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78" r:id="rId8"/>
    <p:sldId id="261" r:id="rId9"/>
    <p:sldId id="263" r:id="rId10"/>
    <p:sldId id="264" r:id="rId11"/>
    <p:sldId id="271" r:id="rId12"/>
    <p:sldId id="287" r:id="rId13"/>
    <p:sldId id="265" r:id="rId14"/>
    <p:sldId id="266" r:id="rId15"/>
    <p:sldId id="267" r:id="rId16"/>
    <p:sldId id="284" r:id="rId17"/>
    <p:sldId id="268" r:id="rId18"/>
    <p:sldId id="269" r:id="rId19"/>
    <p:sldId id="270" r:id="rId20"/>
    <p:sldId id="285" r:id="rId21"/>
    <p:sldId id="272" r:id="rId22"/>
    <p:sldId id="273" r:id="rId23"/>
    <p:sldId id="274" r:id="rId24"/>
    <p:sldId id="275" r:id="rId25"/>
    <p:sldId id="276" r:id="rId26"/>
    <p:sldId id="277" r:id="rId27"/>
    <p:sldId id="286" r:id="rId28"/>
    <p:sldId id="279" r:id="rId29"/>
    <p:sldId id="283" r:id="rId30"/>
    <p:sldId id="280" r:id="rId31"/>
    <p:sldId id="281" r:id="rId32"/>
    <p:sldId id="282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746" autoAdjust="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2FA86-06DC-49E9-A1AC-078379C2ECE5}" type="datetimeFigureOut">
              <a:rPr lang="ko-KR" altLang="en-US" smtClean="0"/>
              <a:pPr/>
              <a:t>2013-12-05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98A4-77B8-4F90-B1E0-BEBADEAEFB0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2FA86-06DC-49E9-A1AC-078379C2ECE5}" type="datetimeFigureOut">
              <a:rPr lang="ko-KR" altLang="en-US" smtClean="0"/>
              <a:pPr/>
              <a:t>2013-12-05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98A4-77B8-4F90-B1E0-BEBADEAEFB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2FA86-06DC-49E9-A1AC-078379C2ECE5}" type="datetimeFigureOut">
              <a:rPr lang="ko-KR" altLang="en-US" smtClean="0"/>
              <a:pPr/>
              <a:t>2013-12-05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98A4-77B8-4F90-B1E0-BEBADEAEFB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2FA86-06DC-49E9-A1AC-078379C2ECE5}" type="datetimeFigureOut">
              <a:rPr lang="ko-KR" altLang="en-US" smtClean="0"/>
              <a:pPr/>
              <a:t>2013-12-05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98A4-77B8-4F90-B1E0-BEBADEAEFB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2FA86-06DC-49E9-A1AC-078379C2ECE5}" type="datetimeFigureOut">
              <a:rPr lang="ko-KR" altLang="en-US" smtClean="0"/>
              <a:pPr/>
              <a:t>2013-12-05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98A4-77B8-4F90-B1E0-BEBADEAEFB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2FA86-06DC-49E9-A1AC-078379C2ECE5}" type="datetimeFigureOut">
              <a:rPr lang="ko-KR" altLang="en-US" smtClean="0"/>
              <a:pPr/>
              <a:t>2013-12-05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98A4-77B8-4F90-B1E0-BEBADEAEFB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2FA86-06DC-49E9-A1AC-078379C2ECE5}" type="datetimeFigureOut">
              <a:rPr lang="ko-KR" altLang="en-US" smtClean="0"/>
              <a:pPr/>
              <a:t>2013-12-05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98A4-77B8-4F90-B1E0-BEBADEAEFB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2FA86-06DC-49E9-A1AC-078379C2ECE5}" type="datetimeFigureOut">
              <a:rPr lang="ko-KR" altLang="en-US" smtClean="0"/>
              <a:pPr/>
              <a:t>2013-12-05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98A4-77B8-4F90-B1E0-BEBADEAEFB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2FA86-06DC-49E9-A1AC-078379C2ECE5}" type="datetimeFigureOut">
              <a:rPr lang="ko-KR" altLang="en-US" smtClean="0"/>
              <a:pPr/>
              <a:t>2013-12-05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98A4-77B8-4F90-B1E0-BEBADEAEFB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2FA86-06DC-49E9-A1AC-078379C2ECE5}" type="datetimeFigureOut">
              <a:rPr lang="ko-KR" altLang="en-US" smtClean="0"/>
              <a:pPr/>
              <a:t>2013-12-05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98A4-77B8-4F90-B1E0-BEBADEAEFB0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9C2FA86-06DC-49E9-A1AC-078379C2ECE5}" type="datetimeFigureOut">
              <a:rPr lang="ko-KR" altLang="en-US" smtClean="0"/>
              <a:pPr/>
              <a:t>2013-12-05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1ED98A4-77B8-4F90-B1E0-BEBADEAEFB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9C2FA86-06DC-49E9-A1AC-078379C2ECE5}" type="datetimeFigureOut">
              <a:rPr lang="ko-KR" altLang="en-US" smtClean="0"/>
              <a:pPr/>
              <a:t>2013-12-05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1ED98A4-77B8-4F90-B1E0-BEBADEAEFB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treaming.stat.iastate.edu/dataexpo/2013/" TargetMode="Externa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glimmer.rstudio.com/andeek/DataExpo2013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streaming.stat.iastate.edu/dataexpo/2013/posters/Poster3-angela_minster.pdf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5500" b="0" dirty="0" smtClean="0"/>
              <a:t>Soul of the Community</a:t>
            </a:r>
            <a:r>
              <a:rPr lang="en-US" altLang="ko-KR" sz="6000" b="0" dirty="0" smtClean="0"/>
              <a:t/>
            </a:r>
            <a:br>
              <a:rPr lang="en-US" altLang="ko-KR" sz="6000" b="0" dirty="0" smtClean="0"/>
            </a:b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err="1" smtClean="0"/>
              <a:t>Statmania</a:t>
            </a:r>
            <a:endParaRPr lang="en-US" altLang="ko-KR" sz="3000" dirty="0" smtClean="0"/>
          </a:p>
          <a:p>
            <a:r>
              <a:rPr lang="en-US" altLang="ko-KR" sz="3000" dirty="0" smtClean="0"/>
              <a:t>200903877 </a:t>
            </a:r>
            <a:r>
              <a:rPr lang="ko-KR" altLang="en-US" sz="3000" dirty="0" smtClean="0"/>
              <a:t>황 성 윤</a:t>
            </a:r>
            <a:endParaRPr lang="en-US" altLang="ko-KR" sz="3000" dirty="0" smtClean="0"/>
          </a:p>
          <a:p>
            <a:r>
              <a:rPr lang="en-US" altLang="ko-KR" sz="3000" dirty="0" smtClean="0"/>
              <a:t>201103594 </a:t>
            </a:r>
            <a:r>
              <a:rPr lang="ko-KR" altLang="en-US" sz="3000" dirty="0" smtClean="0"/>
              <a:t>최 재 혁</a:t>
            </a:r>
            <a:endParaRPr lang="ko-KR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Correlation to</a:t>
            </a:r>
            <a:br>
              <a:rPr lang="en-US" altLang="ko-KR" dirty="0" smtClean="0"/>
            </a:br>
            <a:r>
              <a:rPr lang="en-US" altLang="ko-KR" dirty="0" smtClean="0"/>
              <a:t>Community Attachment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04048" y="1773936"/>
            <a:ext cx="3682752" cy="4623816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전반적으로 지역의 </a:t>
            </a:r>
            <a:r>
              <a:rPr lang="ko-KR" altLang="en-US" dirty="0" err="1" smtClean="0"/>
              <a:t>애정도와</a:t>
            </a:r>
            <a:r>
              <a:rPr lang="ko-KR" altLang="en-US" dirty="0" smtClean="0"/>
              <a:t> 상관관계가 높은 설명변수는 지역에서 제공하는 혜택</a:t>
            </a:r>
            <a:r>
              <a:rPr lang="en-US" altLang="ko-KR" dirty="0" smtClean="0"/>
              <a:t>(Social Offerings)</a:t>
            </a:r>
            <a:r>
              <a:rPr lang="ko-KR" altLang="en-US" dirty="0" smtClean="0"/>
              <a:t>과 교육수준</a:t>
            </a:r>
            <a:r>
              <a:rPr lang="en-US" altLang="ko-KR" dirty="0" smtClean="0"/>
              <a:t>(Education),</a:t>
            </a:r>
            <a:r>
              <a:rPr lang="ko-KR" altLang="en-US" dirty="0" smtClean="0"/>
              <a:t>지역의 </a:t>
            </a:r>
            <a:r>
              <a:rPr lang="ko-KR" altLang="en-US" dirty="0" err="1" smtClean="0"/>
              <a:t>미적수준</a:t>
            </a:r>
            <a:r>
              <a:rPr lang="en-US" altLang="ko-KR" dirty="0" smtClean="0"/>
              <a:t>(Aesthetics), </a:t>
            </a:r>
            <a:r>
              <a:rPr lang="ko-KR" altLang="en-US" dirty="0" smtClean="0"/>
              <a:t>그리고 </a:t>
            </a:r>
            <a:r>
              <a:rPr lang="ko-KR" altLang="en-US" dirty="0" err="1" smtClean="0"/>
              <a:t>개방률</a:t>
            </a:r>
            <a:r>
              <a:rPr lang="en-US" altLang="ko-KR" dirty="0" smtClean="0"/>
              <a:t>(Openness)</a:t>
            </a:r>
            <a:r>
              <a:rPr lang="ko-KR" altLang="en-US" dirty="0" smtClean="0"/>
              <a:t> 이었다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반면 시민참여도</a:t>
            </a:r>
            <a:r>
              <a:rPr lang="en-US" altLang="ko-KR" dirty="0" smtClean="0"/>
              <a:t>(Civic Involvement)</a:t>
            </a:r>
            <a:r>
              <a:rPr lang="ko-KR" altLang="en-US" dirty="0" smtClean="0"/>
              <a:t>나 안전수준</a:t>
            </a:r>
            <a:r>
              <a:rPr lang="en-US" altLang="ko-KR" dirty="0" smtClean="0"/>
              <a:t>(Safety), </a:t>
            </a:r>
            <a:r>
              <a:rPr lang="ko-KR" altLang="en-US" dirty="0" smtClean="0"/>
              <a:t>그리고 자본</a:t>
            </a:r>
            <a:r>
              <a:rPr lang="en-US" altLang="ko-KR" dirty="0" smtClean="0"/>
              <a:t>(Social Capital)</a:t>
            </a:r>
            <a:r>
              <a:rPr lang="ko-KR" altLang="en-US" dirty="0" smtClean="0"/>
              <a:t>의 경우에는 상관관계가 그리 높지 않은 것으로 드러났다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00807"/>
            <a:ext cx="4824536" cy="4977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Community Attachment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지역에 대한 애정도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7544" y="4941168"/>
            <a:ext cx="8219256" cy="145658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가장 높은 지역 </a:t>
            </a:r>
            <a:r>
              <a:rPr lang="en-US" altLang="ko-KR" dirty="0" smtClean="0"/>
              <a:t>: </a:t>
            </a:r>
            <a:r>
              <a:rPr lang="en-US" altLang="ko-KR" b="1" dirty="0" smtClean="0"/>
              <a:t>Bradenton, FL</a:t>
            </a:r>
          </a:p>
          <a:p>
            <a:r>
              <a:rPr lang="ko-KR" altLang="en-US" b="1" dirty="0" smtClean="0"/>
              <a:t>가장 낮은 지역 </a:t>
            </a:r>
            <a:r>
              <a:rPr lang="en-US" altLang="ko-KR" b="1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Gary, IN</a:t>
            </a:r>
          </a:p>
          <a:p>
            <a:r>
              <a:rPr lang="ko-KR" altLang="en-US" b="1" dirty="0" smtClean="0"/>
              <a:t>원의 크기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인구수</a:t>
            </a:r>
            <a:endParaRPr lang="en-US" altLang="ko-KR" b="1" dirty="0" smtClean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00808"/>
            <a:ext cx="4248472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700808"/>
            <a:ext cx="4320480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Bradenton, </a:t>
            </a:r>
            <a:r>
              <a:rPr lang="en-US" altLang="ko-KR" dirty="0" smtClean="0"/>
              <a:t>FL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en-US" altLang="ko-KR" dirty="0" smtClean="0"/>
              <a:t>Gary, IN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Bradenton, FL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 smtClean="0"/>
              <a:t>Gary, IN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64" y="2449513"/>
            <a:ext cx="3752860" cy="395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8346" y="2449513"/>
            <a:ext cx="3735133" cy="395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Social Offerings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지역에서 제공하는 혜택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Myrtle Beach, SC</a:t>
            </a:r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67544" y="2492896"/>
            <a:ext cx="4040188" cy="2248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텍스트 개체 틀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 smtClean="0"/>
              <a:t>Gary, IN</a:t>
            </a:r>
            <a:endParaRPr lang="ko-KR" altLang="en-US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2492896"/>
            <a:ext cx="4041775" cy="2394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내용 개체 틀 3"/>
          <p:cNvSpPr txBox="1">
            <a:spLocks/>
          </p:cNvSpPr>
          <p:nvPr/>
        </p:nvSpPr>
        <p:spPr>
          <a:xfrm>
            <a:off x="539552" y="5301208"/>
            <a:ext cx="8147248" cy="1096544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내용 개체 틀 3"/>
          <p:cNvSpPr txBox="1">
            <a:spLocks/>
          </p:cNvSpPr>
          <p:nvPr/>
        </p:nvSpPr>
        <p:spPr>
          <a:xfrm>
            <a:off x="611560" y="5085184"/>
            <a:ext cx="3960440" cy="1584176"/>
          </a:xfrm>
          <a:prstGeom prst="rect">
            <a:avLst/>
          </a:prstGeom>
        </p:spPr>
        <p:txBody>
          <a:bodyPr vert="horz" lIns="54864" tIns="91440" rtlCol="0">
            <a:normAutofit fontScale="62500" lnSpcReduction="20000"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altLang="ko-KR" sz="2400" b="1" dirty="0" err="1"/>
              <a:t>Urbanicity</a:t>
            </a:r>
            <a:r>
              <a:rPr lang="en-US" altLang="ko-KR" sz="2400" b="1" dirty="0"/>
              <a:t>: </a:t>
            </a:r>
            <a:r>
              <a:rPr lang="en-US" altLang="ko-KR" sz="2400" dirty="0"/>
              <a:t>Medium/low </a:t>
            </a:r>
            <a:r>
              <a:rPr lang="en-US" altLang="ko-KR" sz="2400" dirty="0" err="1"/>
              <a:t>urbanicity</a:t>
            </a:r>
            <a:r>
              <a:rPr lang="en-US" altLang="ko-KR" sz="2400" dirty="0"/>
              <a:t>-low population </a:t>
            </a:r>
            <a:endParaRPr lang="en-US" altLang="ko-KR" sz="2400" dirty="0" smtClean="0"/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altLang="ko-KR" sz="2400" b="1" dirty="0" smtClean="0"/>
              <a:t>Region</a:t>
            </a:r>
            <a:r>
              <a:rPr lang="en-US" altLang="ko-KR" sz="2400" b="1" dirty="0"/>
              <a:t>: </a:t>
            </a:r>
            <a:r>
              <a:rPr lang="en-US" altLang="ko-KR" sz="2400" dirty="0"/>
              <a:t>Southeast </a:t>
            </a:r>
            <a:endParaRPr lang="en-US" altLang="ko-KR" sz="2400" dirty="0" smtClean="0"/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altLang="ko-KR" sz="2400" b="1" dirty="0" smtClean="0"/>
              <a:t>Incorporated</a:t>
            </a:r>
            <a:r>
              <a:rPr lang="en-US" altLang="ko-KR" sz="2400" b="1" dirty="0"/>
              <a:t>: </a:t>
            </a:r>
            <a:r>
              <a:rPr lang="en-US" altLang="ko-KR" sz="2400" dirty="0"/>
              <a:t>1938 </a:t>
            </a:r>
            <a:endParaRPr lang="en-US" altLang="ko-KR" sz="2400" dirty="0" smtClean="0"/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altLang="ko-KR" sz="2400" b="1" dirty="0" smtClean="0"/>
              <a:t>Population</a:t>
            </a:r>
            <a:r>
              <a:rPr lang="en-US" altLang="ko-KR" sz="2400" b="1" dirty="0"/>
              <a:t>: </a:t>
            </a:r>
            <a:r>
              <a:rPr lang="en-US" altLang="ko-KR" sz="2400" dirty="0"/>
              <a:t>27,820 </a:t>
            </a:r>
            <a:endParaRPr lang="en-US" altLang="ko-KR" sz="2400" dirty="0" smtClean="0"/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altLang="ko-KR" sz="2400" b="1" dirty="0" smtClean="0"/>
              <a:t>Unemployment</a:t>
            </a:r>
            <a:r>
              <a:rPr lang="en-US" altLang="ko-KR" sz="2400" b="1" dirty="0"/>
              <a:t>: </a:t>
            </a:r>
            <a:r>
              <a:rPr lang="en-US" altLang="ko-KR" sz="2400" dirty="0"/>
              <a:t>8</a:t>
            </a:r>
            <a:r>
              <a:rPr lang="en-US" altLang="ko-KR" sz="2400" dirty="0" smtClean="0"/>
              <a:t>%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ko-KR" altLang="en-US" sz="2400" dirty="0" smtClean="0"/>
              <a:t>혜택이 가장 많은 지역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내용 개체 틀 3"/>
          <p:cNvSpPr txBox="1">
            <a:spLocks/>
          </p:cNvSpPr>
          <p:nvPr/>
        </p:nvSpPr>
        <p:spPr>
          <a:xfrm>
            <a:off x="5004048" y="5085184"/>
            <a:ext cx="3672408" cy="1584176"/>
          </a:xfrm>
          <a:prstGeom prst="rect">
            <a:avLst/>
          </a:prstGeom>
        </p:spPr>
        <p:txBody>
          <a:bodyPr vert="horz" lIns="54864" tIns="91440" rtlCol="0">
            <a:normAutofit lnSpcReduction="10000"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altLang="ko-KR" sz="1400" b="1" dirty="0" err="1"/>
              <a:t>Urbanicity</a:t>
            </a:r>
            <a:r>
              <a:rPr lang="en-US" altLang="ko-KR" sz="1400" b="1" dirty="0"/>
              <a:t>: </a:t>
            </a:r>
            <a:r>
              <a:rPr lang="en-US" altLang="ko-KR" sz="1400" dirty="0"/>
              <a:t>Very high </a:t>
            </a:r>
            <a:r>
              <a:rPr lang="en-US" altLang="ko-KR" sz="1400" dirty="0" err="1"/>
              <a:t>urbanicity</a:t>
            </a:r>
            <a:r>
              <a:rPr lang="en-US" altLang="ko-KR" sz="1400" dirty="0"/>
              <a:t>-medium </a:t>
            </a:r>
            <a:r>
              <a:rPr lang="en-US" altLang="ko-KR" sz="1400" dirty="0" smtClean="0"/>
              <a:t>population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altLang="ko-KR" sz="1400" dirty="0" smtClean="0"/>
              <a:t> </a:t>
            </a:r>
            <a:r>
              <a:rPr lang="en-US" altLang="ko-KR" sz="1400" b="1" dirty="0" smtClean="0"/>
              <a:t>Region</a:t>
            </a:r>
            <a:r>
              <a:rPr lang="en-US" altLang="ko-KR" sz="1400" b="1" dirty="0"/>
              <a:t>: </a:t>
            </a:r>
            <a:r>
              <a:rPr lang="en-US" altLang="ko-KR" sz="1400" dirty="0"/>
              <a:t>Rust </a:t>
            </a:r>
            <a:r>
              <a:rPr lang="en-US" altLang="ko-KR" sz="1400" dirty="0" smtClean="0"/>
              <a:t>Belt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altLang="ko-KR" sz="1400" dirty="0" smtClean="0"/>
              <a:t> </a:t>
            </a:r>
            <a:r>
              <a:rPr lang="en-US" altLang="ko-KR" sz="1400" b="1" dirty="0" smtClean="0"/>
              <a:t>Incorporated</a:t>
            </a:r>
            <a:r>
              <a:rPr lang="en-US" altLang="ko-KR" sz="1400" b="1" dirty="0"/>
              <a:t>: </a:t>
            </a:r>
            <a:r>
              <a:rPr lang="en-US" altLang="ko-KR" sz="1400" dirty="0" smtClean="0"/>
              <a:t>1906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altLang="ko-KR" sz="1400" dirty="0" smtClean="0"/>
              <a:t> </a:t>
            </a:r>
            <a:r>
              <a:rPr lang="en-US" altLang="ko-KR" sz="1400" b="1" dirty="0" smtClean="0"/>
              <a:t>Population</a:t>
            </a:r>
            <a:r>
              <a:rPr lang="en-US" altLang="ko-KR" sz="1400" b="1" dirty="0"/>
              <a:t>: </a:t>
            </a:r>
            <a:r>
              <a:rPr lang="en-US" altLang="ko-KR" sz="1400" dirty="0" smtClean="0"/>
              <a:t>80,221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altLang="ko-KR" sz="1400" dirty="0" smtClean="0"/>
              <a:t> </a:t>
            </a:r>
            <a:r>
              <a:rPr lang="en-US" altLang="ko-KR" sz="1400" b="1" dirty="0" smtClean="0"/>
              <a:t>Unemployment</a:t>
            </a:r>
            <a:r>
              <a:rPr lang="en-US" altLang="ko-KR" sz="1400" b="1" dirty="0"/>
              <a:t>: </a:t>
            </a:r>
            <a:r>
              <a:rPr lang="en-US" altLang="ko-KR" sz="1400" dirty="0"/>
              <a:t>14.1</a:t>
            </a:r>
            <a:r>
              <a:rPr lang="en-US" altLang="ko-KR" sz="1400" dirty="0" smtClean="0"/>
              <a:t>%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혜택이 가장 적은 지역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Social Offerings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지역에서 제공하는 혜택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>
          <a:xfrm>
            <a:off x="4932040" y="1773936"/>
            <a:ext cx="3754760" cy="462381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Myrtle Beach, SC</a:t>
            </a:r>
            <a:endParaRPr lang="ko-KR" altLang="en-US" dirty="0" smtClean="0"/>
          </a:p>
          <a:p>
            <a:r>
              <a:rPr lang="ko-KR" altLang="en-US" dirty="0" smtClean="0"/>
              <a:t>다른 지역에 비해 제공하는 혜택이 많음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그만큼 이 지역에 거주하는 사람들의 애정도 또한 높은 것으로 드러남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총 인구수 </a:t>
            </a:r>
            <a:r>
              <a:rPr lang="en-US" altLang="ko-KR" dirty="0" smtClean="0"/>
              <a:t>27820</a:t>
            </a:r>
            <a:r>
              <a:rPr lang="ko-KR" altLang="en-US" dirty="0" smtClean="0"/>
              <a:t>명에 대해 실업률은 </a:t>
            </a:r>
            <a:r>
              <a:rPr lang="en-US" altLang="ko-KR" dirty="0" smtClean="0"/>
              <a:t>8%</a:t>
            </a:r>
            <a:r>
              <a:rPr lang="ko-KR" altLang="en-US" dirty="0" smtClean="0"/>
              <a:t>로 집계됨</a:t>
            </a:r>
            <a:r>
              <a:rPr lang="en-US" altLang="ko-KR" dirty="0" smtClean="0"/>
              <a:t>.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7" y="1772816"/>
            <a:ext cx="4392633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9" y="4149080"/>
            <a:ext cx="4392487" cy="249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Social Offerings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지역에서 제공하는 혜택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36096" y="1773936"/>
            <a:ext cx="3250704" cy="4623816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Gary, IN</a:t>
            </a:r>
          </a:p>
          <a:p>
            <a:r>
              <a:rPr lang="ko-KR" altLang="en-US" dirty="0" smtClean="0"/>
              <a:t>다른 지역에 비해 제공하는 혜택이 적음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그러므로 이 지역에 거주하는 사람들의 </a:t>
            </a:r>
            <a:r>
              <a:rPr lang="ko-KR" altLang="en-US" dirty="0" err="1" smtClean="0"/>
              <a:t>애정도는</a:t>
            </a:r>
            <a:r>
              <a:rPr lang="ko-KR" altLang="en-US" dirty="0" smtClean="0"/>
              <a:t> 가장 낮은 수치를 기록함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총 인구수 </a:t>
            </a:r>
            <a:r>
              <a:rPr lang="en-US" altLang="ko-KR" dirty="0" smtClean="0"/>
              <a:t>80221</a:t>
            </a:r>
            <a:r>
              <a:rPr lang="ko-KR" altLang="en-US" dirty="0" smtClean="0"/>
              <a:t>명에 대해 실업률은 </a:t>
            </a:r>
            <a:r>
              <a:rPr lang="en-US" altLang="ko-KR" dirty="0" smtClean="0"/>
              <a:t>14.1%</a:t>
            </a:r>
            <a:r>
              <a:rPr lang="ko-KR" altLang="en-US" dirty="0" smtClean="0"/>
              <a:t>로 집계됨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b="1" dirty="0" smtClean="0"/>
          </a:p>
          <a:p>
            <a:endParaRPr lang="ko-KR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44824"/>
            <a:ext cx="4680520" cy="259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221088"/>
            <a:ext cx="4608512" cy="2557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Social Offerings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지역에서 제공하는 혜택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32040" y="1773936"/>
            <a:ext cx="3754760" cy="4623816"/>
          </a:xfrm>
        </p:spPr>
        <p:txBody>
          <a:bodyPr/>
          <a:lstStyle/>
          <a:p>
            <a:r>
              <a:rPr lang="en-US" altLang="ko-KR" dirty="0" smtClean="0"/>
              <a:t>Myrtle Beach, SC</a:t>
            </a:r>
            <a:endParaRPr lang="ko-KR" altLang="en-US" dirty="0" smtClean="0"/>
          </a:p>
          <a:p>
            <a:r>
              <a:rPr lang="ko-KR" altLang="en-US" dirty="0" smtClean="0"/>
              <a:t>이 지역은 자본이나 안전수준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교육수준에 대해서는 좋지 않은 평가를 받고 있으나 거주자들의 삶의 질을 향상시키기 위한 여러 다양한 혜택들을 제공하기 때문에 만족도가 높아진 것으로 보임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00808"/>
            <a:ext cx="4536504" cy="503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Education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교육수준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Grand Forks, ND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457200" y="5229200"/>
            <a:ext cx="4040188" cy="1440160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b="1" dirty="0" err="1" smtClean="0"/>
              <a:t>Urbanicity</a:t>
            </a:r>
            <a:r>
              <a:rPr lang="en-US" altLang="ko-KR" b="1" dirty="0" smtClean="0"/>
              <a:t>: </a:t>
            </a:r>
            <a:r>
              <a:rPr lang="en-US" altLang="ko-KR" dirty="0" smtClean="0"/>
              <a:t>Medium/low </a:t>
            </a:r>
            <a:r>
              <a:rPr lang="en-US" altLang="ko-KR" dirty="0" err="1" smtClean="0"/>
              <a:t>urbanicity</a:t>
            </a:r>
            <a:r>
              <a:rPr lang="en-US" altLang="ko-KR" dirty="0" smtClean="0"/>
              <a:t>-low population </a:t>
            </a:r>
          </a:p>
          <a:p>
            <a:r>
              <a:rPr lang="en-US" altLang="ko-KR" b="1" dirty="0" smtClean="0"/>
              <a:t>Region: </a:t>
            </a:r>
            <a:r>
              <a:rPr lang="en-US" altLang="ko-KR" dirty="0" smtClean="0"/>
              <a:t>Great Plains </a:t>
            </a:r>
          </a:p>
          <a:p>
            <a:r>
              <a:rPr lang="en-US" altLang="ko-KR" b="1" dirty="0" smtClean="0"/>
              <a:t>Incorporated: </a:t>
            </a:r>
            <a:r>
              <a:rPr lang="en-US" altLang="ko-KR" dirty="0" smtClean="0"/>
              <a:t>1881 </a:t>
            </a:r>
          </a:p>
          <a:p>
            <a:r>
              <a:rPr lang="en-US" altLang="ko-KR" b="1" dirty="0" smtClean="0"/>
              <a:t>Population: </a:t>
            </a:r>
            <a:r>
              <a:rPr lang="en-US" altLang="ko-KR" dirty="0" smtClean="0"/>
              <a:t>52,631 </a:t>
            </a:r>
          </a:p>
          <a:p>
            <a:r>
              <a:rPr lang="en-US" altLang="ko-KR" b="1" dirty="0" smtClean="0"/>
              <a:t>Unemployment: </a:t>
            </a:r>
            <a:r>
              <a:rPr lang="en-US" altLang="ko-KR" dirty="0" smtClean="0"/>
              <a:t>3.5%</a:t>
            </a:r>
          </a:p>
          <a:p>
            <a:r>
              <a:rPr lang="ko-KR" altLang="en-US" dirty="0" smtClean="0"/>
              <a:t>교육수준이 가장 높은 지역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 smtClean="0"/>
              <a:t>Palm Beach, FL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4"/>
          </p:nvPr>
        </p:nvSpPr>
        <p:spPr>
          <a:xfrm>
            <a:off x="4645025" y="5229200"/>
            <a:ext cx="4041775" cy="1440160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b="1" dirty="0" err="1" smtClean="0"/>
              <a:t>Urbanicity</a:t>
            </a:r>
            <a:r>
              <a:rPr lang="en-US" altLang="ko-KR" b="1" dirty="0" smtClean="0"/>
              <a:t>: </a:t>
            </a:r>
            <a:r>
              <a:rPr lang="en-US" altLang="ko-KR" dirty="0" smtClean="0"/>
              <a:t>Very high </a:t>
            </a:r>
            <a:r>
              <a:rPr lang="en-US" altLang="ko-KR" dirty="0" err="1" smtClean="0"/>
              <a:t>urbanicity</a:t>
            </a:r>
            <a:r>
              <a:rPr lang="en-US" altLang="ko-KR" dirty="0" smtClean="0"/>
              <a:t>-large population </a:t>
            </a:r>
          </a:p>
          <a:p>
            <a:r>
              <a:rPr lang="en-US" altLang="ko-KR" b="1" dirty="0" smtClean="0"/>
              <a:t>Region: </a:t>
            </a:r>
            <a:r>
              <a:rPr lang="en-US" altLang="ko-KR" dirty="0" smtClean="0"/>
              <a:t>Southeast </a:t>
            </a:r>
          </a:p>
          <a:p>
            <a:r>
              <a:rPr lang="en-US" altLang="ko-KR" b="1" dirty="0" smtClean="0"/>
              <a:t>Incorporated: </a:t>
            </a:r>
            <a:r>
              <a:rPr lang="en-US" altLang="ko-KR" dirty="0" smtClean="0"/>
              <a:t>1894 </a:t>
            </a:r>
          </a:p>
          <a:p>
            <a:r>
              <a:rPr lang="en-US" altLang="ko-KR" b="1" dirty="0" smtClean="0"/>
              <a:t>Population: </a:t>
            </a:r>
            <a:r>
              <a:rPr lang="en-US" altLang="ko-KR" dirty="0" smtClean="0"/>
              <a:t>101,043 </a:t>
            </a:r>
          </a:p>
          <a:p>
            <a:r>
              <a:rPr lang="en-US" altLang="ko-KR" b="1" dirty="0" smtClean="0"/>
              <a:t>Unemployment: </a:t>
            </a:r>
            <a:r>
              <a:rPr lang="en-US" altLang="ko-KR" dirty="0" smtClean="0"/>
              <a:t>6.4%</a:t>
            </a:r>
          </a:p>
          <a:p>
            <a:r>
              <a:rPr lang="ko-KR" altLang="en-US" dirty="0" smtClean="0"/>
              <a:t>교육수준이 가장 낮은 지역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5" y="2609554"/>
            <a:ext cx="3816424" cy="226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708920"/>
            <a:ext cx="3845711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Education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교육수준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>
          <a:xfrm>
            <a:off x="5220072" y="1773936"/>
            <a:ext cx="3466728" cy="4623816"/>
          </a:xfrm>
        </p:spPr>
        <p:txBody>
          <a:bodyPr/>
          <a:lstStyle/>
          <a:p>
            <a:r>
              <a:rPr lang="en-US" altLang="ko-KR" b="1" dirty="0" smtClean="0"/>
              <a:t>Grand Forks, ND</a:t>
            </a:r>
          </a:p>
          <a:p>
            <a:r>
              <a:rPr lang="ko-KR" altLang="en-US" b="1" dirty="0" smtClean="0"/>
              <a:t>교육수준이 가장 높은 지역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그러므로 지역에 대한 사람들의 애정도도 높은 것으로 드러남</a:t>
            </a:r>
            <a:r>
              <a:rPr lang="en-US" altLang="ko-KR" b="1" dirty="0" smtClean="0"/>
              <a:t>.</a:t>
            </a:r>
          </a:p>
          <a:p>
            <a:r>
              <a:rPr lang="ko-KR" altLang="en-US" b="1" dirty="0" smtClean="0"/>
              <a:t>총 인구수  </a:t>
            </a:r>
            <a:r>
              <a:rPr lang="en-US" altLang="ko-KR" b="1" dirty="0" smtClean="0"/>
              <a:t>52631</a:t>
            </a:r>
            <a:r>
              <a:rPr lang="ko-KR" altLang="en-US" b="1" dirty="0" smtClean="0"/>
              <a:t>명에 대해 실업률은 </a:t>
            </a:r>
            <a:r>
              <a:rPr lang="en-US" altLang="ko-KR" b="1" dirty="0" smtClean="0"/>
              <a:t>3.5%</a:t>
            </a:r>
            <a:r>
              <a:rPr lang="ko-KR" altLang="en-US" b="1" dirty="0" smtClean="0"/>
              <a:t>를 기록함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ko-KR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0808"/>
            <a:ext cx="4680520" cy="2539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149079"/>
            <a:ext cx="4680520" cy="2587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Education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교육수준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508104" y="1773936"/>
            <a:ext cx="3178696" cy="462381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b="1" dirty="0" smtClean="0"/>
              <a:t>Palm Beach, FL</a:t>
            </a:r>
          </a:p>
          <a:p>
            <a:r>
              <a:rPr lang="ko-KR" altLang="en-US" b="1" dirty="0" smtClean="0"/>
              <a:t>교육수준이 가장 낮은 지역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지역에 대한 사람들의 애정도의 수치도 가장 낮지는 않지만 높은 것으로 드러나지는 않았음</a:t>
            </a:r>
            <a:r>
              <a:rPr lang="en-US" altLang="ko-KR" b="1" dirty="0" smtClean="0"/>
              <a:t>.</a:t>
            </a:r>
          </a:p>
          <a:p>
            <a:r>
              <a:rPr lang="ko-KR" altLang="en-US" b="1" dirty="0" smtClean="0"/>
              <a:t>총 인구수  </a:t>
            </a:r>
            <a:r>
              <a:rPr lang="en-US" altLang="ko-KR" b="1" dirty="0" smtClean="0"/>
              <a:t>101043</a:t>
            </a:r>
            <a:r>
              <a:rPr lang="ko-KR" altLang="en-US" b="1" dirty="0" smtClean="0"/>
              <a:t>명에 대해 실업률은 </a:t>
            </a:r>
            <a:r>
              <a:rPr lang="en-US" altLang="ko-KR" b="1" dirty="0" smtClean="0"/>
              <a:t>6.4%</a:t>
            </a:r>
            <a:r>
              <a:rPr lang="ko-KR" altLang="en-US" b="1" dirty="0" smtClean="0"/>
              <a:t>를 기록함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ko-KR" altLang="en-US" b="1" dirty="0" smtClean="0"/>
              <a:t>실제적으로 교육수준이 높을수록 실업률은 낮은 것으로 나타났음</a:t>
            </a:r>
            <a:r>
              <a:rPr lang="en-US" altLang="ko-KR" b="1" dirty="0" smtClean="0"/>
              <a:t>.</a:t>
            </a:r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ko-KR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0808"/>
            <a:ext cx="4464496" cy="240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077072"/>
            <a:ext cx="4464496" cy="2487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 </a:t>
            </a:r>
            <a:r>
              <a:rPr lang="en-US" altLang="ko-KR" sz="7200" dirty="0" smtClean="0">
                <a:solidFill>
                  <a:srgbClr val="00B050"/>
                </a:solidFill>
              </a:rPr>
              <a:t>Purpose</a:t>
            </a:r>
            <a:endParaRPr lang="ko-KR" altLang="en-US" sz="72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Education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교육수준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580112" y="1772816"/>
            <a:ext cx="3102496" cy="4623816"/>
          </a:xfrm>
        </p:spPr>
        <p:txBody>
          <a:bodyPr/>
          <a:lstStyle/>
          <a:p>
            <a:r>
              <a:rPr lang="ko-KR" altLang="en-US" dirty="0" smtClean="0"/>
              <a:t>교육의 질이 거주자들의 만족도에 영향을 준다는 것을 부인할 수는 없을 것임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여러 도시에서 교육의 질을 높이기 위한 노력을 실시할 것으로 예상됨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72816"/>
            <a:ext cx="5279086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717032"/>
            <a:ext cx="5405444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Aesthetics 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지역의 </a:t>
            </a:r>
            <a:r>
              <a:rPr lang="ko-KR" altLang="en-US" dirty="0" err="1" smtClean="0"/>
              <a:t>미적수준</a:t>
            </a:r>
            <a:r>
              <a:rPr lang="en-US" altLang="ko-KR" dirty="0" smtClean="0"/>
              <a:t>) 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Boulder, CO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457200" y="5013176"/>
            <a:ext cx="4040188" cy="1844824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b="1" dirty="0" err="1" smtClean="0"/>
              <a:t>Urbanicity</a:t>
            </a:r>
            <a:r>
              <a:rPr lang="en-US" altLang="ko-KR" b="1" dirty="0" smtClean="0"/>
              <a:t>: </a:t>
            </a:r>
            <a:r>
              <a:rPr lang="en-US" altLang="ko-KR" dirty="0" smtClean="0"/>
              <a:t>Very high </a:t>
            </a:r>
            <a:r>
              <a:rPr lang="en-US" altLang="ko-KR" dirty="0" err="1" smtClean="0"/>
              <a:t>urbanicity</a:t>
            </a:r>
            <a:r>
              <a:rPr lang="en-US" altLang="ko-KR" dirty="0" smtClean="0"/>
              <a:t>-medium population </a:t>
            </a:r>
          </a:p>
          <a:p>
            <a:r>
              <a:rPr lang="en-US" altLang="ko-KR" b="1" dirty="0" smtClean="0"/>
              <a:t>Region: </a:t>
            </a:r>
            <a:r>
              <a:rPr lang="en-US" altLang="ko-KR" dirty="0" smtClean="0"/>
              <a:t>West </a:t>
            </a:r>
          </a:p>
          <a:p>
            <a:r>
              <a:rPr lang="en-US" altLang="ko-KR" b="1" dirty="0" smtClean="0"/>
              <a:t>Incorporated: </a:t>
            </a:r>
            <a:r>
              <a:rPr lang="en-US" altLang="ko-KR" dirty="0" smtClean="0"/>
              <a:t>1871 </a:t>
            </a:r>
          </a:p>
          <a:p>
            <a:r>
              <a:rPr lang="en-US" altLang="ko-KR" b="1" dirty="0" smtClean="0"/>
              <a:t>Population: </a:t>
            </a:r>
            <a:r>
              <a:rPr lang="en-US" altLang="ko-KR" dirty="0" smtClean="0"/>
              <a:t>98,889 </a:t>
            </a:r>
          </a:p>
          <a:p>
            <a:r>
              <a:rPr lang="en-US" altLang="ko-KR" b="1" dirty="0" smtClean="0"/>
              <a:t>Unemployment: </a:t>
            </a:r>
            <a:r>
              <a:rPr lang="en-US" altLang="ko-KR" dirty="0" smtClean="0"/>
              <a:t>4.9%</a:t>
            </a:r>
          </a:p>
          <a:p>
            <a:r>
              <a:rPr lang="ko-KR" altLang="en-US" dirty="0" smtClean="0"/>
              <a:t>가장 아름답다고 </a:t>
            </a:r>
            <a:r>
              <a:rPr lang="ko-KR" altLang="en-US" dirty="0" err="1" smtClean="0"/>
              <a:t>평가받은</a:t>
            </a:r>
            <a:r>
              <a:rPr lang="ko-KR" altLang="en-US" dirty="0" smtClean="0"/>
              <a:t> 지역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 smtClean="0"/>
              <a:t>Gary, IN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4"/>
          </p:nvPr>
        </p:nvSpPr>
        <p:spPr>
          <a:xfrm>
            <a:off x="4645025" y="5013176"/>
            <a:ext cx="4041775" cy="1844824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b="1" dirty="0" err="1" smtClean="0"/>
              <a:t>Urbanicity</a:t>
            </a:r>
            <a:r>
              <a:rPr lang="en-US" altLang="ko-KR" b="1" dirty="0" smtClean="0"/>
              <a:t>: </a:t>
            </a:r>
            <a:r>
              <a:rPr lang="en-US" altLang="ko-KR" dirty="0" smtClean="0"/>
              <a:t>Very high </a:t>
            </a:r>
            <a:r>
              <a:rPr lang="en-US" altLang="ko-KR" dirty="0" err="1" smtClean="0"/>
              <a:t>urbanicity</a:t>
            </a:r>
            <a:r>
              <a:rPr lang="en-US" altLang="ko-KR" dirty="0" smtClean="0"/>
              <a:t>-medium population </a:t>
            </a:r>
          </a:p>
          <a:p>
            <a:r>
              <a:rPr lang="en-US" altLang="ko-KR" b="1" dirty="0" smtClean="0"/>
              <a:t>Region: </a:t>
            </a:r>
            <a:r>
              <a:rPr lang="en-US" altLang="ko-KR" dirty="0" smtClean="0"/>
              <a:t>Rust Belt </a:t>
            </a:r>
          </a:p>
          <a:p>
            <a:r>
              <a:rPr lang="en-US" altLang="ko-KR" b="1" dirty="0" smtClean="0"/>
              <a:t>Incorporated: </a:t>
            </a:r>
            <a:r>
              <a:rPr lang="en-US" altLang="ko-KR" dirty="0" smtClean="0"/>
              <a:t>1906 </a:t>
            </a:r>
          </a:p>
          <a:p>
            <a:r>
              <a:rPr lang="en-US" altLang="ko-KR" b="1" dirty="0" smtClean="0"/>
              <a:t>Population: </a:t>
            </a:r>
            <a:r>
              <a:rPr lang="en-US" altLang="ko-KR" dirty="0" smtClean="0"/>
              <a:t>80,221 </a:t>
            </a:r>
          </a:p>
          <a:p>
            <a:r>
              <a:rPr lang="en-US" altLang="ko-KR" b="1" dirty="0" smtClean="0"/>
              <a:t>Unemployment: </a:t>
            </a:r>
            <a:r>
              <a:rPr lang="en-US" altLang="ko-KR" dirty="0" smtClean="0"/>
              <a:t>14.1%</a:t>
            </a:r>
          </a:p>
          <a:p>
            <a:r>
              <a:rPr lang="ko-KR" altLang="en-US" dirty="0" smtClean="0"/>
              <a:t>가장 아름답지 못하다고 </a:t>
            </a:r>
            <a:r>
              <a:rPr lang="ko-KR" altLang="en-US" dirty="0" err="1" smtClean="0"/>
              <a:t>평가받은</a:t>
            </a:r>
            <a:r>
              <a:rPr lang="ko-KR" altLang="en-US" dirty="0" smtClean="0"/>
              <a:t> 지역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492896"/>
            <a:ext cx="4037769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2564904"/>
            <a:ext cx="4068942" cy="2362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Aesthetics 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지역의 </a:t>
            </a:r>
            <a:r>
              <a:rPr lang="ko-KR" altLang="en-US" dirty="0" err="1" smtClean="0"/>
              <a:t>미적수준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half" idx="2"/>
          </p:nvPr>
        </p:nvSpPr>
        <p:spPr>
          <a:xfrm>
            <a:off x="5436096" y="1773936"/>
            <a:ext cx="3250704" cy="4623816"/>
          </a:xfrm>
        </p:spPr>
        <p:txBody>
          <a:bodyPr/>
          <a:lstStyle/>
          <a:p>
            <a:r>
              <a:rPr lang="en-US" altLang="ko-KR" b="1" dirty="0" smtClean="0"/>
              <a:t>Boulder, CO</a:t>
            </a:r>
          </a:p>
          <a:p>
            <a:r>
              <a:rPr lang="ko-KR" altLang="en-US" dirty="0" smtClean="0"/>
              <a:t>미적으로 가장 아름답다고 </a:t>
            </a:r>
            <a:r>
              <a:rPr lang="ko-KR" altLang="en-US" dirty="0" err="1" smtClean="0"/>
              <a:t>평가받은</a:t>
            </a:r>
            <a:r>
              <a:rPr lang="ko-KR" altLang="en-US" dirty="0" smtClean="0"/>
              <a:t> 지역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지역에 대한 애정도 또한 가장 높지는 않지만 상위권에 있음</a:t>
            </a:r>
            <a:r>
              <a:rPr lang="en-US" altLang="ko-KR" dirty="0" smtClean="0"/>
              <a:t>.</a:t>
            </a:r>
          </a:p>
          <a:p>
            <a:r>
              <a:rPr lang="ko-KR" altLang="en-US" b="1" dirty="0" smtClean="0"/>
              <a:t>총 인구수  </a:t>
            </a:r>
            <a:r>
              <a:rPr lang="en-US" altLang="ko-KR" b="1" dirty="0" smtClean="0"/>
              <a:t>98889</a:t>
            </a:r>
            <a:r>
              <a:rPr lang="ko-KR" altLang="en-US" b="1" dirty="0" smtClean="0"/>
              <a:t>명에 대해 실업률은 </a:t>
            </a:r>
            <a:r>
              <a:rPr lang="en-US" altLang="ko-KR" b="1" dirty="0" smtClean="0"/>
              <a:t>4.9%</a:t>
            </a:r>
            <a:r>
              <a:rPr lang="ko-KR" altLang="en-US" b="1" dirty="0" smtClean="0"/>
              <a:t>를 기록함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1" y="1628800"/>
            <a:ext cx="4760530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19" y="4221088"/>
            <a:ext cx="4636079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Aesthetics 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지역의 </a:t>
            </a:r>
            <a:r>
              <a:rPr lang="ko-KR" altLang="en-US" dirty="0" err="1" smtClean="0"/>
              <a:t>미적수준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68144" y="1773936"/>
            <a:ext cx="2818656" cy="4623816"/>
          </a:xfrm>
        </p:spPr>
        <p:txBody>
          <a:bodyPr>
            <a:normAutofit fontScale="92500"/>
          </a:bodyPr>
          <a:lstStyle/>
          <a:p>
            <a:r>
              <a:rPr lang="en-US" altLang="ko-KR" b="1" dirty="0" smtClean="0"/>
              <a:t>Gary, IN</a:t>
            </a:r>
          </a:p>
          <a:p>
            <a:r>
              <a:rPr lang="ko-KR" altLang="en-US" b="1" dirty="0" smtClean="0"/>
              <a:t>미적으로 가장 아름답지 못하다고 </a:t>
            </a:r>
            <a:r>
              <a:rPr lang="ko-KR" altLang="en-US" b="1" dirty="0" err="1" smtClean="0"/>
              <a:t>평가받은</a:t>
            </a:r>
            <a:r>
              <a:rPr lang="ko-KR" altLang="en-US" b="1" dirty="0" smtClean="0"/>
              <a:t> 지역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그러므로 애정도 역시 가장 낮게 측정됨</a:t>
            </a:r>
            <a:r>
              <a:rPr lang="en-US" altLang="ko-KR" b="1" dirty="0" smtClean="0"/>
              <a:t>.</a:t>
            </a:r>
          </a:p>
          <a:p>
            <a:r>
              <a:rPr lang="ko-KR" altLang="en-US" dirty="0" smtClean="0"/>
              <a:t>총 인구수 </a:t>
            </a:r>
            <a:r>
              <a:rPr lang="en-US" altLang="ko-KR" dirty="0" smtClean="0"/>
              <a:t>80221</a:t>
            </a:r>
            <a:r>
              <a:rPr lang="ko-KR" altLang="en-US" dirty="0" smtClean="0"/>
              <a:t>명에 대해 실업률은 </a:t>
            </a:r>
            <a:r>
              <a:rPr lang="en-US" altLang="ko-KR" dirty="0" smtClean="0"/>
              <a:t>14.1%</a:t>
            </a:r>
            <a:r>
              <a:rPr lang="ko-KR" altLang="en-US" dirty="0" smtClean="0"/>
              <a:t>로 집계됨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44824"/>
            <a:ext cx="5184576" cy="231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221087"/>
            <a:ext cx="5112568" cy="236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Openness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개방률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Long Beach, CA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457200" y="5085184"/>
            <a:ext cx="4040188" cy="1440160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b="1" dirty="0" err="1" smtClean="0"/>
              <a:t>Urbanicity</a:t>
            </a:r>
            <a:r>
              <a:rPr lang="en-US" altLang="ko-KR" b="1" dirty="0" smtClean="0"/>
              <a:t>: </a:t>
            </a:r>
            <a:r>
              <a:rPr lang="en-US" altLang="ko-KR" dirty="0" smtClean="0"/>
              <a:t>Very high </a:t>
            </a:r>
            <a:r>
              <a:rPr lang="en-US" altLang="ko-KR" dirty="0" err="1" smtClean="0"/>
              <a:t>urbanicity</a:t>
            </a:r>
            <a:r>
              <a:rPr lang="en-US" altLang="ko-KR" dirty="0" smtClean="0"/>
              <a:t>-medium population </a:t>
            </a:r>
          </a:p>
          <a:p>
            <a:r>
              <a:rPr lang="en-US" altLang="ko-KR" b="1" dirty="0" smtClean="0"/>
              <a:t>Region: </a:t>
            </a:r>
            <a:r>
              <a:rPr lang="en-US" altLang="ko-KR" dirty="0" smtClean="0"/>
              <a:t>West </a:t>
            </a:r>
          </a:p>
          <a:p>
            <a:r>
              <a:rPr lang="en-US" altLang="ko-KR" b="1" dirty="0" smtClean="0"/>
              <a:t>Incorporated: </a:t>
            </a:r>
            <a:r>
              <a:rPr lang="en-US" altLang="ko-KR" dirty="0" smtClean="0"/>
              <a:t>1897 </a:t>
            </a:r>
          </a:p>
          <a:p>
            <a:r>
              <a:rPr lang="en-US" altLang="ko-KR" b="1" dirty="0" smtClean="0"/>
              <a:t>Population: </a:t>
            </a:r>
            <a:r>
              <a:rPr lang="en-US" altLang="ko-KR" dirty="0" smtClean="0"/>
              <a:t>465,576 </a:t>
            </a:r>
          </a:p>
          <a:p>
            <a:r>
              <a:rPr lang="en-US" altLang="ko-KR" b="1" dirty="0" smtClean="0"/>
              <a:t>Unemployment: </a:t>
            </a:r>
            <a:r>
              <a:rPr lang="en-US" altLang="ko-KR" dirty="0" smtClean="0"/>
              <a:t>10.2%</a:t>
            </a:r>
          </a:p>
          <a:p>
            <a:r>
              <a:rPr lang="ko-KR" altLang="en-US" dirty="0" err="1" smtClean="0"/>
              <a:t>개방률이</a:t>
            </a:r>
            <a:r>
              <a:rPr lang="ko-KR" altLang="en-US" dirty="0" smtClean="0"/>
              <a:t> 가장 높은 지역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 smtClean="0"/>
              <a:t>Gary, IN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4"/>
          </p:nvPr>
        </p:nvSpPr>
        <p:spPr>
          <a:xfrm>
            <a:off x="4645025" y="5085184"/>
            <a:ext cx="4041775" cy="1440160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b="1" dirty="0" err="1" smtClean="0"/>
              <a:t>Urbanicity</a:t>
            </a:r>
            <a:r>
              <a:rPr lang="en-US" altLang="ko-KR" b="1" dirty="0" smtClean="0"/>
              <a:t>: </a:t>
            </a:r>
            <a:r>
              <a:rPr lang="en-US" altLang="ko-KR" dirty="0" smtClean="0"/>
              <a:t>Very high </a:t>
            </a:r>
            <a:r>
              <a:rPr lang="en-US" altLang="ko-KR" dirty="0" err="1" smtClean="0"/>
              <a:t>urbanicity</a:t>
            </a:r>
            <a:r>
              <a:rPr lang="en-US" altLang="ko-KR" dirty="0" smtClean="0"/>
              <a:t>-medium population </a:t>
            </a:r>
          </a:p>
          <a:p>
            <a:r>
              <a:rPr lang="en-US" altLang="ko-KR" b="1" dirty="0" smtClean="0"/>
              <a:t>Region: </a:t>
            </a:r>
            <a:r>
              <a:rPr lang="en-US" altLang="ko-KR" dirty="0" smtClean="0"/>
              <a:t>Rust Belt </a:t>
            </a:r>
          </a:p>
          <a:p>
            <a:r>
              <a:rPr lang="en-US" altLang="ko-KR" b="1" dirty="0" smtClean="0"/>
              <a:t>Incorporated: </a:t>
            </a:r>
            <a:r>
              <a:rPr lang="en-US" altLang="ko-KR" dirty="0" smtClean="0"/>
              <a:t>1906 </a:t>
            </a:r>
          </a:p>
          <a:p>
            <a:r>
              <a:rPr lang="en-US" altLang="ko-KR" b="1" dirty="0" smtClean="0"/>
              <a:t>Population: </a:t>
            </a:r>
            <a:r>
              <a:rPr lang="en-US" altLang="ko-KR" dirty="0" smtClean="0"/>
              <a:t>80,221 </a:t>
            </a:r>
          </a:p>
          <a:p>
            <a:r>
              <a:rPr lang="en-US" altLang="ko-KR" b="1" dirty="0" smtClean="0"/>
              <a:t>Unemployment: </a:t>
            </a:r>
            <a:r>
              <a:rPr lang="en-US" altLang="ko-KR" dirty="0" smtClean="0"/>
              <a:t>14.1%</a:t>
            </a:r>
          </a:p>
          <a:p>
            <a:r>
              <a:rPr lang="ko-KR" altLang="en-US" dirty="0" err="1" smtClean="0"/>
              <a:t>개방률이</a:t>
            </a:r>
            <a:r>
              <a:rPr lang="ko-KR" altLang="en-US" dirty="0" smtClean="0"/>
              <a:t> 가장 낮은 지역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492896"/>
            <a:ext cx="4104456" cy="2416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2492896"/>
            <a:ext cx="4063665" cy="237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Openness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개방률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half" idx="2"/>
          </p:nvPr>
        </p:nvSpPr>
        <p:spPr>
          <a:xfrm>
            <a:off x="5364088" y="1773936"/>
            <a:ext cx="3322712" cy="4623816"/>
          </a:xfrm>
        </p:spPr>
        <p:txBody>
          <a:bodyPr/>
          <a:lstStyle/>
          <a:p>
            <a:r>
              <a:rPr lang="en-US" altLang="ko-KR" b="1" dirty="0" smtClean="0"/>
              <a:t>Long Beach, CA</a:t>
            </a:r>
          </a:p>
          <a:p>
            <a:r>
              <a:rPr lang="ko-KR" altLang="en-US" b="1" dirty="0" err="1" smtClean="0"/>
              <a:t>개방률이</a:t>
            </a:r>
            <a:r>
              <a:rPr lang="ko-KR" altLang="en-US" b="1" dirty="0" smtClean="0"/>
              <a:t> 가장 높다고 측정된 지역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지역에 대한 애정도도 높지는 않지만 중상위권의 수준임</a:t>
            </a:r>
            <a:r>
              <a:rPr lang="en-US" altLang="ko-KR" b="1" dirty="0" smtClean="0"/>
              <a:t>.</a:t>
            </a:r>
          </a:p>
          <a:p>
            <a:r>
              <a:rPr lang="ko-KR" altLang="en-US" b="1" dirty="0" smtClean="0"/>
              <a:t>총 인구수  </a:t>
            </a:r>
            <a:r>
              <a:rPr lang="en-US" altLang="ko-KR" b="1" dirty="0" smtClean="0"/>
              <a:t>465576</a:t>
            </a:r>
            <a:r>
              <a:rPr lang="ko-KR" altLang="en-US" b="1" dirty="0" smtClean="0"/>
              <a:t>명에 대해 실업률은 </a:t>
            </a:r>
            <a:r>
              <a:rPr lang="en-US" altLang="ko-KR" b="1" dirty="0" smtClean="0"/>
              <a:t>10.2%</a:t>
            </a:r>
            <a:r>
              <a:rPr lang="ko-KR" altLang="en-US" b="1" dirty="0" smtClean="0"/>
              <a:t>를 기록함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56792"/>
            <a:ext cx="4968552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221088"/>
            <a:ext cx="4968552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Openness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개방률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half" idx="2"/>
          </p:nvPr>
        </p:nvSpPr>
        <p:spPr>
          <a:xfrm>
            <a:off x="5940152" y="1773936"/>
            <a:ext cx="2746648" cy="462381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b="1" dirty="0" smtClean="0"/>
              <a:t>Gary, IN</a:t>
            </a:r>
          </a:p>
          <a:p>
            <a:r>
              <a:rPr lang="ko-KR" altLang="en-US" b="1" dirty="0" err="1" smtClean="0"/>
              <a:t>개방률이</a:t>
            </a:r>
            <a:r>
              <a:rPr lang="ko-KR" altLang="en-US" b="1" dirty="0" smtClean="0"/>
              <a:t> 가장 낮다고 측정된 지역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참고로 이 지역은 혜택과 </a:t>
            </a:r>
            <a:r>
              <a:rPr lang="ko-KR" altLang="en-US" b="1" dirty="0" err="1" smtClean="0"/>
              <a:t>미적수준도</a:t>
            </a:r>
            <a:r>
              <a:rPr lang="ko-KR" altLang="en-US" b="1" dirty="0" smtClean="0"/>
              <a:t> 가장 낮은 것으로 드러남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그러므로 애정도 역시 가장 낮은 수치를 기록함</a:t>
            </a:r>
            <a:r>
              <a:rPr lang="en-US" altLang="ko-KR" b="1" dirty="0" smtClean="0"/>
              <a:t>.</a:t>
            </a:r>
          </a:p>
          <a:p>
            <a:r>
              <a:rPr lang="ko-KR" altLang="en-US" dirty="0" smtClean="0"/>
              <a:t>총 인구수 </a:t>
            </a:r>
            <a:r>
              <a:rPr lang="en-US" altLang="ko-KR" dirty="0" smtClean="0"/>
              <a:t>80221</a:t>
            </a:r>
            <a:r>
              <a:rPr lang="ko-KR" altLang="en-US" dirty="0" smtClean="0"/>
              <a:t>명에 대해 실업률은 </a:t>
            </a:r>
            <a:r>
              <a:rPr lang="en-US" altLang="ko-KR" dirty="0" smtClean="0"/>
              <a:t>14.1%</a:t>
            </a:r>
            <a:r>
              <a:rPr lang="ko-KR" altLang="en-US" dirty="0" smtClean="0"/>
              <a:t>로 집계됨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en-US" altLang="ko-KR" b="1" dirty="0" smtClean="0"/>
          </a:p>
          <a:p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00808"/>
            <a:ext cx="5112568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221088"/>
            <a:ext cx="4968552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Openness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개방률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88224" y="1773936"/>
            <a:ext cx="2098576" cy="4623816"/>
          </a:xfrm>
        </p:spPr>
        <p:txBody>
          <a:bodyPr/>
          <a:lstStyle/>
          <a:p>
            <a:r>
              <a:rPr lang="ko-KR" altLang="en-US" dirty="0" err="1" smtClean="0"/>
              <a:t>개방률도</a:t>
            </a:r>
            <a:r>
              <a:rPr lang="ko-KR" altLang="en-US" dirty="0" smtClean="0"/>
              <a:t> 거주자들의 </a:t>
            </a:r>
            <a:r>
              <a:rPr lang="ko-KR" altLang="en-US" dirty="0" err="1" smtClean="0"/>
              <a:t>애정도를</a:t>
            </a:r>
            <a:r>
              <a:rPr lang="ko-KR" altLang="en-US" dirty="0" smtClean="0"/>
              <a:t> 높이는데 많은 영향을 주는 것으로 풀이됨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556792"/>
            <a:ext cx="3342347" cy="462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1556792"/>
            <a:ext cx="3047826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Graph by year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9552" y="5229200"/>
            <a:ext cx="8147248" cy="1168552"/>
          </a:xfrm>
        </p:spPr>
        <p:txBody>
          <a:bodyPr/>
          <a:lstStyle/>
          <a:p>
            <a:r>
              <a:rPr lang="ko-KR" altLang="en-US" dirty="0" smtClean="0"/>
              <a:t>앞의 결과와 마찬가지로 지역에 대한 애정도가 가장 낮은 지역은 </a:t>
            </a:r>
            <a:r>
              <a:rPr lang="en-US" altLang="ko-KR" dirty="0" smtClean="0"/>
              <a:t>Gary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 3</a:t>
            </a:r>
            <a:r>
              <a:rPr lang="ko-KR" altLang="en-US" dirty="0" smtClean="0"/>
              <a:t>년 내내 같은 결과를 기록함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00808"/>
            <a:ext cx="8424936" cy="3389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Graph by income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79512" y="5373216"/>
            <a:ext cx="8640960" cy="1024536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수입이 적은 사람일수록 애정도의 좋고 나쁨이 확연히 드러나지만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수입이 많은 사람은 중립을 유지하는 경우가 많다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잔차가</a:t>
            </a:r>
            <a:r>
              <a:rPr lang="ko-KR" altLang="en-US" dirty="0" smtClean="0"/>
              <a:t> 클수록 해당 영역에 대한 비율이 높다고 생각하면 됨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1" y="1628800"/>
            <a:ext cx="8712969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Internet site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8291264" cy="430928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>
                <a:hlinkClick r:id="rId2"/>
              </a:rPr>
              <a:t>http://streaming.stat.iastate.edu/dataexpo/2013/#data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276872"/>
            <a:ext cx="8136903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Graph by age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8064" y="1773936"/>
            <a:ext cx="3538736" cy="4623816"/>
          </a:xfrm>
        </p:spPr>
        <p:txBody>
          <a:bodyPr/>
          <a:lstStyle/>
          <a:p>
            <a:r>
              <a:rPr lang="ko-KR" altLang="en-US" dirty="0" smtClean="0"/>
              <a:t>나이에 따라 애정도가 어떻게 변하는지를 보여주는 그래프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잔차가</a:t>
            </a:r>
            <a:r>
              <a:rPr lang="ko-KR" altLang="en-US" dirty="0" smtClean="0"/>
              <a:t> 클수록 해당 영역에 대한 비율이 높다는 뜻이므로 나이가 많은 사람일수록 자신이 거주하는 지역에 대한 애착이 강하다는 것을 알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996952"/>
            <a:ext cx="4752528" cy="3578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556792"/>
            <a:ext cx="3114431" cy="1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Boxplot</a:t>
            </a:r>
            <a:r>
              <a:rPr lang="en-US" altLang="ko-KR" dirty="0" smtClean="0"/>
              <a:t> by </a:t>
            </a:r>
            <a:br>
              <a:rPr lang="en-US" altLang="ko-KR" dirty="0" smtClean="0"/>
            </a:br>
            <a:r>
              <a:rPr lang="en-US" altLang="ko-KR" dirty="0" smtClean="0"/>
              <a:t>explanatory variables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79512" y="4869160"/>
            <a:ext cx="8784976" cy="1528592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설명변수가 변함에 따라 애정도가 어떻게 변하는지를 보여주는 </a:t>
            </a:r>
            <a:r>
              <a:rPr lang="en-US" altLang="ko-KR" dirty="0" err="1" smtClean="0"/>
              <a:t>boxplot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앞에서 살펴본 것과 마찬가지로 지역에서 제공하는 혜택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교육과 </a:t>
            </a:r>
            <a:r>
              <a:rPr lang="ko-KR" altLang="en-US" dirty="0" err="1" smtClean="0"/>
              <a:t>미적수준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</a:t>
            </a:r>
            <a:r>
              <a:rPr lang="ko-KR" altLang="en-US" dirty="0" err="1" smtClean="0"/>
              <a:t>개방률이</a:t>
            </a:r>
            <a:r>
              <a:rPr lang="ko-KR" altLang="en-US" dirty="0" smtClean="0"/>
              <a:t> 지역에 대한 거주자의 </a:t>
            </a:r>
            <a:r>
              <a:rPr lang="ko-KR" altLang="en-US" dirty="0" err="1" smtClean="0"/>
              <a:t>애정도에</a:t>
            </a:r>
            <a:r>
              <a:rPr lang="ko-KR" altLang="en-US" dirty="0" smtClean="0"/>
              <a:t> 많은 영향력을 행사하고 있음을 알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8806696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685800" y="2852936"/>
            <a:ext cx="8077200" cy="2176264"/>
          </a:xfrm>
        </p:spPr>
        <p:txBody>
          <a:bodyPr>
            <a:normAutofit/>
          </a:bodyPr>
          <a:lstStyle/>
          <a:p>
            <a:r>
              <a:rPr lang="en-US" altLang="ko-KR" sz="6500" dirty="0" smtClean="0"/>
              <a:t>The End ~~ !!</a:t>
            </a:r>
            <a:endParaRPr lang="ko-KR" altLang="en-US" sz="6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purpose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번창하는 지역이 있는가 하면 반대로 그렇지 못한 지역도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그렇다면 이에 대한 원인은 무엇이며 어느 요소들이 영향을 끼치는 것일까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2008</a:t>
            </a:r>
            <a:r>
              <a:rPr lang="ko-KR" altLang="en-US" dirty="0" smtClean="0"/>
              <a:t>년부터 </a:t>
            </a:r>
            <a:r>
              <a:rPr lang="en-US" altLang="ko-KR" dirty="0" smtClean="0"/>
              <a:t>2010</a:t>
            </a:r>
            <a:r>
              <a:rPr lang="ko-KR" altLang="en-US" dirty="0" smtClean="0"/>
              <a:t>년까지 미국의 </a:t>
            </a:r>
            <a:r>
              <a:rPr lang="en-US" altLang="ko-KR" dirty="0" smtClean="0"/>
              <a:t>26</a:t>
            </a:r>
            <a:r>
              <a:rPr lang="ko-KR" altLang="en-US" dirty="0" smtClean="0"/>
              <a:t>곳의 지역에 거주하는 </a:t>
            </a:r>
            <a:r>
              <a:rPr lang="en-US" altLang="ko-KR" dirty="0" smtClean="0"/>
              <a:t>43000</a:t>
            </a:r>
            <a:r>
              <a:rPr lang="ko-KR" altLang="en-US" dirty="0" smtClean="0"/>
              <a:t>명의 사람들에 대한 자료를 이용하여 분석을 실시해보시오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1" y="1772816"/>
            <a:ext cx="4419383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Winner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미국통계학회</a:t>
            </a:r>
            <a:r>
              <a:rPr lang="en-US" altLang="ko-KR" dirty="0" smtClean="0"/>
              <a:t>(ASA)</a:t>
            </a:r>
            <a:r>
              <a:rPr lang="ko-KR" altLang="en-US" dirty="0" smtClean="0"/>
              <a:t>에서 실시한 데이터 분석 경진대회에서 입상한 </a:t>
            </a:r>
            <a:r>
              <a:rPr lang="en-US" altLang="ko-KR" dirty="0" smtClean="0"/>
              <a:t>3</a:t>
            </a:r>
            <a:r>
              <a:rPr lang="ko-KR" altLang="en-US" dirty="0" smtClean="0"/>
              <a:t>팀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중 </a:t>
            </a:r>
            <a:r>
              <a:rPr lang="en-US" altLang="ko-KR" dirty="0" smtClean="0"/>
              <a:t>1</a:t>
            </a:r>
            <a:r>
              <a:rPr lang="ko-KR" altLang="en-US" dirty="0" smtClean="0"/>
              <a:t>등의 영예를 안은 팀이 제작한 자료와 </a:t>
            </a:r>
            <a:r>
              <a:rPr lang="en-US" altLang="ko-KR" dirty="0" smtClean="0"/>
              <a:t>2</a:t>
            </a:r>
            <a:r>
              <a:rPr lang="ko-KR" altLang="en-US" dirty="0" smtClean="0"/>
              <a:t>등을 차지한 팀이 제작한 자료를 바탕으로 분석결과를 탐독해보고자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72816"/>
            <a:ext cx="4248472" cy="462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of 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winner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8291264" cy="718960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>
                <a:hlinkClick r:id="rId2"/>
              </a:rPr>
              <a:t>http://glimmer.rstudio.com/andeek/DataExpo2013/</a:t>
            </a:r>
            <a:endParaRPr lang="en-US" altLang="ko-KR" dirty="0" smtClean="0"/>
          </a:p>
          <a:p>
            <a:r>
              <a:rPr lang="ko-KR" altLang="en-US" dirty="0" smtClean="0"/>
              <a:t>분석자가 직접 조작을 할 수 있게 되어있음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1" y="2492896"/>
            <a:ext cx="8756053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of 2</a:t>
            </a:r>
            <a:r>
              <a:rPr lang="en-US" altLang="ko-KR" baseline="30000" dirty="0" smtClean="0"/>
              <a:t>nd</a:t>
            </a:r>
            <a:r>
              <a:rPr lang="en-US" altLang="ko-KR" dirty="0" smtClean="0"/>
              <a:t> winner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8291264" cy="646952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>
                <a:hlinkClick r:id="rId2"/>
              </a:rPr>
              <a:t>http://streaming.stat.iastate.edu/dataexpo/2013/posters/Poster3-angela_minster.pdf</a:t>
            </a:r>
            <a:endParaRPr lang="ko-KR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008" y="2636912"/>
            <a:ext cx="8733480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</a:t>
            </a:r>
            <a:r>
              <a:rPr lang="en-US" altLang="ko-KR" sz="7200" dirty="0" smtClean="0">
                <a:solidFill>
                  <a:srgbClr val="00B050"/>
                </a:solidFill>
              </a:rPr>
              <a:t>Analysis</a:t>
            </a:r>
            <a:endParaRPr lang="ko-KR" altLang="en-US" sz="72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Target variable &amp;</a:t>
            </a:r>
            <a:br>
              <a:rPr lang="en-US" altLang="ko-KR" dirty="0" smtClean="0"/>
            </a:br>
            <a:r>
              <a:rPr lang="en-US" altLang="ko-KR" dirty="0" smtClean="0"/>
              <a:t>Explanatory variables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123728" y="1772816"/>
            <a:ext cx="6768752" cy="462381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Community Attachment : </a:t>
            </a:r>
            <a:r>
              <a:rPr lang="ko-KR" altLang="en-US" dirty="0" smtClean="0"/>
              <a:t>지역에 대한 애정도 </a:t>
            </a:r>
            <a:r>
              <a:rPr lang="en-US" altLang="ko-KR" dirty="0" smtClean="0"/>
              <a:t>(Target variable)</a:t>
            </a:r>
          </a:p>
          <a:p>
            <a:r>
              <a:rPr lang="en-US" altLang="ko-KR" dirty="0" smtClean="0"/>
              <a:t>Social Offerings : </a:t>
            </a:r>
            <a:r>
              <a:rPr lang="ko-KR" altLang="en-US" dirty="0" smtClean="0"/>
              <a:t>제공하는 혜택</a:t>
            </a:r>
            <a:endParaRPr lang="en-US" altLang="ko-KR" dirty="0" smtClean="0"/>
          </a:p>
          <a:p>
            <a:r>
              <a:rPr lang="en-US" altLang="ko-KR" dirty="0" smtClean="0"/>
              <a:t>Openness : </a:t>
            </a:r>
            <a:r>
              <a:rPr lang="ko-KR" altLang="en-US" dirty="0" err="1" smtClean="0"/>
              <a:t>개방률</a:t>
            </a:r>
            <a:endParaRPr lang="en-US" altLang="ko-KR" dirty="0" smtClean="0"/>
          </a:p>
          <a:p>
            <a:r>
              <a:rPr lang="en-US" altLang="ko-KR" dirty="0" smtClean="0"/>
              <a:t>Aesthetics : </a:t>
            </a:r>
            <a:r>
              <a:rPr lang="ko-KR" altLang="en-US" dirty="0" smtClean="0"/>
              <a:t>지역의 </a:t>
            </a:r>
            <a:r>
              <a:rPr lang="ko-KR" altLang="en-US" dirty="0" err="1" smtClean="0"/>
              <a:t>미적수준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Education : </a:t>
            </a:r>
            <a:r>
              <a:rPr lang="ko-KR" altLang="en-US" dirty="0" smtClean="0"/>
              <a:t>교육수준</a:t>
            </a:r>
            <a:endParaRPr lang="en-US" altLang="ko-KR" dirty="0" smtClean="0"/>
          </a:p>
          <a:p>
            <a:r>
              <a:rPr lang="en-US" altLang="ko-KR" dirty="0" smtClean="0"/>
              <a:t>Basic Services : </a:t>
            </a:r>
            <a:r>
              <a:rPr lang="ko-KR" altLang="en-US" dirty="0" smtClean="0"/>
              <a:t>기초적인 서비스</a:t>
            </a:r>
            <a:endParaRPr lang="en-US" altLang="ko-KR" dirty="0" smtClean="0"/>
          </a:p>
          <a:p>
            <a:r>
              <a:rPr lang="en-US" altLang="ko-KR" dirty="0" smtClean="0"/>
              <a:t>Leaderships : </a:t>
            </a:r>
            <a:r>
              <a:rPr lang="ko-KR" altLang="en-US" dirty="0" smtClean="0"/>
              <a:t>시장의 </a:t>
            </a:r>
            <a:r>
              <a:rPr lang="ko-KR" altLang="en-US" dirty="0" err="1" smtClean="0"/>
              <a:t>리더쉽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Economy : </a:t>
            </a:r>
            <a:r>
              <a:rPr lang="ko-KR" altLang="en-US" dirty="0" smtClean="0"/>
              <a:t>경제사정</a:t>
            </a:r>
            <a:endParaRPr lang="en-US" altLang="ko-KR" dirty="0" smtClean="0"/>
          </a:p>
          <a:p>
            <a:r>
              <a:rPr lang="en-US" altLang="ko-KR" dirty="0" smtClean="0"/>
              <a:t>Safety : </a:t>
            </a:r>
            <a:r>
              <a:rPr lang="ko-KR" altLang="en-US" dirty="0" smtClean="0"/>
              <a:t>안전수준</a:t>
            </a:r>
            <a:endParaRPr lang="en-US" altLang="ko-KR" dirty="0" smtClean="0"/>
          </a:p>
          <a:p>
            <a:r>
              <a:rPr lang="en-US" altLang="ko-KR" dirty="0" smtClean="0"/>
              <a:t>Social Capital : </a:t>
            </a:r>
            <a:r>
              <a:rPr lang="ko-KR" altLang="en-US" dirty="0" smtClean="0"/>
              <a:t>자본</a:t>
            </a:r>
            <a:endParaRPr lang="en-US" altLang="ko-KR" dirty="0" smtClean="0"/>
          </a:p>
          <a:p>
            <a:r>
              <a:rPr lang="en-US" altLang="ko-KR" dirty="0" smtClean="0"/>
              <a:t>Civic Involvement : </a:t>
            </a:r>
            <a:r>
              <a:rPr lang="ko-KR" altLang="en-US" dirty="0" smtClean="0"/>
              <a:t>시민참여도</a:t>
            </a:r>
            <a:endParaRPr lang="en-US" altLang="ko-KR" dirty="0" smtClean="0"/>
          </a:p>
          <a:p>
            <a:r>
              <a:rPr lang="ko-KR" altLang="en-US" dirty="0" smtClean="0"/>
              <a:t>수치가 높을 수록 사람들의 만족도가 좋은 것으로 해석하면 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16832"/>
            <a:ext cx="1872208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광선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오렌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440</TotalTime>
  <Words>783</Words>
  <Application>Microsoft Office PowerPoint</Application>
  <PresentationFormat>화면 슬라이드 쇼(4:3)</PresentationFormat>
  <Paragraphs>158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모듈</vt:lpstr>
      <vt:lpstr>Soul of the Community </vt:lpstr>
      <vt:lpstr>                     Purpose</vt:lpstr>
      <vt:lpstr>Internet site</vt:lpstr>
      <vt:lpstr>Project purpose</vt:lpstr>
      <vt:lpstr>Winner</vt:lpstr>
      <vt:lpstr>Data of 1st winner</vt:lpstr>
      <vt:lpstr>Data of 2nd winner</vt:lpstr>
      <vt:lpstr>                    Analysis</vt:lpstr>
      <vt:lpstr>Target variable &amp; Explanatory variables</vt:lpstr>
      <vt:lpstr>Correlation to Community Attachment </vt:lpstr>
      <vt:lpstr>Community Attachment (지역에 대한 애정도)</vt:lpstr>
      <vt:lpstr>Bradenton, FL vs Gary, IN</vt:lpstr>
      <vt:lpstr>Social Offerings (지역에서 제공하는 혜택)</vt:lpstr>
      <vt:lpstr>Social Offerings (지역에서 제공하는 혜택)</vt:lpstr>
      <vt:lpstr>Social Offerings (지역에서 제공하는 혜택)</vt:lpstr>
      <vt:lpstr>Social Offerings (지역에서 제공하는 혜택)</vt:lpstr>
      <vt:lpstr>Education (교육수준)</vt:lpstr>
      <vt:lpstr>Education (교육수준)</vt:lpstr>
      <vt:lpstr>Education (교육수준)</vt:lpstr>
      <vt:lpstr>Education (교육수준)</vt:lpstr>
      <vt:lpstr> Aesthetics  (지역의 미적수준)  </vt:lpstr>
      <vt:lpstr>Aesthetics  (지역의 미적수준)</vt:lpstr>
      <vt:lpstr>Aesthetics  (지역의 미적수준)</vt:lpstr>
      <vt:lpstr>Openness (개방률)</vt:lpstr>
      <vt:lpstr>Openness (개방률)</vt:lpstr>
      <vt:lpstr>Openness (개방률)</vt:lpstr>
      <vt:lpstr>Openness (개방률)</vt:lpstr>
      <vt:lpstr>Graph by year</vt:lpstr>
      <vt:lpstr>Graph by income</vt:lpstr>
      <vt:lpstr>Graph by age</vt:lpstr>
      <vt:lpstr>Boxplot by  explanatory variables</vt:lpstr>
      <vt:lpstr>The End ~~ 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Soul of the Community</dc:title>
  <dc:creator>user</dc:creator>
  <cp:lastModifiedBy>user</cp:lastModifiedBy>
  <cp:revision>59</cp:revision>
  <dcterms:created xsi:type="dcterms:W3CDTF">2013-12-03T07:06:33Z</dcterms:created>
  <dcterms:modified xsi:type="dcterms:W3CDTF">2013-12-05T13:07:36Z</dcterms:modified>
</cp:coreProperties>
</file>