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3" r:id="rId13"/>
    <p:sldId id="284" r:id="rId14"/>
    <p:sldId id="267" r:id="rId15"/>
    <p:sldId id="268" r:id="rId16"/>
    <p:sldId id="269" r:id="rId17"/>
    <p:sldId id="287" r:id="rId18"/>
    <p:sldId id="270" r:id="rId19"/>
    <p:sldId id="271" r:id="rId20"/>
    <p:sldId id="285" r:id="rId21"/>
    <p:sldId id="286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8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2D69-A4FE-4AFD-9F44-A86FE9B55841}" type="datetimeFigureOut">
              <a:rPr lang="ko-KR" altLang="en-US" smtClean="0"/>
              <a:pPr/>
              <a:t>2014-05-29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1CAA-76B4-4892-88B1-33B8DAA4D4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2D69-A4FE-4AFD-9F44-A86FE9B55841}" type="datetimeFigureOut">
              <a:rPr lang="ko-KR" altLang="en-US" smtClean="0"/>
              <a:pPr/>
              <a:t>2014-05-29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1CAA-76B4-4892-88B1-33B8DAA4D4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2D69-A4FE-4AFD-9F44-A86FE9B55841}" type="datetimeFigureOut">
              <a:rPr lang="ko-KR" altLang="en-US" smtClean="0"/>
              <a:pPr/>
              <a:t>2014-05-29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1CAA-76B4-4892-88B1-33B8DAA4D4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2D69-A4FE-4AFD-9F44-A86FE9B55841}" type="datetimeFigureOut">
              <a:rPr lang="ko-KR" altLang="en-US" smtClean="0"/>
              <a:pPr/>
              <a:t>2014-05-29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1CAA-76B4-4892-88B1-33B8DAA4D4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2D69-A4FE-4AFD-9F44-A86FE9B55841}" type="datetimeFigureOut">
              <a:rPr lang="ko-KR" altLang="en-US" smtClean="0"/>
              <a:pPr/>
              <a:t>2014-05-29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F4A1CAA-76B4-4892-88B1-33B8DAA4D4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2D69-A4FE-4AFD-9F44-A86FE9B55841}" type="datetimeFigureOut">
              <a:rPr lang="ko-KR" altLang="en-US" smtClean="0"/>
              <a:pPr/>
              <a:t>2014-05-29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1CAA-76B4-4892-88B1-33B8DAA4D4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2D69-A4FE-4AFD-9F44-A86FE9B55841}" type="datetimeFigureOut">
              <a:rPr lang="ko-KR" altLang="en-US" smtClean="0"/>
              <a:pPr/>
              <a:t>2014-05-29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1CAA-76B4-4892-88B1-33B8DAA4D4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2D69-A4FE-4AFD-9F44-A86FE9B55841}" type="datetimeFigureOut">
              <a:rPr lang="ko-KR" altLang="en-US" smtClean="0"/>
              <a:pPr/>
              <a:t>2014-05-29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1CAA-76B4-4892-88B1-33B8DAA4D4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2D69-A4FE-4AFD-9F44-A86FE9B55841}" type="datetimeFigureOut">
              <a:rPr lang="ko-KR" altLang="en-US" smtClean="0"/>
              <a:pPr/>
              <a:t>2014-05-29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1CAA-76B4-4892-88B1-33B8DAA4D4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2D69-A4FE-4AFD-9F44-A86FE9B55841}" type="datetimeFigureOut">
              <a:rPr lang="ko-KR" altLang="en-US" smtClean="0"/>
              <a:pPr/>
              <a:t>2014-05-29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1CAA-76B4-4892-88B1-33B8DAA4D4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ko-KR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그림을 추가하려면 아이콘을 클릭하십시오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2D69-A4FE-4AFD-9F44-A86FE9B55841}" type="datetimeFigureOut">
              <a:rPr lang="ko-KR" altLang="en-US" smtClean="0"/>
              <a:pPr/>
              <a:t>2014-05-29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1CAA-76B4-4892-88B1-33B8DAA4D4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9542D69-A4FE-4AFD-9F44-A86FE9B55841}" type="datetimeFigureOut">
              <a:rPr lang="ko-KR" altLang="en-US" smtClean="0"/>
              <a:pPr/>
              <a:t>2014-05-29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F4A1CAA-76B4-4892-88B1-33B8DAA4D4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rtl="0" eaLnBrk="1" latinLnBrk="1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1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1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1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1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1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Final Assignment 1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금융자료분석 및 실습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200903877</a:t>
            </a:r>
          </a:p>
          <a:p>
            <a:r>
              <a:rPr lang="ko-KR" altLang="en-US" dirty="0" smtClean="0"/>
              <a:t>황 성 윤</a:t>
            </a:r>
            <a:endParaRPr lang="en-US" altLang="ko-KR" dirty="0" smtClean="0"/>
          </a:p>
          <a:p>
            <a:r>
              <a:rPr lang="en-US" altLang="ko-KR" dirty="0" smtClean="0"/>
              <a:t>Department of Statistics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다수의 주식에 대한 포트폴리오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870873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다수의 주식에 대한 포트폴리오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8496944" cy="484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다수의 주식에 대한 포트폴리오</a:t>
            </a:r>
            <a:endParaRPr lang="ko-KR" altLang="en-US" dirty="0"/>
          </a:p>
        </p:txBody>
      </p:sp>
      <p:pic>
        <p:nvPicPr>
          <p:cNvPr id="4" name="내용 개체 틀 3" descr="Efficient fronti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12775"/>
            <a:ext cx="8064896" cy="522286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다수의 주식에 대한 포트폴리오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268759"/>
            <a:ext cx="4896544" cy="212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3" y="3501008"/>
            <a:ext cx="4778671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268760"/>
            <a:ext cx="2877691" cy="2105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Minimum.variance.portfolio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9512" y="2132856"/>
            <a:ext cx="876505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Minimum.variance.portfolio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988840"/>
            <a:ext cx="8645697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각각의 수익률에 대한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최적의 포트폴리오 산출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51520" y="1628800"/>
            <a:ext cx="683522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내용 개체 틀 7" descr="기말과제 1 의 그림 1.emf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251520" y="2204864"/>
            <a:ext cx="8568952" cy="44911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각각의 수익률에 대한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최적의 포트폴리오 산출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56792"/>
            <a:ext cx="2088232" cy="5072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556792"/>
            <a:ext cx="2088232" cy="493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1556792"/>
            <a:ext cx="2136377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1" y="1556792"/>
            <a:ext cx="2149269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각각의 수익률에 대한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최적의 포트폴리오 산출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결과에 의하면 수익률을 </a:t>
            </a:r>
            <a:r>
              <a:rPr lang="en-US" altLang="ko-KR" dirty="0" smtClean="0"/>
              <a:t>0.0160 </a:t>
            </a:r>
            <a:r>
              <a:rPr lang="ko-KR" altLang="en-US" dirty="0" smtClean="0"/>
              <a:t>으로 정하고 포트폴리오를 만들었을 때 변동성의 값이 최소가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이러한 방법은 특정한 수익률을 미리 정해야만 한다는 제약이 따르게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변동성의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무위험자산</a:t>
            </a:r>
            <a:r>
              <a:rPr lang="en-US" altLang="ko-KR" dirty="0" smtClean="0"/>
              <a:t>(risk-free asset)</a:t>
            </a:r>
            <a:r>
              <a:rPr lang="ko-KR" altLang="en-US" dirty="0" smtClean="0"/>
              <a:t>을 이용한 최적의 포트폴리오를 찾는 방법을 적용해 볼 필요가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Tangency portfolio</a:t>
            </a:r>
            <a:endParaRPr lang="ko-KR" altLang="en-US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8820464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Purpose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다수의 월별주식에서 나오는 수익률을 이용한 최적의 포트폴리오 찾기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기간 </a:t>
            </a:r>
            <a:r>
              <a:rPr lang="en-US" altLang="ko-KR" dirty="0" smtClean="0"/>
              <a:t>: 2004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~ 2014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우리나라의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기업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Doosan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Hanwha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Hynix</a:t>
            </a:r>
            <a:r>
              <a:rPr lang="en-US" altLang="ko-KR" dirty="0" smtClean="0"/>
              <a:t>, Hyosung, Hyundai, Kia, </a:t>
            </a:r>
            <a:r>
              <a:rPr lang="en-US" altLang="ko-KR" dirty="0" err="1" smtClean="0"/>
              <a:t>Kyobo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Lotte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Posco</a:t>
            </a:r>
            <a:r>
              <a:rPr lang="en-US" altLang="ko-KR" dirty="0" smtClean="0"/>
              <a:t>, S-oil)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Tangency portfolio</a:t>
            </a:r>
            <a:endParaRPr lang="ko-KR" altLang="en-US" dirty="0"/>
          </a:p>
        </p:txBody>
      </p:sp>
      <p:pic>
        <p:nvPicPr>
          <p:cNvPr id="6" name="내용 개체 틀 5" descr="Tangency portfoli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556791"/>
            <a:ext cx="8640960" cy="49292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Tangency portfolio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7365253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err="1" smtClean="0"/>
              <a:t>Tangency.portfolio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8424936" cy="521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결과에 대한 그래프와 결과물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36004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err="1" smtClean="0"/>
              <a:t>무위험자산의</a:t>
            </a:r>
            <a:r>
              <a:rPr lang="ko-KR" altLang="en-US" dirty="0" smtClean="0"/>
              <a:t> 값은 </a:t>
            </a:r>
            <a:r>
              <a:rPr lang="en-US" altLang="ko-KR" dirty="0" smtClean="0"/>
              <a:t>0.001</a:t>
            </a:r>
            <a:r>
              <a:rPr lang="ko-KR" altLang="en-US" dirty="0" smtClean="0"/>
              <a:t>로 정함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560554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 descr="기말과제 1 의 그림 2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2132856"/>
            <a:ext cx="8424936" cy="4441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결과에 대한 그래프와 결과물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3131840" y="1484784"/>
            <a:ext cx="5760640" cy="518457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Interpretation</a:t>
            </a:r>
          </a:p>
          <a:p>
            <a:pPr fontAlgn="base"/>
            <a:r>
              <a:rPr lang="ko-KR" altLang="en-US" dirty="0" smtClean="0"/>
              <a:t>결과에 의하면 우리는 다음과 같은 비율로 투자를 해야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Doosan</a:t>
            </a:r>
            <a:r>
              <a:rPr lang="en-US" altLang="ko-KR" dirty="0" smtClean="0"/>
              <a:t> : 20.2%, </a:t>
            </a:r>
            <a:r>
              <a:rPr lang="en-US" altLang="ko-KR" dirty="0" err="1" smtClean="0"/>
              <a:t>Hynix</a:t>
            </a:r>
            <a:r>
              <a:rPr lang="en-US" altLang="ko-KR" dirty="0" smtClean="0"/>
              <a:t> : 9.5%, Hyosung : 24.2%, Hyundai : 15.4%, Kia : 29.2%, </a:t>
            </a:r>
            <a:r>
              <a:rPr lang="en-US" altLang="ko-KR" dirty="0" err="1" smtClean="0"/>
              <a:t>Lotte</a:t>
            </a:r>
            <a:r>
              <a:rPr lang="en-US" altLang="ko-KR" dirty="0" smtClean="0"/>
              <a:t> : 41.3%, and S-oil : 3.1%)</a:t>
            </a:r>
            <a:r>
              <a:rPr lang="ko-KR" altLang="en-US" dirty="0" smtClean="0"/>
              <a:t> 그러나 </a:t>
            </a:r>
            <a:r>
              <a:rPr lang="en-US" altLang="ko-KR" dirty="0" err="1" smtClean="0"/>
              <a:t>Hanwha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Kyobo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그리고 </a:t>
            </a:r>
            <a:r>
              <a:rPr lang="en-US" altLang="ko-KR" dirty="0" err="1" smtClean="0"/>
              <a:t>Posco</a:t>
            </a:r>
            <a:r>
              <a:rPr lang="ko-KR" altLang="en-US" dirty="0" smtClean="0"/>
              <a:t>의 경우는 주식을 빌려와서 파는 공매를 해야 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이제 </a:t>
            </a:r>
            <a:r>
              <a:rPr lang="en-US" altLang="ko-KR" dirty="0" smtClean="0"/>
              <a:t>Tangency portfolio</a:t>
            </a:r>
            <a:r>
              <a:rPr lang="ko-KR" altLang="en-US" dirty="0" smtClean="0"/>
              <a:t>를 이용한 방법과 동일가중평균을 이용한 방법 중 어느 것이 더 현명한 방법인지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가지의 척도</a:t>
            </a:r>
            <a:r>
              <a:rPr lang="en-US" altLang="ko-KR" dirty="0" smtClean="0"/>
              <a:t>(Sharpe ratio, Jensen's alpha, Beta coefficient and </a:t>
            </a:r>
            <a:r>
              <a:rPr lang="en-US" altLang="ko-KR" dirty="0" err="1" smtClean="0"/>
              <a:t>Treynor</a:t>
            </a:r>
            <a:r>
              <a:rPr lang="en-US" altLang="ko-KR" dirty="0" smtClean="0"/>
              <a:t> index)</a:t>
            </a:r>
            <a:r>
              <a:rPr lang="ko-KR" altLang="en-US" dirty="0" smtClean="0"/>
              <a:t>를 통하여 살펴보도록 하자</a:t>
            </a:r>
            <a:r>
              <a:rPr lang="en-US" altLang="ko-KR" dirty="0" smtClean="0"/>
              <a:t>. (10</a:t>
            </a:r>
            <a:r>
              <a:rPr lang="ko-KR" altLang="en-US" dirty="0" smtClean="0"/>
              <a:t>개의 기업이 모두 우리나라에 속해있기 때문에 </a:t>
            </a:r>
            <a:r>
              <a:rPr lang="en-US" altLang="ko-KR" dirty="0" smtClean="0"/>
              <a:t>KOSPI</a:t>
            </a:r>
            <a:r>
              <a:rPr lang="ko-KR" altLang="en-US" dirty="0" smtClean="0"/>
              <a:t>에서 나온 월별 수익률을 </a:t>
            </a:r>
            <a:r>
              <a:rPr lang="en-US" altLang="ko-KR" dirty="0" smtClean="0"/>
              <a:t>Benchmarking </a:t>
            </a:r>
            <a:r>
              <a:rPr lang="ko-KR" altLang="en-US" dirty="0" smtClean="0"/>
              <a:t>하는데 쓰도록 하겠다</a:t>
            </a:r>
            <a:r>
              <a:rPr lang="en-US" altLang="ko-KR" dirty="0" smtClean="0"/>
              <a:t>.)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56792"/>
            <a:ext cx="284667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Capital Asset Pricing Model</a:t>
            </a:r>
            <a:endParaRPr lang="ko-KR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851501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Capital Asset Pricing Model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348880"/>
            <a:ext cx="821832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err="1" smtClean="0"/>
              <a:t>capm.measure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8677703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Tangency portfolio </a:t>
            </a:r>
            <a:r>
              <a:rPr lang="ko-KR" altLang="en-US" dirty="0" smtClean="0"/>
              <a:t>의 방법론을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적용한 경우</a:t>
            </a:r>
            <a:endParaRPr lang="ko-KR" altLang="en-US" dirty="0"/>
          </a:p>
        </p:txBody>
      </p:sp>
      <p:pic>
        <p:nvPicPr>
          <p:cNvPr id="7" name="내용 개체 틀 6" descr="기말과제 1 의 그림 3.em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23528" y="2132856"/>
            <a:ext cx="8496944" cy="4589876"/>
          </a:xfrm>
        </p:spPr>
      </p:pic>
      <p:pic>
        <p:nvPicPr>
          <p:cNvPr id="1945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7" y="1628800"/>
            <a:ext cx="597112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Tangency portfolio </a:t>
            </a:r>
            <a:r>
              <a:rPr lang="ko-KR" altLang="en-US" dirty="0" smtClean="0"/>
              <a:t>의 방법론을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적용한 경우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55776" y="1600200"/>
            <a:ext cx="6131024" cy="4525963"/>
          </a:xfrm>
        </p:spPr>
        <p:txBody>
          <a:bodyPr/>
          <a:lstStyle/>
          <a:p>
            <a:r>
              <a:rPr lang="en-US" altLang="ko-KR" dirty="0" smtClean="0"/>
              <a:t>mu = 0.02325741</a:t>
            </a:r>
          </a:p>
          <a:p>
            <a:r>
              <a:rPr lang="en-US" altLang="ko-KR" dirty="0" smtClean="0"/>
              <a:t>sigma = 0.07920552</a:t>
            </a:r>
          </a:p>
          <a:p>
            <a:r>
              <a:rPr lang="en-US" altLang="ko-KR" dirty="0" smtClean="0"/>
              <a:t>Sharpe ratio = 0.2810083</a:t>
            </a:r>
          </a:p>
          <a:p>
            <a:r>
              <a:rPr lang="en-US" altLang="ko-KR" dirty="0" smtClean="0"/>
              <a:t>Jensen's alpha = 0.01614131</a:t>
            </a:r>
          </a:p>
          <a:p>
            <a:r>
              <a:rPr lang="en-US" altLang="ko-KR" dirty="0" smtClean="0"/>
              <a:t>Beta coefficient = 0.9298652</a:t>
            </a:r>
          </a:p>
          <a:p>
            <a:r>
              <a:rPr lang="en-US" altLang="ko-KR" dirty="0" err="1" smtClean="0"/>
              <a:t>Treynor</a:t>
            </a:r>
            <a:r>
              <a:rPr lang="en-US" altLang="ko-KR" dirty="0" smtClean="0"/>
              <a:t> index = 0.02393617</a:t>
            </a:r>
            <a:endParaRPr lang="ko-KR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1872208" cy="484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읽어들이기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월별 수익률 계산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91264" cy="9647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KOSPI </a:t>
            </a:r>
            <a:r>
              <a:rPr lang="ko-KR" altLang="en-US" dirty="0" smtClean="0"/>
              <a:t>에서 나오는 월별 수익률은 </a:t>
            </a:r>
            <a:r>
              <a:rPr lang="en-US" altLang="ko-KR" dirty="0" smtClean="0"/>
              <a:t>Benchmarking </a:t>
            </a:r>
            <a:r>
              <a:rPr lang="ko-KR" altLang="en-US" dirty="0" smtClean="0"/>
              <a:t>하는데 쓰일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708920"/>
            <a:ext cx="8424936" cy="3707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동일가중평균을 적용한 경우</a:t>
            </a:r>
            <a:endParaRPr lang="ko-KR" altLang="en-US" dirty="0"/>
          </a:p>
        </p:txBody>
      </p:sp>
      <p:pic>
        <p:nvPicPr>
          <p:cNvPr id="6" name="내용 개체 틀 5" descr="기말과제 1 의 그림 4.em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23528" y="2132856"/>
            <a:ext cx="8424936" cy="4589876"/>
          </a:xfrm>
        </p:spPr>
      </p:pic>
      <p:pic>
        <p:nvPicPr>
          <p:cNvPr id="2150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628800"/>
            <a:ext cx="585424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동일가중평균을 적용한 경우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483768" y="1600200"/>
            <a:ext cx="6203032" cy="4525963"/>
          </a:xfrm>
        </p:spPr>
        <p:txBody>
          <a:bodyPr/>
          <a:lstStyle/>
          <a:p>
            <a:r>
              <a:rPr lang="en-US" altLang="ko-KR" dirty="0" smtClean="0"/>
              <a:t>mu = 0.01854347</a:t>
            </a:r>
          </a:p>
          <a:p>
            <a:r>
              <a:rPr lang="en-US" altLang="ko-KR" dirty="0" smtClean="0"/>
              <a:t>sigma = 0.08219025</a:t>
            </a:r>
          </a:p>
          <a:p>
            <a:r>
              <a:rPr lang="en-US" altLang="ko-KR" dirty="0" smtClean="0"/>
              <a:t>Sharpe ratio = 0.2134495</a:t>
            </a:r>
          </a:p>
          <a:p>
            <a:r>
              <a:rPr lang="en-US" altLang="ko-KR" dirty="0" smtClean="0"/>
              <a:t>Jensen's alpha = 0.008475261</a:t>
            </a:r>
          </a:p>
          <a:p>
            <a:r>
              <a:rPr lang="en-US" altLang="ko-KR" dirty="0" smtClean="0"/>
              <a:t>Beta coefficient = 1.31562</a:t>
            </a:r>
          </a:p>
          <a:p>
            <a:r>
              <a:rPr lang="en-US" altLang="ko-KR" dirty="0" err="1" smtClean="0"/>
              <a:t>Treynor</a:t>
            </a:r>
            <a:r>
              <a:rPr lang="en-US" altLang="ko-KR" dirty="0" smtClean="0"/>
              <a:t> index = 0.01333476</a:t>
            </a:r>
            <a:endParaRPr lang="ko-KR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1800200" cy="474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Tangency portfolio </a:t>
            </a:r>
            <a:br>
              <a:rPr lang="en-US" altLang="ko-KR" dirty="0" smtClean="0"/>
            </a:br>
            <a:r>
              <a:rPr lang="en-US" altLang="ko-KR" dirty="0" err="1" smtClean="0"/>
              <a:t>v.s</a:t>
            </a:r>
            <a:r>
              <a:rPr lang="en-US" altLang="ko-KR" dirty="0" smtClean="0"/>
              <a:t> Same weighted average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결과에 의하면 </a:t>
            </a:r>
            <a:r>
              <a:rPr lang="en-US" altLang="ko-KR" dirty="0" smtClean="0"/>
              <a:t>Tangency portfolio </a:t>
            </a:r>
            <a:r>
              <a:rPr lang="ko-KR" altLang="en-US" dirty="0" smtClean="0"/>
              <a:t>의 경우가 동일가중평균에 비해 </a:t>
            </a:r>
            <a:r>
              <a:rPr lang="en-US" altLang="ko-KR" dirty="0" smtClean="0"/>
              <a:t>Sharpe ratio, </a:t>
            </a:r>
            <a:r>
              <a:rPr lang="en-US" altLang="ko-KR" dirty="0" err="1" smtClean="0"/>
              <a:t>Treynor</a:t>
            </a:r>
            <a:r>
              <a:rPr lang="en-US" altLang="ko-KR" dirty="0" smtClean="0"/>
              <a:t> index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Jensen’s alpha</a:t>
            </a:r>
            <a:r>
              <a:rPr lang="ko-KR" altLang="en-US" dirty="0" smtClean="0"/>
              <a:t>의 값들이 양수로서 더 큰 값을 취하고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en-US" altLang="ko-KR" dirty="0" smtClean="0"/>
              <a:t>Beta coefficient</a:t>
            </a:r>
            <a:r>
              <a:rPr lang="ko-KR" altLang="en-US" dirty="0" smtClean="0"/>
              <a:t>의 값은 </a:t>
            </a:r>
            <a:r>
              <a:rPr lang="en-US" altLang="ko-KR" dirty="0" smtClean="0"/>
              <a:t>Tangency portfolio</a:t>
            </a:r>
            <a:r>
              <a:rPr lang="ko-KR" altLang="en-US" dirty="0" smtClean="0"/>
              <a:t>를 적용했을 때는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보다 작으며 동일가중평균을 적용했을 때는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보다 큰 값을 가진다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전체적으로 봤을 때 </a:t>
            </a:r>
            <a:r>
              <a:rPr lang="en-US" altLang="ko-KR" dirty="0" smtClean="0"/>
              <a:t>Tangency portfolio</a:t>
            </a:r>
            <a:r>
              <a:rPr lang="ko-KR" altLang="en-US" dirty="0" smtClean="0"/>
              <a:t>의 방법론을 적용하는 것이 더 현명한 방법이라고 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0700" dirty="0" smtClean="0"/>
              <a:t>The End ~~!!</a:t>
            </a:r>
            <a:endParaRPr lang="ko-KR" altLang="en-US" sz="10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읽어들이기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월별 수익률 계산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395536" y="1600201"/>
            <a:ext cx="8291264" cy="9647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KOSPI </a:t>
            </a:r>
            <a:r>
              <a:rPr lang="ko-KR" altLang="en-US" dirty="0" smtClean="0"/>
              <a:t>에서 나오는 월별 수익률은 </a:t>
            </a:r>
            <a:r>
              <a:rPr lang="en-US" altLang="ko-KR" dirty="0" smtClean="0"/>
              <a:t>Benchmarking </a:t>
            </a:r>
            <a:r>
              <a:rPr lang="ko-KR" altLang="en-US" dirty="0" smtClean="0"/>
              <a:t>하는데 쓰일 것이다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92896"/>
            <a:ext cx="7848872" cy="4095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읽어들이기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월별 수익률 계산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91264" cy="9647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KOSPI </a:t>
            </a:r>
            <a:r>
              <a:rPr lang="ko-KR" altLang="en-US" dirty="0" smtClean="0"/>
              <a:t>에서 나오는 월별 수익률은 </a:t>
            </a:r>
            <a:r>
              <a:rPr lang="en-US" altLang="ko-KR" dirty="0" smtClean="0"/>
              <a:t>Benchmarking </a:t>
            </a:r>
            <a:r>
              <a:rPr lang="ko-KR" altLang="en-US" dirty="0" smtClean="0"/>
              <a:t>하는데 쓰일 것이다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92896"/>
            <a:ext cx="8064896" cy="420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수익률 행렬 및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평균 수익률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공분산행렬</a:t>
            </a:r>
            <a:r>
              <a:rPr lang="ko-KR" altLang="en-US" dirty="0" smtClean="0"/>
              <a:t> 산출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0628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149080"/>
            <a:ext cx="848755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수익률 행렬 및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평균 수익률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공분산행렬</a:t>
            </a:r>
            <a:r>
              <a:rPr lang="ko-KR" altLang="en-US" dirty="0" smtClean="0"/>
              <a:t> 산출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1432580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72816"/>
            <a:ext cx="6048672" cy="300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869160"/>
            <a:ext cx="6048672" cy="1589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수익률 행렬 및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평균 수익률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공분산행렬</a:t>
            </a:r>
            <a:r>
              <a:rPr lang="ko-KR" altLang="en-US" dirty="0" smtClean="0"/>
              <a:t> 산출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결과에 의하면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기업의 월별 수익률에 대한 평균값이 거의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가까이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</a:t>
            </a:r>
            <a:r>
              <a:rPr lang="ko-KR" altLang="en-US" dirty="0" err="1" smtClean="0"/>
              <a:t>공분산행렬을</a:t>
            </a:r>
            <a:r>
              <a:rPr lang="ko-KR" altLang="en-US" dirty="0" smtClean="0"/>
              <a:t> 살펴봤을 때 대각원소를 제외한 값들 대부분이 절대값이 작기 때문에 서로 강한 상관관계가 있다고 보여지는 조합은 거의 없는 것으로 보여진다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이제 다수의 주식에 대한 최적의 포트폴리오를 찾아보도록 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다수의 주식에 대한 포트폴리오</a:t>
            </a:r>
            <a:endParaRPr lang="ko-KR" alt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7944581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선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광선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광선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226</TotalTime>
  <Words>501</Words>
  <Application>Microsoft Office PowerPoint</Application>
  <PresentationFormat>화면 슬라이드 쇼(4:3)</PresentationFormat>
  <Paragraphs>66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광선</vt:lpstr>
      <vt:lpstr>Final Assignment 1 (금융자료분석 및 실습)</vt:lpstr>
      <vt:lpstr>Purpose</vt:lpstr>
      <vt:lpstr>데이터 읽어들이기 &amp;  월별 수익률 계산</vt:lpstr>
      <vt:lpstr>데이터 읽어들이기 &amp;  월별 수익률 계산</vt:lpstr>
      <vt:lpstr>데이터 읽어들이기 &amp;  월별 수익률 계산</vt:lpstr>
      <vt:lpstr>수익률 행렬 및  평균 수익률, 공분산행렬 산출</vt:lpstr>
      <vt:lpstr>수익률 행렬 및  평균 수익률, 공분산행렬 산출</vt:lpstr>
      <vt:lpstr>수익률 행렬 및  평균 수익률, 공분산행렬 산출</vt:lpstr>
      <vt:lpstr>다수의 주식에 대한 포트폴리오</vt:lpstr>
      <vt:lpstr>다수의 주식에 대한 포트폴리오</vt:lpstr>
      <vt:lpstr>다수의 주식에 대한 포트폴리오</vt:lpstr>
      <vt:lpstr>다수의 주식에 대한 포트폴리오</vt:lpstr>
      <vt:lpstr>다수의 주식에 대한 포트폴리오</vt:lpstr>
      <vt:lpstr>함수  Minimum.variance.portfolio 작성</vt:lpstr>
      <vt:lpstr>함수  Minimum.variance.portfolio 작성</vt:lpstr>
      <vt:lpstr>각각의 수익률에 대한  최적의 포트폴리오 산출</vt:lpstr>
      <vt:lpstr>각각의 수익률에 대한  최적의 포트폴리오 산출</vt:lpstr>
      <vt:lpstr>각각의 수익률에 대한  최적의 포트폴리오 산출</vt:lpstr>
      <vt:lpstr>Tangency portfolio</vt:lpstr>
      <vt:lpstr>Tangency portfolio</vt:lpstr>
      <vt:lpstr>Tangency portfolio</vt:lpstr>
      <vt:lpstr>함수 Tangency.portfolio 작성</vt:lpstr>
      <vt:lpstr>결과에 대한 그래프와 결과물</vt:lpstr>
      <vt:lpstr>결과에 대한 그래프와 결과물</vt:lpstr>
      <vt:lpstr>Capital Asset Pricing Model</vt:lpstr>
      <vt:lpstr>Capital Asset Pricing Model</vt:lpstr>
      <vt:lpstr>함수 capm.measure 작성</vt:lpstr>
      <vt:lpstr>Tangency portfolio 의 방법론을  적용한 경우</vt:lpstr>
      <vt:lpstr>Tangency portfolio 의 방법론을  적용한 경우</vt:lpstr>
      <vt:lpstr>동일가중평균을 적용한 경우</vt:lpstr>
      <vt:lpstr>동일가중평균을 적용한 경우</vt:lpstr>
      <vt:lpstr>Tangency portfolio  v.s Same weighted average</vt:lpstr>
      <vt:lpstr>        The End ~~!!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Assignment 1 (금융자료분석 및 실습)</dc:title>
  <dc:creator>user</dc:creator>
  <cp:lastModifiedBy>user</cp:lastModifiedBy>
  <cp:revision>47</cp:revision>
  <dcterms:created xsi:type="dcterms:W3CDTF">2014-05-22T11:11:50Z</dcterms:created>
  <dcterms:modified xsi:type="dcterms:W3CDTF">2014-05-29T10:24:00Z</dcterms:modified>
</cp:coreProperties>
</file>