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7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9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329" r:id="rId19"/>
    <p:sldId id="273" r:id="rId20"/>
    <p:sldId id="274" r:id="rId21"/>
    <p:sldId id="277" r:id="rId22"/>
    <p:sldId id="278" r:id="rId23"/>
    <p:sldId id="279" r:id="rId24"/>
    <p:sldId id="280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299" r:id="rId42"/>
    <p:sldId id="300" r:id="rId43"/>
    <p:sldId id="301" r:id="rId44"/>
    <p:sldId id="302" r:id="rId45"/>
    <p:sldId id="303" r:id="rId46"/>
    <p:sldId id="304" r:id="rId47"/>
    <p:sldId id="305" r:id="rId48"/>
    <p:sldId id="306" r:id="rId49"/>
    <p:sldId id="307" r:id="rId50"/>
    <p:sldId id="308" r:id="rId51"/>
    <p:sldId id="309" r:id="rId52"/>
    <p:sldId id="310" r:id="rId53"/>
    <p:sldId id="311" r:id="rId54"/>
    <p:sldId id="312" r:id="rId55"/>
    <p:sldId id="313" r:id="rId56"/>
    <p:sldId id="314" r:id="rId57"/>
    <p:sldId id="315" r:id="rId58"/>
    <p:sldId id="316" r:id="rId59"/>
    <p:sldId id="317" r:id="rId60"/>
    <p:sldId id="318" r:id="rId61"/>
    <p:sldId id="319" r:id="rId62"/>
    <p:sldId id="320" r:id="rId63"/>
    <p:sldId id="321" r:id="rId64"/>
    <p:sldId id="322" r:id="rId65"/>
    <p:sldId id="323" r:id="rId66"/>
    <p:sldId id="324" r:id="rId67"/>
    <p:sldId id="325" r:id="rId68"/>
    <p:sldId id="328" r:id="rId69"/>
    <p:sldId id="330" r:id="rId70"/>
    <p:sldId id="331" r:id="rId71"/>
    <p:sldId id="332" r:id="rId72"/>
    <p:sldId id="333" r:id="rId73"/>
    <p:sldId id="334" r:id="rId74"/>
    <p:sldId id="335" r:id="rId75"/>
    <p:sldId id="336" r:id="rId76"/>
    <p:sldId id="337" r:id="rId77"/>
    <p:sldId id="338" r:id="rId78"/>
    <p:sldId id="339" r:id="rId79"/>
    <p:sldId id="340" r:id="rId80"/>
    <p:sldId id="341" r:id="rId81"/>
    <p:sldId id="342" r:id="rId82"/>
    <p:sldId id="343" r:id="rId83"/>
    <p:sldId id="344" r:id="rId84"/>
    <p:sldId id="345" r:id="rId85"/>
    <p:sldId id="346" r:id="rId86"/>
    <p:sldId id="347" r:id="rId87"/>
    <p:sldId id="348" r:id="rId88"/>
    <p:sldId id="326" r:id="rId8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22" name="부제목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41683B1-9D1B-4CF7-AC86-278DEB7C2392}" type="datetimeFigureOut">
              <a:rPr lang="ko-KR" altLang="en-US" smtClean="0"/>
              <a:pPr/>
              <a:t>2014-06-04</a:t>
            </a:fld>
            <a:endParaRPr lang="ko-KR" altLang="en-US"/>
          </a:p>
        </p:txBody>
      </p:sp>
      <p:sp>
        <p:nvSpPr>
          <p:cNvPr id="20" name="바닥글 개체 틀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D3C6BBF-ABC7-4896-9263-7170D7695361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타원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41683B1-9D1B-4CF7-AC86-278DEB7C2392}" type="datetimeFigureOut">
              <a:rPr lang="ko-KR" altLang="en-US" smtClean="0"/>
              <a:pPr/>
              <a:t>2014-06-04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D3C6BBF-ABC7-4896-9263-7170D769536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41683B1-9D1B-4CF7-AC86-278DEB7C2392}" type="datetimeFigureOut">
              <a:rPr lang="ko-KR" altLang="en-US" smtClean="0"/>
              <a:pPr/>
              <a:t>2014-06-04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D3C6BBF-ABC7-4896-9263-7170D769536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41683B1-9D1B-4CF7-AC86-278DEB7C2392}" type="datetimeFigureOut">
              <a:rPr lang="ko-KR" altLang="en-US" smtClean="0"/>
              <a:pPr/>
              <a:t>2014-06-04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D3C6BBF-ABC7-4896-9263-7170D769536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41683B1-9D1B-4CF7-AC86-278DEB7C2392}" type="datetimeFigureOut">
              <a:rPr lang="ko-KR" altLang="en-US" smtClean="0"/>
              <a:pPr/>
              <a:t>2014-06-04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D3C6BBF-ABC7-4896-9263-7170D7695361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타원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타원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41683B1-9D1B-4CF7-AC86-278DEB7C2392}" type="datetimeFigureOut">
              <a:rPr lang="ko-KR" altLang="en-US" smtClean="0"/>
              <a:pPr/>
              <a:t>2014-06-04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D3C6BBF-ABC7-4896-9263-7170D769536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41683B1-9D1B-4CF7-AC86-278DEB7C2392}" type="datetimeFigureOut">
              <a:rPr lang="ko-KR" altLang="en-US" smtClean="0"/>
              <a:pPr/>
              <a:t>2014-06-04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D3C6BBF-ABC7-4896-9263-7170D769536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41683B1-9D1B-4CF7-AC86-278DEB7C2392}" type="datetimeFigureOut">
              <a:rPr lang="ko-KR" altLang="en-US" smtClean="0"/>
              <a:pPr/>
              <a:t>2014-06-04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D3C6BBF-ABC7-4896-9263-7170D769536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41683B1-9D1B-4CF7-AC86-278DEB7C2392}" type="datetimeFigureOut">
              <a:rPr lang="ko-KR" altLang="en-US" smtClean="0"/>
              <a:pPr/>
              <a:t>2014-06-04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D3C6BBF-ABC7-4896-9263-7170D7695361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41683B1-9D1B-4CF7-AC86-278DEB7C2392}" type="datetimeFigureOut">
              <a:rPr lang="ko-KR" altLang="en-US" smtClean="0"/>
              <a:pPr/>
              <a:t>2014-06-04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D3C6BBF-ABC7-4896-9263-7170D769536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41683B1-9D1B-4CF7-AC86-278DEB7C2392}" type="datetimeFigureOut">
              <a:rPr lang="ko-KR" altLang="en-US" smtClean="0"/>
              <a:pPr/>
              <a:t>2014-06-04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D3C6BBF-ABC7-4896-9263-7170D7695361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9" name="순서도: 처리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순서도: 처리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원형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타원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도넛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직사각형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제목 개체 틀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24" name="날짜 개체 틀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A41683B1-9D1B-4CF7-AC86-278DEB7C2392}" type="datetimeFigureOut">
              <a:rPr lang="ko-KR" altLang="en-US" smtClean="0"/>
              <a:pPr/>
              <a:t>2014-06-04</a:t>
            </a:fld>
            <a:endParaRPr lang="ko-KR" altLang="en-US"/>
          </a:p>
        </p:txBody>
      </p:sp>
      <p:sp>
        <p:nvSpPr>
          <p:cNvPr id="10" name="바닥글 개체 틀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2" name="슬라이드 번호 개체 틀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4D3C6BBF-ABC7-4896-9263-7170D7695361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5" name="직사각형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1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1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1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1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1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1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1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1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1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1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emf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emf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emf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emf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emf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emf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emf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emf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4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4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4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emf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emf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emf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emf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emf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Final Assignment 2</a:t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ko-KR" altLang="en-US" dirty="0" smtClean="0"/>
              <a:t>금융자료분석 및 실습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200903877</a:t>
            </a:r>
          </a:p>
          <a:p>
            <a:r>
              <a:rPr lang="ko-KR" altLang="en-US" dirty="0" smtClean="0"/>
              <a:t>황 성 윤</a:t>
            </a:r>
            <a:endParaRPr lang="en-US" altLang="ko-KR" dirty="0" smtClean="0"/>
          </a:p>
          <a:p>
            <a:r>
              <a:rPr lang="en-US" altLang="ko-KR" dirty="0" smtClean="0"/>
              <a:t>Department of Statistics</a:t>
            </a:r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DEA (Data Envelopment Analysis)</a:t>
            </a:r>
            <a:endParaRPr lang="ko-KR" alt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5" y="1484784"/>
            <a:ext cx="7060343" cy="2376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5616" y="3933056"/>
            <a:ext cx="7233347" cy="2376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Simple example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7528880" cy="752872"/>
          </a:xfrm>
        </p:spPr>
        <p:txBody>
          <a:bodyPr>
            <a:normAutofit fontScale="70000" lnSpcReduction="20000"/>
          </a:bodyPr>
          <a:lstStyle/>
          <a:p>
            <a:r>
              <a:rPr lang="ko-KR" altLang="en-US" dirty="0" smtClean="0"/>
              <a:t>먼저 간단하게 공장에서 근무하는 직원들의 숫자와 생산되는 컵의 개수와 관련된 데이터를 가지고 분석해보도록 하겠다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2348880"/>
            <a:ext cx="7918527" cy="36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Simple example</a:t>
            </a:r>
            <a:endParaRPr lang="ko-KR" alt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1916832"/>
            <a:ext cx="7857636" cy="3528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Simple example (CRS)</a:t>
            </a:r>
            <a:endParaRPr lang="ko-KR" altLang="en-US" dirty="0"/>
          </a:p>
        </p:txBody>
      </p:sp>
      <p:pic>
        <p:nvPicPr>
          <p:cNvPr id="7" name="내용 개체 틀 6" descr="CRS.emf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1331640" y="1196751"/>
            <a:ext cx="5328592" cy="3652161"/>
          </a:xfrm>
        </p:spPr>
      </p:pic>
      <p:pic>
        <p:nvPicPr>
          <p:cNvPr id="614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59632" y="4941168"/>
            <a:ext cx="2933700" cy="165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Simple example (VRS)</a:t>
            </a:r>
            <a:endParaRPr lang="ko-KR" altLang="en-US" dirty="0"/>
          </a:p>
        </p:txBody>
      </p:sp>
      <p:pic>
        <p:nvPicPr>
          <p:cNvPr id="5" name="내용 개체 틀 4" descr="VRS.emf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1259632" y="1340768"/>
            <a:ext cx="5253074" cy="3600400"/>
          </a:xfrm>
        </p:spPr>
      </p:pic>
      <p:pic>
        <p:nvPicPr>
          <p:cNvPr id="7170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59632" y="4941168"/>
            <a:ext cx="2933700" cy="164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Simple example (FDH)</a:t>
            </a:r>
            <a:endParaRPr lang="ko-KR" altLang="en-US" dirty="0"/>
          </a:p>
        </p:txBody>
      </p:sp>
      <p:pic>
        <p:nvPicPr>
          <p:cNvPr id="5" name="내용 개체 틀 4" descr="FDH.emf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1187624" y="1196751"/>
            <a:ext cx="5358136" cy="3672409"/>
          </a:xfrm>
        </p:spPr>
      </p:pic>
      <p:pic>
        <p:nvPicPr>
          <p:cNvPr id="8194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59632" y="5013176"/>
            <a:ext cx="2933700" cy="161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Simple example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 smtClean="0"/>
              <a:t>Interpretation</a:t>
            </a:r>
          </a:p>
          <a:p>
            <a:r>
              <a:rPr lang="en-US" altLang="ko-KR" dirty="0" smtClean="0"/>
              <a:t>X</a:t>
            </a:r>
            <a:r>
              <a:rPr lang="ko-KR" altLang="en-US" dirty="0" smtClean="0"/>
              <a:t>는 직원의 수이고 </a:t>
            </a:r>
            <a:r>
              <a:rPr lang="en-US" altLang="ko-KR" dirty="0" smtClean="0"/>
              <a:t>Y</a:t>
            </a:r>
            <a:r>
              <a:rPr lang="ko-KR" altLang="en-US" dirty="0" smtClean="0"/>
              <a:t>는 생산되는 컵의 개수이다</a:t>
            </a:r>
            <a:r>
              <a:rPr lang="en-US" altLang="ko-KR" dirty="0" smtClean="0"/>
              <a:t>. 3</a:t>
            </a:r>
            <a:r>
              <a:rPr lang="ko-KR" altLang="en-US" dirty="0" smtClean="0"/>
              <a:t>가지 방법론 모두 가장 비효율적인 경우가 </a:t>
            </a:r>
            <a:r>
              <a:rPr lang="en-US" altLang="ko-KR" dirty="0" smtClean="0"/>
              <a:t>(X,Y)=(25,290) </a:t>
            </a:r>
            <a:r>
              <a:rPr lang="ko-KR" altLang="en-US" dirty="0" smtClean="0"/>
              <a:t>이라는 결과를 주고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하지만 효율적인 경우는 결과가 모두 다르다</a:t>
            </a:r>
            <a:r>
              <a:rPr lang="en-US" altLang="ko-KR" dirty="0" smtClean="0"/>
              <a:t>. CRS</a:t>
            </a:r>
            <a:r>
              <a:rPr lang="ko-KR" altLang="en-US" dirty="0" smtClean="0"/>
              <a:t>의 경우 가장 효율적인 경우가 </a:t>
            </a:r>
            <a:r>
              <a:rPr lang="en-US" altLang="ko-KR" dirty="0" smtClean="0"/>
              <a:t>(10,250) </a:t>
            </a:r>
            <a:r>
              <a:rPr lang="ko-KR" altLang="en-US" dirty="0" smtClean="0"/>
              <a:t>의 한가지 뿐인 것에 반해 </a:t>
            </a:r>
            <a:r>
              <a:rPr lang="en-US" altLang="ko-KR" dirty="0" smtClean="0"/>
              <a:t>VRS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(5,100), (10,250), (15,300), (30,380) 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4</a:t>
            </a:r>
            <a:r>
              <a:rPr lang="ko-KR" altLang="en-US" dirty="0" smtClean="0"/>
              <a:t>가지</a:t>
            </a:r>
            <a:r>
              <a:rPr lang="en-US" altLang="ko-KR" dirty="0" smtClean="0"/>
              <a:t>, FDH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(5,100), (10,250), (15,300), (25,330), (30,380) 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5</a:t>
            </a:r>
            <a:r>
              <a:rPr lang="ko-KR" altLang="en-US" dirty="0" smtClean="0"/>
              <a:t>가지이다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각 방법론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그리고 기준이 </a:t>
            </a:r>
            <a:r>
              <a:rPr lang="en-US" altLang="ko-KR" dirty="0" smtClean="0"/>
              <a:t>input</a:t>
            </a:r>
            <a:r>
              <a:rPr lang="ko-KR" altLang="en-US" dirty="0" smtClean="0"/>
              <a:t>인지 </a:t>
            </a:r>
            <a:r>
              <a:rPr lang="en-US" altLang="ko-KR" dirty="0" smtClean="0"/>
              <a:t>output</a:t>
            </a:r>
            <a:r>
              <a:rPr lang="ko-KR" altLang="en-US" dirty="0" smtClean="0"/>
              <a:t>인지에 따라 결과가 다르게 나올 수 있으므로 분석하고자 하는 데이터에 부합하는 방법이 어떤 것인지 먼저 생각해보는 것도 좋을 것이다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Analysis NBER</a:t>
            </a:r>
            <a:endParaRPr lang="ko-KR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Input criterion</a:t>
            </a:r>
            <a:br>
              <a:rPr lang="en-US" altLang="ko-KR" dirty="0" smtClean="0"/>
            </a:br>
            <a:r>
              <a:rPr lang="en-US" altLang="ko-KR" dirty="0" smtClean="0"/>
              <a:t>(ORIENTATION=“in”)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분석을 함에 있어 방법론은 </a:t>
            </a:r>
            <a:r>
              <a:rPr lang="en-US" altLang="ko-KR" dirty="0" smtClean="0"/>
              <a:t>input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output</a:t>
            </a:r>
            <a:r>
              <a:rPr lang="ko-KR" altLang="en-US" dirty="0" smtClean="0"/>
              <a:t>의 관계를 나타내는 </a:t>
            </a:r>
            <a:r>
              <a:rPr lang="en-US" altLang="ko-KR" dirty="0" smtClean="0"/>
              <a:t>plot</a:t>
            </a:r>
            <a:r>
              <a:rPr lang="ko-KR" altLang="en-US" dirty="0" smtClean="0"/>
              <a:t>을 보고 선택할 것이다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Analysis NBER (year 2000)</a:t>
            </a:r>
            <a:endParaRPr lang="ko-KR" altLang="en-US" dirty="0"/>
          </a:p>
        </p:txBody>
      </p:sp>
      <p:pic>
        <p:nvPicPr>
          <p:cNvPr id="9221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2204864"/>
            <a:ext cx="7200800" cy="353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Purpose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 smtClean="0"/>
              <a:t>2000</a:t>
            </a:r>
            <a:r>
              <a:rPr lang="ko-KR" altLang="en-US" dirty="0" smtClean="0"/>
              <a:t>년부터 </a:t>
            </a:r>
            <a:r>
              <a:rPr lang="en-US" altLang="ko-KR" dirty="0" smtClean="0"/>
              <a:t>2009</a:t>
            </a:r>
            <a:r>
              <a:rPr lang="ko-KR" altLang="en-US" dirty="0" smtClean="0"/>
              <a:t>년까지의 미국의 </a:t>
            </a:r>
            <a:r>
              <a:rPr lang="en-US" altLang="ko-KR" dirty="0" smtClean="0"/>
              <a:t>5</a:t>
            </a:r>
            <a:r>
              <a:rPr lang="ko-KR" altLang="en-US" dirty="0" smtClean="0"/>
              <a:t>가지 제조업에 대한 효율성의 경향 분석</a:t>
            </a:r>
          </a:p>
          <a:p>
            <a:r>
              <a:rPr lang="ko-KR" altLang="en-US" dirty="0" smtClean="0"/>
              <a:t>제조업 </a:t>
            </a:r>
            <a:r>
              <a:rPr lang="en-US" altLang="ko-KR" dirty="0" smtClean="0"/>
              <a:t>1 : </a:t>
            </a:r>
            <a:r>
              <a:rPr lang="ko-KR" altLang="en-US" dirty="0" smtClean="0"/>
              <a:t>남성용 신발 제조업 </a:t>
            </a:r>
            <a:r>
              <a:rPr lang="en-US" altLang="ko-KR" dirty="0" smtClean="0"/>
              <a:t>(code : 316213 (row 104))</a:t>
            </a:r>
          </a:p>
          <a:p>
            <a:r>
              <a:rPr lang="ko-KR" altLang="en-US" dirty="0" smtClean="0"/>
              <a:t>제조업 </a:t>
            </a:r>
            <a:r>
              <a:rPr lang="en-US" altLang="ko-KR" dirty="0" smtClean="0"/>
              <a:t>2 : </a:t>
            </a:r>
            <a:r>
              <a:rPr lang="ko-KR" altLang="en-US" dirty="0" smtClean="0"/>
              <a:t>여성용 신발 제조업 </a:t>
            </a:r>
            <a:r>
              <a:rPr lang="en-US" altLang="ko-KR" dirty="0" smtClean="0"/>
              <a:t>(code : 316214 (row 105))</a:t>
            </a:r>
          </a:p>
          <a:p>
            <a:r>
              <a:rPr lang="ko-KR" altLang="en-US" dirty="0" smtClean="0"/>
              <a:t>제조업 </a:t>
            </a:r>
            <a:r>
              <a:rPr lang="en-US" altLang="ko-KR" dirty="0" smtClean="0"/>
              <a:t>3 : </a:t>
            </a:r>
            <a:r>
              <a:rPr lang="ko-KR" altLang="en-US" dirty="0" smtClean="0"/>
              <a:t>여행용 가방 제조업 </a:t>
            </a:r>
            <a:r>
              <a:rPr lang="en-US" altLang="ko-KR" dirty="0" smtClean="0"/>
              <a:t>(code : 316991 (row 107))</a:t>
            </a:r>
          </a:p>
          <a:p>
            <a:r>
              <a:rPr lang="ko-KR" altLang="en-US" dirty="0" smtClean="0"/>
              <a:t>제조업 </a:t>
            </a:r>
            <a:r>
              <a:rPr lang="en-US" altLang="ko-KR" dirty="0" smtClean="0"/>
              <a:t>4 : </a:t>
            </a:r>
            <a:r>
              <a:rPr lang="ko-KR" altLang="en-US" dirty="0" smtClean="0"/>
              <a:t>세탁용 기계 제조업 </a:t>
            </a:r>
            <a:r>
              <a:rPr lang="en-US" altLang="ko-KR" dirty="0" smtClean="0"/>
              <a:t>(code : 333312 (row 320))</a:t>
            </a:r>
          </a:p>
          <a:p>
            <a:r>
              <a:rPr lang="ko-KR" altLang="en-US" dirty="0" smtClean="0"/>
              <a:t>제조업 </a:t>
            </a:r>
            <a:r>
              <a:rPr lang="en-US" altLang="ko-KR" dirty="0" smtClean="0"/>
              <a:t>5 : </a:t>
            </a:r>
            <a:r>
              <a:rPr lang="ko-KR" altLang="en-US" dirty="0" smtClean="0"/>
              <a:t>사진제작 장비 제조업 </a:t>
            </a:r>
            <a:r>
              <a:rPr lang="en-US" altLang="ko-KR" dirty="0" smtClean="0"/>
              <a:t>(code : 333315 (row 323))</a:t>
            </a:r>
            <a:endParaRPr lang="ko-KR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Analysis NBER (year 2000)</a:t>
            </a:r>
            <a:endParaRPr lang="ko-KR" altLang="en-US" dirty="0"/>
          </a:p>
        </p:txBody>
      </p:sp>
      <p:pic>
        <p:nvPicPr>
          <p:cNvPr id="12" name="내용 개체 틀 11" descr="year 2000.em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15616" y="1196752"/>
            <a:ext cx="7776864" cy="533017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Analysis NBER (year 2000)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Interpretation</a:t>
            </a:r>
          </a:p>
          <a:p>
            <a:r>
              <a:rPr lang="ko-KR" altLang="en-US" dirty="0" smtClean="0"/>
              <a:t>그림을 보면 데이터에 </a:t>
            </a:r>
            <a:r>
              <a:rPr lang="ko-KR" altLang="en-US" dirty="0" err="1" smtClean="0"/>
              <a:t>이상점이</a:t>
            </a:r>
            <a:r>
              <a:rPr lang="ko-KR" altLang="en-US" dirty="0" smtClean="0"/>
              <a:t> 존재함을 알 수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따라서 </a:t>
            </a:r>
            <a:r>
              <a:rPr lang="en-US" altLang="ko-KR" dirty="0" smtClean="0"/>
              <a:t>input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output</a:t>
            </a:r>
            <a:r>
              <a:rPr lang="ko-KR" altLang="en-US" dirty="0" smtClean="0"/>
              <a:t>에 각각 </a:t>
            </a:r>
            <a:r>
              <a:rPr lang="en-US" altLang="ko-KR" dirty="0" smtClean="0"/>
              <a:t>log </a:t>
            </a:r>
            <a:r>
              <a:rPr lang="ko-KR" altLang="en-US" dirty="0" smtClean="0"/>
              <a:t>변환을 실시했으며 그 결과 </a:t>
            </a:r>
            <a:r>
              <a:rPr lang="ko-KR" altLang="en-US" dirty="0" err="1" smtClean="0"/>
              <a:t>이상점이</a:t>
            </a:r>
            <a:r>
              <a:rPr lang="ko-KR" altLang="en-US" dirty="0" smtClean="0"/>
              <a:t> 사라짐을 확인하였다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변환 이후에 얻어진 그림을 통해 </a:t>
            </a:r>
            <a:r>
              <a:rPr lang="en-US" altLang="ko-KR" dirty="0" smtClean="0"/>
              <a:t>VRS </a:t>
            </a:r>
            <a:r>
              <a:rPr lang="ko-KR" altLang="en-US" dirty="0" smtClean="0"/>
              <a:t>방법론을 사용하기로 결정하였다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Analysis NBER (year 2000)</a:t>
            </a:r>
            <a:endParaRPr lang="ko-KR" altLang="en-US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5" y="1916832"/>
            <a:ext cx="7821953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3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8" y="3645024"/>
            <a:ext cx="7472642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Analysis NBER (year 2001)</a:t>
            </a:r>
            <a:endParaRPr lang="ko-KR" altLang="en-US" dirty="0"/>
          </a:p>
        </p:txBody>
      </p:sp>
      <p:pic>
        <p:nvPicPr>
          <p:cNvPr id="1126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1916831"/>
            <a:ext cx="7344816" cy="36484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Analysis NBER (year 2001)</a:t>
            </a:r>
            <a:endParaRPr lang="ko-KR" altLang="en-US" dirty="0"/>
          </a:p>
        </p:txBody>
      </p:sp>
      <p:pic>
        <p:nvPicPr>
          <p:cNvPr id="12" name="내용 개체 틀 11" descr="year 2001.em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15616" y="1340768"/>
            <a:ext cx="7632848" cy="5231472"/>
          </a:xfr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Analysis NBER (year 2001)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Interpretation</a:t>
            </a:r>
          </a:p>
          <a:p>
            <a:r>
              <a:rPr lang="ko-KR" altLang="en-US" dirty="0" smtClean="0"/>
              <a:t>그림을 보면 데이터에 </a:t>
            </a:r>
            <a:r>
              <a:rPr lang="ko-KR" altLang="en-US" dirty="0" err="1" smtClean="0"/>
              <a:t>이상점이</a:t>
            </a:r>
            <a:r>
              <a:rPr lang="ko-KR" altLang="en-US" dirty="0" smtClean="0"/>
              <a:t> 존재함을 알 수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따라서 </a:t>
            </a:r>
            <a:r>
              <a:rPr lang="en-US" altLang="ko-KR" dirty="0" smtClean="0"/>
              <a:t>input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output</a:t>
            </a:r>
            <a:r>
              <a:rPr lang="ko-KR" altLang="en-US" dirty="0" smtClean="0"/>
              <a:t>에 각각 </a:t>
            </a:r>
            <a:r>
              <a:rPr lang="en-US" altLang="ko-KR" dirty="0" smtClean="0"/>
              <a:t>log </a:t>
            </a:r>
            <a:r>
              <a:rPr lang="ko-KR" altLang="en-US" dirty="0" smtClean="0"/>
              <a:t>변환을 실시했으며 그 결과 </a:t>
            </a:r>
            <a:r>
              <a:rPr lang="ko-KR" altLang="en-US" dirty="0" err="1" smtClean="0"/>
              <a:t>이상점이</a:t>
            </a:r>
            <a:r>
              <a:rPr lang="ko-KR" altLang="en-US" dirty="0" smtClean="0"/>
              <a:t> 사라짐을 확인하였다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변환 이후에 얻어진 그림을 통해 </a:t>
            </a:r>
            <a:r>
              <a:rPr lang="en-US" altLang="ko-KR" dirty="0" smtClean="0"/>
              <a:t>VRS </a:t>
            </a:r>
            <a:r>
              <a:rPr lang="ko-KR" altLang="en-US" dirty="0" smtClean="0"/>
              <a:t>방법론을 사용하기로 결정하였다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Analysis NBER (year 2001)</a:t>
            </a:r>
            <a:endParaRPr lang="ko-KR" altLang="en-US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5" y="1988840"/>
            <a:ext cx="7527357" cy="1224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1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5616" y="3789040"/>
            <a:ext cx="7276512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Analysis NBER (year 2002)</a:t>
            </a:r>
            <a:endParaRPr lang="ko-KR" altLang="en-US" dirty="0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1988840"/>
            <a:ext cx="7360853" cy="3672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Analysis NBER (year 2002)</a:t>
            </a:r>
            <a:endParaRPr lang="ko-KR" altLang="en-US" dirty="0"/>
          </a:p>
        </p:txBody>
      </p:sp>
      <p:pic>
        <p:nvPicPr>
          <p:cNvPr id="4" name="내용 개체 틀 3" descr="year 2002.em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87624" y="1412776"/>
            <a:ext cx="7488832" cy="5132765"/>
          </a:xfr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Analysis NBER (year 2002)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Interpretation</a:t>
            </a:r>
          </a:p>
          <a:p>
            <a:r>
              <a:rPr lang="ko-KR" altLang="en-US" dirty="0" smtClean="0"/>
              <a:t>그림을 보면 데이터에 </a:t>
            </a:r>
            <a:r>
              <a:rPr lang="ko-KR" altLang="en-US" dirty="0" err="1" smtClean="0"/>
              <a:t>이상점이</a:t>
            </a:r>
            <a:r>
              <a:rPr lang="ko-KR" altLang="en-US" dirty="0" smtClean="0"/>
              <a:t> 존재함을 알 수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따라서 </a:t>
            </a:r>
            <a:r>
              <a:rPr lang="en-US" altLang="ko-KR" dirty="0" smtClean="0"/>
              <a:t>input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output</a:t>
            </a:r>
            <a:r>
              <a:rPr lang="ko-KR" altLang="en-US" dirty="0" smtClean="0"/>
              <a:t>에 각각 </a:t>
            </a:r>
            <a:r>
              <a:rPr lang="en-US" altLang="ko-KR" dirty="0" smtClean="0"/>
              <a:t>log </a:t>
            </a:r>
            <a:r>
              <a:rPr lang="ko-KR" altLang="en-US" dirty="0" smtClean="0"/>
              <a:t>변환을 실시했으며 그 결과 </a:t>
            </a:r>
            <a:r>
              <a:rPr lang="ko-KR" altLang="en-US" dirty="0" err="1" smtClean="0"/>
              <a:t>이상점이</a:t>
            </a:r>
            <a:r>
              <a:rPr lang="ko-KR" altLang="en-US" dirty="0" smtClean="0"/>
              <a:t> 사라짐을 확인하였다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변환 이후에 얻어진 그림을 통해 </a:t>
            </a:r>
            <a:r>
              <a:rPr lang="en-US" altLang="ko-KR" dirty="0" smtClean="0"/>
              <a:t>VRS </a:t>
            </a:r>
            <a:r>
              <a:rPr lang="ko-KR" altLang="en-US" dirty="0" smtClean="0"/>
              <a:t>방법론을 사용하기로 결정하였다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 불러들이기 </a:t>
            </a:r>
            <a:r>
              <a:rPr lang="en-US" altLang="ko-KR" dirty="0" smtClean="0"/>
              <a:t>&amp; </a:t>
            </a:r>
            <a:r>
              <a:rPr lang="ko-KR" altLang="en-US" dirty="0" smtClean="0"/>
              <a:t>패키지 설치</a:t>
            </a:r>
            <a:endParaRPr lang="ko-KR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1412776"/>
            <a:ext cx="7871213" cy="4536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Analysis NBER (year 2002)</a:t>
            </a:r>
            <a:endParaRPr lang="ko-KR" altLang="en-US" dirty="0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1988840"/>
            <a:ext cx="7461910" cy="1224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39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5616" y="3789040"/>
            <a:ext cx="7056788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Analysis NBER (year 2003)</a:t>
            </a:r>
            <a:endParaRPr lang="ko-KR" altLang="en-US" dirty="0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2132856"/>
            <a:ext cx="7149636" cy="3528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Analysis NBER (year 2003)</a:t>
            </a:r>
            <a:endParaRPr lang="ko-KR" altLang="en-US" dirty="0"/>
          </a:p>
        </p:txBody>
      </p:sp>
      <p:pic>
        <p:nvPicPr>
          <p:cNvPr id="4" name="내용 개체 틀 3" descr="year 2003.em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87624" y="1412776"/>
            <a:ext cx="7488832" cy="5132765"/>
          </a:xfr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Analysis NBER (year 2003)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Interpretation</a:t>
            </a:r>
          </a:p>
          <a:p>
            <a:r>
              <a:rPr lang="ko-KR" altLang="en-US" dirty="0" smtClean="0"/>
              <a:t>그림을 보면 데이터에 </a:t>
            </a:r>
            <a:r>
              <a:rPr lang="ko-KR" altLang="en-US" dirty="0" err="1" smtClean="0"/>
              <a:t>이상점이</a:t>
            </a:r>
            <a:r>
              <a:rPr lang="ko-KR" altLang="en-US" dirty="0" smtClean="0"/>
              <a:t> 존재함을 알 수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따라서 </a:t>
            </a:r>
            <a:r>
              <a:rPr lang="en-US" altLang="ko-KR" dirty="0" smtClean="0"/>
              <a:t>input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output</a:t>
            </a:r>
            <a:r>
              <a:rPr lang="ko-KR" altLang="en-US" dirty="0" smtClean="0"/>
              <a:t>에 각각 </a:t>
            </a:r>
            <a:r>
              <a:rPr lang="en-US" altLang="ko-KR" dirty="0" smtClean="0"/>
              <a:t>log </a:t>
            </a:r>
            <a:r>
              <a:rPr lang="ko-KR" altLang="en-US" dirty="0" smtClean="0"/>
              <a:t>변환을 실시했으며 그 결과 </a:t>
            </a:r>
            <a:r>
              <a:rPr lang="ko-KR" altLang="en-US" dirty="0" err="1" smtClean="0"/>
              <a:t>이상점이</a:t>
            </a:r>
            <a:r>
              <a:rPr lang="ko-KR" altLang="en-US" dirty="0" smtClean="0"/>
              <a:t> 사라짐을 확인하였다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변환 이후에 얻어진 그림을 통해 </a:t>
            </a:r>
            <a:r>
              <a:rPr lang="en-US" altLang="ko-KR" dirty="0" smtClean="0"/>
              <a:t>VRS </a:t>
            </a:r>
            <a:r>
              <a:rPr lang="ko-KR" altLang="en-US" dirty="0" smtClean="0"/>
              <a:t>방법론을 사용하기로 결정하였다</a:t>
            </a:r>
            <a:r>
              <a:rPr lang="en-US" altLang="ko-KR" dirty="0" smtClean="0"/>
              <a:t>.</a:t>
            </a:r>
          </a:p>
          <a:p>
            <a:pPr>
              <a:buNone/>
            </a:pPr>
            <a:endParaRPr lang="ko-KR" alt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Analysis NBER (year 2003)</a:t>
            </a:r>
            <a:endParaRPr lang="ko-KR" altLang="en-US" dirty="0"/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5" y="1844824"/>
            <a:ext cx="7440619" cy="1224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7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5616" y="3645024"/>
            <a:ext cx="7105964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Analysis NBER (year 2004)</a:t>
            </a:r>
            <a:endParaRPr lang="ko-KR" altLang="en-US" dirty="0"/>
          </a:p>
        </p:txBody>
      </p:sp>
      <p:pic>
        <p:nvPicPr>
          <p:cNvPr id="174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1988840"/>
            <a:ext cx="7164639" cy="3528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Analysis NBER (year 2004)</a:t>
            </a:r>
            <a:endParaRPr lang="ko-KR" altLang="en-US" dirty="0"/>
          </a:p>
        </p:txBody>
      </p:sp>
      <p:pic>
        <p:nvPicPr>
          <p:cNvPr id="4" name="내용 개체 틀 3" descr="year 2004.em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87624" y="1340768"/>
            <a:ext cx="7632848" cy="5231472"/>
          </a:xfr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Analysis NBER (year 2004)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Interpretation</a:t>
            </a:r>
          </a:p>
          <a:p>
            <a:r>
              <a:rPr lang="ko-KR" altLang="en-US" dirty="0" smtClean="0"/>
              <a:t>그림을 보면 데이터에 </a:t>
            </a:r>
            <a:r>
              <a:rPr lang="ko-KR" altLang="en-US" dirty="0" err="1" smtClean="0"/>
              <a:t>이상점이</a:t>
            </a:r>
            <a:r>
              <a:rPr lang="ko-KR" altLang="en-US" dirty="0" smtClean="0"/>
              <a:t> 존재함을 알 수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따라서 </a:t>
            </a:r>
            <a:r>
              <a:rPr lang="en-US" altLang="ko-KR" dirty="0" smtClean="0"/>
              <a:t>input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output</a:t>
            </a:r>
            <a:r>
              <a:rPr lang="ko-KR" altLang="en-US" dirty="0" smtClean="0"/>
              <a:t>에 각각 </a:t>
            </a:r>
            <a:r>
              <a:rPr lang="en-US" altLang="ko-KR" dirty="0" smtClean="0"/>
              <a:t>log </a:t>
            </a:r>
            <a:r>
              <a:rPr lang="ko-KR" altLang="en-US" dirty="0" smtClean="0"/>
              <a:t>변환을 실시했으며 그 결과 </a:t>
            </a:r>
            <a:r>
              <a:rPr lang="ko-KR" altLang="en-US" dirty="0" err="1" smtClean="0"/>
              <a:t>이상점이</a:t>
            </a:r>
            <a:r>
              <a:rPr lang="ko-KR" altLang="en-US" dirty="0" smtClean="0"/>
              <a:t> 사라짐을 확인하였다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변환 이후에 얻어진 그림을 통해 </a:t>
            </a:r>
            <a:r>
              <a:rPr lang="en-US" altLang="ko-KR" dirty="0" smtClean="0"/>
              <a:t>VRS </a:t>
            </a:r>
            <a:r>
              <a:rPr lang="ko-KR" altLang="en-US" dirty="0" smtClean="0"/>
              <a:t>방법론을 사용하기로 결정하였다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Analysis NBER (year 2004)</a:t>
            </a:r>
            <a:endParaRPr lang="ko-KR" altLang="en-US" dirty="0"/>
          </a:p>
        </p:txBody>
      </p:sp>
      <p:pic>
        <p:nvPicPr>
          <p:cNvPr id="18434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5" y="2060848"/>
            <a:ext cx="7527357" cy="1224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5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5615" y="3789040"/>
            <a:ext cx="7182789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Analysis NBER (year 2005)</a:t>
            </a:r>
            <a:endParaRPr lang="ko-KR" altLang="en-US" dirty="0"/>
          </a:p>
        </p:txBody>
      </p:sp>
      <p:pic>
        <p:nvPicPr>
          <p:cNvPr id="1945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3" y="2060848"/>
            <a:ext cx="7180587" cy="3528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제조업의 효율성 분석을 위해 사용할 </a:t>
            </a:r>
            <a:r>
              <a:rPr lang="en-US" altLang="ko-KR" dirty="0" smtClean="0"/>
              <a:t>input, output </a:t>
            </a:r>
            <a:r>
              <a:rPr lang="ko-KR" altLang="en-US" dirty="0" smtClean="0"/>
              <a:t>변수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Output : </a:t>
            </a:r>
            <a:r>
              <a:rPr lang="en-US" altLang="ko-KR" dirty="0" err="1" smtClean="0"/>
              <a:t>vadd</a:t>
            </a:r>
            <a:r>
              <a:rPr lang="en-US" altLang="ko-KR" dirty="0" smtClean="0"/>
              <a:t>(Total value added in $1m : </a:t>
            </a:r>
            <a:r>
              <a:rPr lang="ko-KR" altLang="en-US" dirty="0" smtClean="0"/>
              <a:t>총 부가가치</a:t>
            </a:r>
            <a:r>
              <a:rPr lang="en-US" altLang="ko-KR" dirty="0" smtClean="0"/>
              <a:t>(column 10))</a:t>
            </a:r>
          </a:p>
          <a:p>
            <a:r>
              <a:rPr lang="en-US" altLang="ko-KR" dirty="0" smtClean="0"/>
              <a:t>Input : </a:t>
            </a:r>
            <a:r>
              <a:rPr lang="en-US" altLang="ko-KR" dirty="0" err="1" smtClean="0"/>
              <a:t>emp</a:t>
            </a:r>
            <a:r>
              <a:rPr lang="en-US" altLang="ko-KR" dirty="0" smtClean="0"/>
              <a:t>(Total employment in 1000s : </a:t>
            </a:r>
            <a:r>
              <a:rPr lang="ko-KR" altLang="en-US" dirty="0" smtClean="0"/>
              <a:t>총 고용자의 수</a:t>
            </a:r>
            <a:r>
              <a:rPr lang="en-US" altLang="ko-KR" dirty="0" smtClean="0"/>
              <a:t>(column 3)), invest(Total capital expenditure in $1m : </a:t>
            </a:r>
            <a:r>
              <a:rPr lang="ko-KR" altLang="en-US" dirty="0" smtClean="0"/>
              <a:t>총 자본지출 비용</a:t>
            </a:r>
            <a:r>
              <a:rPr lang="en-US" altLang="ko-KR" dirty="0" smtClean="0"/>
              <a:t>(column 11)), cap(Total real capital stock in $1m : </a:t>
            </a:r>
            <a:r>
              <a:rPr lang="ko-KR" altLang="en-US" dirty="0" smtClean="0"/>
              <a:t>회사의 총 자본금</a:t>
            </a:r>
            <a:r>
              <a:rPr lang="en-US" altLang="ko-KR" dirty="0" smtClean="0"/>
              <a:t>(column 14))</a:t>
            </a:r>
            <a:endParaRPr lang="ko-KR" alt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Analysis NBER (year 2005)</a:t>
            </a:r>
            <a:endParaRPr lang="ko-KR" altLang="en-US" dirty="0"/>
          </a:p>
        </p:txBody>
      </p:sp>
      <p:pic>
        <p:nvPicPr>
          <p:cNvPr id="4" name="내용 개체 틀 3" descr="year 2005.em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259632" y="1412776"/>
            <a:ext cx="7488832" cy="5132765"/>
          </a:xfr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Analysis NBER (year 2005)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Interpretation</a:t>
            </a:r>
          </a:p>
          <a:p>
            <a:r>
              <a:rPr lang="ko-KR" altLang="en-US" dirty="0" smtClean="0"/>
              <a:t>그림을 보면 데이터에 </a:t>
            </a:r>
            <a:r>
              <a:rPr lang="ko-KR" altLang="en-US" dirty="0" err="1" smtClean="0"/>
              <a:t>이상점이</a:t>
            </a:r>
            <a:r>
              <a:rPr lang="ko-KR" altLang="en-US" dirty="0" smtClean="0"/>
              <a:t> 존재함을 알 수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따라서 </a:t>
            </a:r>
            <a:r>
              <a:rPr lang="en-US" altLang="ko-KR" dirty="0" smtClean="0"/>
              <a:t>input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output</a:t>
            </a:r>
            <a:r>
              <a:rPr lang="ko-KR" altLang="en-US" dirty="0" smtClean="0"/>
              <a:t>에 각각 </a:t>
            </a:r>
            <a:r>
              <a:rPr lang="en-US" altLang="ko-KR" dirty="0" smtClean="0"/>
              <a:t>log </a:t>
            </a:r>
            <a:r>
              <a:rPr lang="ko-KR" altLang="en-US" dirty="0" smtClean="0"/>
              <a:t>변환을 실시했으며 그 결과 </a:t>
            </a:r>
            <a:r>
              <a:rPr lang="ko-KR" altLang="en-US" dirty="0" err="1" smtClean="0"/>
              <a:t>이상점이</a:t>
            </a:r>
            <a:r>
              <a:rPr lang="ko-KR" altLang="en-US" dirty="0" smtClean="0"/>
              <a:t> 사라짐을 확인하였다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변환 이후에 얻어진 그림을 통해 </a:t>
            </a:r>
            <a:r>
              <a:rPr lang="en-US" altLang="ko-KR" dirty="0" smtClean="0"/>
              <a:t>VRS </a:t>
            </a:r>
            <a:r>
              <a:rPr lang="ko-KR" altLang="en-US" dirty="0" smtClean="0"/>
              <a:t>방법론을 사용하기로 결정하였다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Analysis NBER (year 2005)</a:t>
            </a:r>
            <a:endParaRPr lang="ko-KR" altLang="en-US" dirty="0"/>
          </a:p>
        </p:txBody>
      </p:sp>
      <p:pic>
        <p:nvPicPr>
          <p:cNvPr id="20482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2060848"/>
            <a:ext cx="7516628" cy="1224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3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5616" y="3861048"/>
            <a:ext cx="7366968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Analysis NBER (year 2006)</a:t>
            </a:r>
            <a:endParaRPr lang="ko-KR" altLang="en-US" dirty="0"/>
          </a:p>
        </p:txBody>
      </p:sp>
      <p:pic>
        <p:nvPicPr>
          <p:cNvPr id="2150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3" y="1988840"/>
            <a:ext cx="7087735" cy="3528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Analysis NBER (year 2006)</a:t>
            </a:r>
            <a:endParaRPr lang="ko-KR" altLang="en-US" dirty="0"/>
          </a:p>
        </p:txBody>
      </p:sp>
      <p:pic>
        <p:nvPicPr>
          <p:cNvPr id="4" name="내용 개체 틀 3" descr="year 2006.em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87624" y="1412776"/>
            <a:ext cx="7416824" cy="5083411"/>
          </a:xfr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Analysis NBER (year 2006)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Interpretation</a:t>
            </a:r>
          </a:p>
          <a:p>
            <a:r>
              <a:rPr lang="ko-KR" altLang="en-US" dirty="0" smtClean="0"/>
              <a:t>그림을 보면 데이터에 </a:t>
            </a:r>
            <a:r>
              <a:rPr lang="ko-KR" altLang="en-US" dirty="0" err="1" smtClean="0"/>
              <a:t>이상점이</a:t>
            </a:r>
            <a:r>
              <a:rPr lang="ko-KR" altLang="en-US" dirty="0" smtClean="0"/>
              <a:t> 존재함을 알 수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따라서 </a:t>
            </a:r>
            <a:r>
              <a:rPr lang="en-US" altLang="ko-KR" dirty="0" smtClean="0"/>
              <a:t>input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output</a:t>
            </a:r>
            <a:r>
              <a:rPr lang="ko-KR" altLang="en-US" dirty="0" smtClean="0"/>
              <a:t>에 각각 </a:t>
            </a:r>
            <a:r>
              <a:rPr lang="en-US" altLang="ko-KR" dirty="0" smtClean="0"/>
              <a:t>log </a:t>
            </a:r>
            <a:r>
              <a:rPr lang="ko-KR" altLang="en-US" dirty="0" smtClean="0"/>
              <a:t>변환을 실시했으며 그 결과 </a:t>
            </a:r>
            <a:r>
              <a:rPr lang="ko-KR" altLang="en-US" dirty="0" err="1" smtClean="0"/>
              <a:t>이상점이</a:t>
            </a:r>
            <a:r>
              <a:rPr lang="ko-KR" altLang="en-US" dirty="0" smtClean="0"/>
              <a:t> 사라짐을 확인하였다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변환 이후에 얻어진 그림을 통해 </a:t>
            </a:r>
            <a:r>
              <a:rPr lang="en-US" altLang="ko-KR" dirty="0" smtClean="0"/>
              <a:t>VRS </a:t>
            </a:r>
            <a:r>
              <a:rPr lang="ko-KR" altLang="en-US" dirty="0" smtClean="0"/>
              <a:t>방법론을 사용하기로 결정하였다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Analysis NBER (year 2006)</a:t>
            </a:r>
            <a:endParaRPr lang="ko-KR" altLang="en-US" dirty="0"/>
          </a:p>
        </p:txBody>
      </p:sp>
      <p:pic>
        <p:nvPicPr>
          <p:cNvPr id="22530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5" y="2132856"/>
            <a:ext cx="7561477" cy="1224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1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5616" y="3789040"/>
            <a:ext cx="7044788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Analysis NBER (year 2007)</a:t>
            </a:r>
            <a:endParaRPr lang="ko-KR" altLang="en-US" dirty="0"/>
          </a:p>
        </p:txBody>
      </p:sp>
      <p:pic>
        <p:nvPicPr>
          <p:cNvPr id="2355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5" y="2204864"/>
            <a:ext cx="7003725" cy="345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Analysis NBER (year 2007)</a:t>
            </a:r>
            <a:endParaRPr lang="ko-KR" altLang="en-US" dirty="0"/>
          </a:p>
        </p:txBody>
      </p:sp>
      <p:pic>
        <p:nvPicPr>
          <p:cNvPr id="4" name="내용 개체 틀 3" descr="year 2007.em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259632" y="1484784"/>
            <a:ext cx="7344816" cy="503405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Analysis NBER (year 2007)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Interpretation</a:t>
            </a:r>
          </a:p>
          <a:p>
            <a:r>
              <a:rPr lang="ko-KR" altLang="en-US" dirty="0" smtClean="0"/>
              <a:t>그림을 보면 데이터에 </a:t>
            </a:r>
            <a:r>
              <a:rPr lang="ko-KR" altLang="en-US" dirty="0" err="1" smtClean="0"/>
              <a:t>이상점이</a:t>
            </a:r>
            <a:r>
              <a:rPr lang="ko-KR" altLang="en-US" dirty="0" smtClean="0"/>
              <a:t> 존재함을 알 수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따라서 </a:t>
            </a:r>
            <a:r>
              <a:rPr lang="en-US" altLang="ko-KR" dirty="0" smtClean="0"/>
              <a:t>input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output</a:t>
            </a:r>
            <a:r>
              <a:rPr lang="ko-KR" altLang="en-US" dirty="0" smtClean="0"/>
              <a:t>에 각각 </a:t>
            </a:r>
            <a:r>
              <a:rPr lang="en-US" altLang="ko-KR" dirty="0" smtClean="0"/>
              <a:t>log </a:t>
            </a:r>
            <a:r>
              <a:rPr lang="ko-KR" altLang="en-US" dirty="0" smtClean="0"/>
              <a:t>변환을 실시했으며 그 결과 </a:t>
            </a:r>
            <a:r>
              <a:rPr lang="ko-KR" altLang="en-US" dirty="0" err="1" smtClean="0"/>
              <a:t>이상점이</a:t>
            </a:r>
            <a:r>
              <a:rPr lang="ko-KR" altLang="en-US" dirty="0" smtClean="0"/>
              <a:t> 사라짐을 확인하였다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변환 이후에 얻어진 그림을 통해 </a:t>
            </a:r>
            <a:r>
              <a:rPr lang="en-US" altLang="ko-KR" dirty="0" smtClean="0"/>
              <a:t>VRS </a:t>
            </a:r>
            <a:r>
              <a:rPr lang="ko-KR" altLang="en-US" dirty="0" smtClean="0"/>
              <a:t>방법론을 사용하기로 결정하였다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DEA (Data Envelopment Analysis)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 smtClean="0"/>
              <a:t>Estimate of frontier function</a:t>
            </a:r>
          </a:p>
          <a:p>
            <a:r>
              <a:rPr lang="en-US" altLang="ko-KR" dirty="0" smtClean="0"/>
              <a:t>frontier function (y=g(x)) -&gt; Y=g(x)-u (u &gt;= 0, inefficiency factor)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기업이나 제조상품의 질 등을 평가할 때 투입 대비 산출이 어느 정도인지가 중요</a:t>
            </a:r>
            <a:r>
              <a:rPr lang="en-US" altLang="ko-KR" dirty="0" smtClean="0"/>
              <a:t>. </a:t>
            </a:r>
          </a:p>
          <a:p>
            <a:r>
              <a:rPr lang="en-US" altLang="ko-KR" dirty="0" smtClean="0"/>
              <a:t>(example) </a:t>
            </a:r>
            <a:r>
              <a:rPr lang="ko-KR" altLang="en-US" dirty="0" smtClean="0"/>
              <a:t>매출액</a:t>
            </a:r>
            <a:r>
              <a:rPr lang="en-US" altLang="ko-KR" dirty="0" smtClean="0"/>
              <a:t>/</a:t>
            </a:r>
            <a:r>
              <a:rPr lang="ko-KR" altLang="en-US" dirty="0" smtClean="0"/>
              <a:t>임대료 </a:t>
            </a:r>
            <a:r>
              <a:rPr lang="en-US" altLang="ko-KR" dirty="0" smtClean="0"/>
              <a:t>= 30 (</a:t>
            </a:r>
            <a:r>
              <a:rPr lang="ko-KR" altLang="en-US" dirty="0" smtClean="0"/>
              <a:t>임대료에 </a:t>
            </a:r>
            <a:r>
              <a:rPr lang="en-US" altLang="ko-KR" dirty="0" smtClean="0"/>
              <a:t>30</a:t>
            </a:r>
            <a:r>
              <a:rPr lang="ko-KR" altLang="en-US" dirty="0" smtClean="0"/>
              <a:t>배만큼 매출을 </a:t>
            </a:r>
            <a:r>
              <a:rPr lang="ko-KR" altLang="en-US" dirty="0" err="1" smtClean="0"/>
              <a:t>내고있다</a:t>
            </a:r>
            <a:r>
              <a:rPr lang="en-US" altLang="ko-KR" dirty="0" smtClean="0"/>
              <a:t>.)</a:t>
            </a:r>
          </a:p>
          <a:p>
            <a:r>
              <a:rPr lang="en-US" altLang="ko-KR" dirty="0" smtClean="0"/>
              <a:t>--&gt; </a:t>
            </a:r>
            <a:r>
              <a:rPr lang="ko-KR" altLang="en-US" dirty="0" smtClean="0"/>
              <a:t>산출</a:t>
            </a:r>
            <a:r>
              <a:rPr lang="en-US" altLang="ko-KR" dirty="0" smtClean="0"/>
              <a:t>/</a:t>
            </a:r>
            <a:r>
              <a:rPr lang="ko-KR" altLang="en-US" dirty="0" smtClean="0"/>
              <a:t>투입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생산 효율성 </a:t>
            </a:r>
            <a:r>
              <a:rPr lang="en-US" altLang="ko-KR" dirty="0" smtClean="0"/>
              <a:t>(productivity or efficiency)</a:t>
            </a:r>
          </a:p>
          <a:p>
            <a:r>
              <a:rPr lang="ko-KR" altLang="en-US" dirty="0" smtClean="0"/>
              <a:t>산출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월매출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위생점수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불만점수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방문객수 </a:t>
            </a:r>
            <a:r>
              <a:rPr lang="en-US" altLang="ko-KR" dirty="0" smtClean="0"/>
              <a:t>..) ,</a:t>
            </a:r>
          </a:p>
          <a:p>
            <a:r>
              <a:rPr lang="ko-KR" altLang="en-US" dirty="0" smtClean="0"/>
              <a:t>투입</a:t>
            </a:r>
            <a:r>
              <a:rPr lang="en-US" altLang="ko-KR" dirty="0" smtClean="0"/>
              <a:t>(</a:t>
            </a:r>
            <a:r>
              <a:rPr lang="ko-KR" altLang="en-US" dirty="0" smtClean="0"/>
              <a:t>임대료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직원수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유지비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재료비 </a:t>
            </a:r>
            <a:r>
              <a:rPr lang="en-US" altLang="ko-KR" dirty="0" smtClean="0"/>
              <a:t>..)</a:t>
            </a:r>
          </a:p>
          <a:p>
            <a:r>
              <a:rPr lang="ko-KR" altLang="en-US" dirty="0" smtClean="0"/>
              <a:t>임대료 대비 매출액의 최대값에 관심</a:t>
            </a:r>
            <a:r>
              <a:rPr lang="en-US" altLang="ko-KR" dirty="0" smtClean="0"/>
              <a:t>..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Analysis NBER (year 2007)</a:t>
            </a:r>
            <a:endParaRPr lang="ko-KR" altLang="en-US" dirty="0"/>
          </a:p>
        </p:txBody>
      </p:sp>
      <p:pic>
        <p:nvPicPr>
          <p:cNvPr id="24578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2060848"/>
            <a:ext cx="7516628" cy="1224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79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5616" y="3861048"/>
            <a:ext cx="7434822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Analysis NBER (year 2008)</a:t>
            </a:r>
            <a:endParaRPr lang="ko-KR" altLang="en-US" dirty="0"/>
          </a:p>
        </p:txBody>
      </p:sp>
      <p:pic>
        <p:nvPicPr>
          <p:cNvPr id="2560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2060848"/>
            <a:ext cx="7248174" cy="36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Analysis NBER (year 2008)</a:t>
            </a:r>
            <a:endParaRPr lang="ko-KR" altLang="en-US" dirty="0"/>
          </a:p>
        </p:txBody>
      </p:sp>
      <p:pic>
        <p:nvPicPr>
          <p:cNvPr id="4" name="내용 개체 틀 3" descr="year 2008.em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87624" y="1340768"/>
            <a:ext cx="7632848" cy="5231472"/>
          </a:xfr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Analysis NBER (year 2008)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Interpretation</a:t>
            </a:r>
          </a:p>
          <a:p>
            <a:r>
              <a:rPr lang="ko-KR" altLang="en-US" dirty="0" smtClean="0"/>
              <a:t>그림을 보면 데이터에 </a:t>
            </a:r>
            <a:r>
              <a:rPr lang="ko-KR" altLang="en-US" dirty="0" err="1" smtClean="0"/>
              <a:t>이상점이</a:t>
            </a:r>
            <a:r>
              <a:rPr lang="ko-KR" altLang="en-US" dirty="0" smtClean="0"/>
              <a:t> 존재함을 알 수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따라서 </a:t>
            </a:r>
            <a:r>
              <a:rPr lang="en-US" altLang="ko-KR" dirty="0" smtClean="0"/>
              <a:t>input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output</a:t>
            </a:r>
            <a:r>
              <a:rPr lang="ko-KR" altLang="en-US" dirty="0" smtClean="0"/>
              <a:t>에 각각 </a:t>
            </a:r>
            <a:r>
              <a:rPr lang="en-US" altLang="ko-KR" dirty="0" smtClean="0"/>
              <a:t>log </a:t>
            </a:r>
            <a:r>
              <a:rPr lang="ko-KR" altLang="en-US" dirty="0" smtClean="0"/>
              <a:t>변환을 실시했으며 그 결과 </a:t>
            </a:r>
            <a:r>
              <a:rPr lang="ko-KR" altLang="en-US" dirty="0" err="1" smtClean="0"/>
              <a:t>이상점이</a:t>
            </a:r>
            <a:r>
              <a:rPr lang="ko-KR" altLang="en-US" dirty="0" smtClean="0"/>
              <a:t> 사라짐을 확인하였다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변환 이후에 얻어진 그림을 통해 </a:t>
            </a:r>
            <a:r>
              <a:rPr lang="en-US" altLang="ko-KR" dirty="0" smtClean="0"/>
              <a:t>VRS </a:t>
            </a:r>
            <a:r>
              <a:rPr lang="ko-KR" altLang="en-US" dirty="0" smtClean="0"/>
              <a:t>방법론을 사용하기로 결정하였다</a:t>
            </a:r>
            <a:r>
              <a:rPr lang="en-US" altLang="ko-KR" dirty="0" smtClean="0"/>
              <a:t>.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Analysis NBER (year 2008)</a:t>
            </a:r>
            <a:endParaRPr lang="ko-KR" altLang="en-US" dirty="0"/>
          </a:p>
        </p:txBody>
      </p:sp>
      <p:pic>
        <p:nvPicPr>
          <p:cNvPr id="26626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2204864"/>
            <a:ext cx="7656214" cy="1224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27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5616" y="3789040"/>
            <a:ext cx="7130562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Analysis NBER (year 2009)</a:t>
            </a:r>
            <a:endParaRPr lang="ko-KR" altLang="en-US" dirty="0"/>
          </a:p>
        </p:txBody>
      </p:sp>
      <p:pic>
        <p:nvPicPr>
          <p:cNvPr id="276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1916832"/>
            <a:ext cx="7247967" cy="36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Analysis NBER (year 2009)</a:t>
            </a:r>
            <a:endParaRPr lang="ko-KR" altLang="en-US" dirty="0"/>
          </a:p>
        </p:txBody>
      </p:sp>
      <p:pic>
        <p:nvPicPr>
          <p:cNvPr id="4" name="내용 개체 틀 3" descr="year 2009.em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87624" y="1412776"/>
            <a:ext cx="7488832" cy="5132765"/>
          </a:xfr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Analysis NBER (year 2009)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Interpretation</a:t>
            </a:r>
          </a:p>
          <a:p>
            <a:r>
              <a:rPr lang="ko-KR" altLang="en-US" dirty="0" smtClean="0"/>
              <a:t>그림을 보면 데이터에 </a:t>
            </a:r>
            <a:r>
              <a:rPr lang="ko-KR" altLang="en-US" dirty="0" err="1" smtClean="0"/>
              <a:t>이상점이</a:t>
            </a:r>
            <a:r>
              <a:rPr lang="ko-KR" altLang="en-US" dirty="0" smtClean="0"/>
              <a:t> 존재함을 알 수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따라서 </a:t>
            </a:r>
            <a:r>
              <a:rPr lang="en-US" altLang="ko-KR" dirty="0" smtClean="0"/>
              <a:t>input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output</a:t>
            </a:r>
            <a:r>
              <a:rPr lang="ko-KR" altLang="en-US" dirty="0" smtClean="0"/>
              <a:t>에 각각 </a:t>
            </a:r>
            <a:r>
              <a:rPr lang="en-US" altLang="ko-KR" dirty="0" smtClean="0"/>
              <a:t>log </a:t>
            </a:r>
            <a:r>
              <a:rPr lang="ko-KR" altLang="en-US" dirty="0" smtClean="0"/>
              <a:t>변환을 실시했으며 그 결과 </a:t>
            </a:r>
            <a:r>
              <a:rPr lang="ko-KR" altLang="en-US" dirty="0" err="1" smtClean="0"/>
              <a:t>이상점이</a:t>
            </a:r>
            <a:r>
              <a:rPr lang="ko-KR" altLang="en-US" dirty="0" smtClean="0"/>
              <a:t> 사라짐을 확인하였다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변환 이후에 얻어진 그림을 통해 </a:t>
            </a:r>
            <a:r>
              <a:rPr lang="en-US" altLang="ko-KR" dirty="0" smtClean="0"/>
              <a:t>VRS </a:t>
            </a:r>
            <a:r>
              <a:rPr lang="ko-KR" altLang="en-US" dirty="0" smtClean="0"/>
              <a:t>방법론을 사용하기로 결정하였다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Analysis NBER (year 2009)</a:t>
            </a:r>
            <a:endParaRPr lang="ko-KR" altLang="en-US" dirty="0"/>
          </a:p>
        </p:txBody>
      </p:sp>
      <p:pic>
        <p:nvPicPr>
          <p:cNvPr id="28674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5" y="2132856"/>
            <a:ext cx="7716435" cy="1224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5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5616" y="3933056"/>
            <a:ext cx="7627152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Final Result of efficiency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이제 앞에서 분석한 각 </a:t>
            </a:r>
            <a:r>
              <a:rPr lang="ko-KR" altLang="en-US" dirty="0" err="1" smtClean="0"/>
              <a:t>년도별에</a:t>
            </a:r>
            <a:r>
              <a:rPr lang="ko-KR" altLang="en-US" dirty="0" smtClean="0"/>
              <a:t> 따른 </a:t>
            </a:r>
            <a:r>
              <a:rPr lang="en-US" altLang="ko-KR" dirty="0" smtClean="0"/>
              <a:t>5</a:t>
            </a:r>
            <a:r>
              <a:rPr lang="ko-KR" altLang="en-US" dirty="0" smtClean="0"/>
              <a:t>가지 제조업들의 효율성에 관한 결과를 </a:t>
            </a:r>
            <a:r>
              <a:rPr lang="ko-KR" altLang="en-US" dirty="0" err="1" smtClean="0"/>
              <a:t>총정리해보고</a:t>
            </a:r>
            <a:r>
              <a:rPr lang="ko-KR" altLang="en-US" dirty="0" smtClean="0"/>
              <a:t> 각 제조업에 따라 어떠한 추세가 있었는지 살펴보기로 하자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DEA (Data Envelopment Analysis)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ko-KR" dirty="0" smtClean="0"/>
              <a:t>DEA </a:t>
            </a:r>
            <a:r>
              <a:rPr lang="ko-KR" altLang="en-US" dirty="0" smtClean="0"/>
              <a:t>에서 자주 쓰이는 방법</a:t>
            </a:r>
          </a:p>
          <a:p>
            <a:r>
              <a:rPr lang="en-US" altLang="ko-KR" dirty="0" smtClean="0"/>
              <a:t>1. CRS (Constant Returns-to-scale) : convex cone (convexity, free disposability</a:t>
            </a:r>
            <a:r>
              <a:rPr lang="ko-KR" altLang="en-US" dirty="0" smtClean="0"/>
              <a:t>를 가정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input </a:t>
            </a:r>
            <a:r>
              <a:rPr lang="ko-KR" altLang="en-US" dirty="0" smtClean="0"/>
              <a:t>대비 </a:t>
            </a:r>
            <a:r>
              <a:rPr lang="en-US" altLang="ko-KR" dirty="0" smtClean="0"/>
              <a:t>output</a:t>
            </a:r>
            <a:r>
              <a:rPr lang="ko-KR" altLang="en-US" dirty="0" smtClean="0"/>
              <a:t>을 가장 효율적으로 많이 생산한 경우에 해당하는 점과 원점을 연결하는 직선을 </a:t>
            </a:r>
            <a:r>
              <a:rPr lang="en-US" altLang="ko-KR" dirty="0" smtClean="0"/>
              <a:t>frontier function</a:t>
            </a:r>
            <a:r>
              <a:rPr lang="ko-KR" altLang="en-US" dirty="0" smtClean="0"/>
              <a:t>의 추정값으로 사용한다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가장 단순한 방법이다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2. VRS (Variable Returns-to-scale) : convex hull (convexity, free disposability</a:t>
            </a:r>
            <a:r>
              <a:rPr lang="ko-KR" altLang="en-US" dirty="0" smtClean="0"/>
              <a:t>를 가정</a:t>
            </a:r>
            <a:r>
              <a:rPr lang="en-US" altLang="ko-KR" dirty="0" smtClean="0"/>
              <a:t>))</a:t>
            </a:r>
          </a:p>
          <a:p>
            <a:r>
              <a:rPr lang="ko-KR" altLang="en-US" dirty="0" smtClean="0"/>
              <a:t>데이터에서 상대적으로 효율적이라고 여겨지는 경우에 해당하는 점들을 각각 선으로 연결하여 단조증가하고 위로 </a:t>
            </a:r>
            <a:r>
              <a:rPr lang="ko-KR" altLang="en-US" dirty="0" err="1" smtClean="0"/>
              <a:t>볼록하는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frontier function</a:t>
            </a:r>
            <a:r>
              <a:rPr lang="ko-KR" altLang="en-US" dirty="0" smtClean="0"/>
              <a:t>의 추정값을 만든다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3. FDH (Free Disposal Hull) : </a:t>
            </a:r>
            <a:r>
              <a:rPr lang="ko-KR" altLang="en-US" dirty="0" err="1" smtClean="0"/>
              <a:t>이상점이</a:t>
            </a:r>
            <a:r>
              <a:rPr lang="ko-KR" altLang="en-US" dirty="0" smtClean="0"/>
              <a:t> 존재할 경우 </a:t>
            </a:r>
            <a:r>
              <a:rPr lang="en-US" altLang="ko-KR" dirty="0" smtClean="0"/>
              <a:t>(free disposability</a:t>
            </a:r>
            <a:r>
              <a:rPr lang="ko-KR" altLang="en-US" dirty="0" smtClean="0"/>
              <a:t>만 가정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주어진 데이터로부터 실제적으로 구현이 가능한 영역들을 모두 모아놓은 영역에 의하여 만들어지는 함수의 값을 </a:t>
            </a:r>
            <a:r>
              <a:rPr lang="en-US" altLang="ko-KR" dirty="0" smtClean="0"/>
              <a:t>frontier function</a:t>
            </a:r>
            <a:r>
              <a:rPr lang="ko-KR" altLang="en-US" dirty="0" smtClean="0"/>
              <a:t>의 추정값으로 사용한다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Final Result of efficiency</a:t>
            </a:r>
            <a:endParaRPr lang="ko-KR" altLang="en-US" dirty="0"/>
          </a:p>
        </p:txBody>
      </p:sp>
      <p:pic>
        <p:nvPicPr>
          <p:cNvPr id="296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2276872"/>
            <a:ext cx="7978417" cy="2232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Final Result of efficiency</a:t>
            </a:r>
            <a:endParaRPr lang="ko-KR" altLang="en-US" dirty="0"/>
          </a:p>
        </p:txBody>
      </p:sp>
      <p:pic>
        <p:nvPicPr>
          <p:cNvPr id="307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2348880"/>
            <a:ext cx="7666814" cy="273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Final Result of efficiency</a:t>
            </a:r>
            <a:endParaRPr lang="ko-KR" altLang="en-US" dirty="0"/>
          </a:p>
        </p:txBody>
      </p:sp>
      <p:pic>
        <p:nvPicPr>
          <p:cNvPr id="4" name="내용 개체 틀 3" descr="Men's footwear.em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15616" y="1412776"/>
            <a:ext cx="7632848" cy="5231472"/>
          </a:xfr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Final Result of efficiency</a:t>
            </a:r>
            <a:endParaRPr lang="ko-KR" altLang="en-US" dirty="0"/>
          </a:p>
        </p:txBody>
      </p:sp>
      <p:pic>
        <p:nvPicPr>
          <p:cNvPr id="4" name="내용 개체 틀 3" descr="Women's footwear.em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15616" y="1412776"/>
            <a:ext cx="7704856" cy="5280825"/>
          </a:xfr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Final Result of efficiency</a:t>
            </a:r>
            <a:endParaRPr lang="ko-KR" altLang="en-US" dirty="0"/>
          </a:p>
        </p:txBody>
      </p:sp>
      <p:pic>
        <p:nvPicPr>
          <p:cNvPr id="4" name="내용 개체 틀 3" descr="Luggage.em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15616" y="1484784"/>
            <a:ext cx="7704856" cy="5280825"/>
          </a:xfrm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Final Result of efficiency</a:t>
            </a:r>
            <a:endParaRPr lang="ko-KR" altLang="en-US" dirty="0"/>
          </a:p>
        </p:txBody>
      </p:sp>
      <p:pic>
        <p:nvPicPr>
          <p:cNvPr id="4" name="내용 개체 틀 3" descr="Commercial laundry.em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87624" y="1412776"/>
            <a:ext cx="7632848" cy="5231472"/>
          </a:xfrm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Final Result of efficiency</a:t>
            </a:r>
            <a:endParaRPr lang="ko-KR" altLang="en-US" dirty="0"/>
          </a:p>
        </p:txBody>
      </p:sp>
      <p:pic>
        <p:nvPicPr>
          <p:cNvPr id="4" name="내용 개체 틀 3" descr="Photographic.em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15616" y="1412776"/>
            <a:ext cx="7704856" cy="5280825"/>
          </a:xfrm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Final Result of efficiency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ko-KR" dirty="0" smtClean="0"/>
              <a:t>Interpretation</a:t>
            </a:r>
          </a:p>
          <a:p>
            <a:r>
              <a:rPr lang="en-US" altLang="ko-KR" dirty="0" smtClean="0"/>
              <a:t>2000</a:t>
            </a:r>
            <a:r>
              <a:rPr lang="ko-KR" altLang="en-US" dirty="0" smtClean="0"/>
              <a:t>년부터 </a:t>
            </a:r>
            <a:r>
              <a:rPr lang="en-US" altLang="ko-KR" dirty="0" smtClean="0"/>
              <a:t>2009</a:t>
            </a:r>
            <a:r>
              <a:rPr lang="ko-KR" altLang="en-US" dirty="0" smtClean="0"/>
              <a:t>년까지의 </a:t>
            </a:r>
            <a:r>
              <a:rPr lang="en-US" altLang="ko-KR" dirty="0" smtClean="0"/>
              <a:t>5</a:t>
            </a:r>
            <a:r>
              <a:rPr lang="ko-KR" altLang="en-US" dirty="0" smtClean="0"/>
              <a:t>가지 제조업에 대한 </a:t>
            </a:r>
            <a:r>
              <a:rPr lang="en-US" altLang="ko-KR" dirty="0" smtClean="0"/>
              <a:t>input </a:t>
            </a:r>
            <a:r>
              <a:rPr lang="ko-KR" altLang="en-US" dirty="0" smtClean="0"/>
              <a:t>기준의 효율성을 최종적으로 나타내봤다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효율성의 값이 작을 수록 투입된 </a:t>
            </a:r>
            <a:r>
              <a:rPr lang="en-US" altLang="ko-KR" dirty="0" smtClean="0"/>
              <a:t>input</a:t>
            </a:r>
            <a:r>
              <a:rPr lang="ko-KR" altLang="en-US" dirty="0" smtClean="0"/>
              <a:t>이 과다하다는 의미이므로 효율적이지 않은 것으로 판단하면 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그래프에 따르면 남성용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그리고 여성용 신발 제조업은 </a:t>
            </a:r>
            <a:r>
              <a:rPr lang="en-US" altLang="ko-KR" dirty="0" smtClean="0"/>
              <a:t>10</a:t>
            </a:r>
            <a:r>
              <a:rPr lang="ko-KR" altLang="en-US" dirty="0" err="1" smtClean="0"/>
              <a:t>년동안</a:t>
            </a:r>
            <a:r>
              <a:rPr lang="ko-KR" altLang="en-US" dirty="0" smtClean="0"/>
              <a:t> 추세가 없었던 것으로 보인다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그러나 여행용 가방 제조업의 경우는 </a:t>
            </a:r>
            <a:r>
              <a:rPr lang="en-US" altLang="ko-KR" dirty="0" smtClean="0"/>
              <a:t>efficiency</a:t>
            </a:r>
            <a:r>
              <a:rPr lang="ko-KR" altLang="en-US" dirty="0" smtClean="0"/>
              <a:t>의 값이 감소하는 추세를 보였으며 반대로 세탁용 기계 제조업의 경우는 증가하는 추세를 보였다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또한 사진제작 장비 제조업의 경우는 뚜렷하지는 않지만 전체적으로 봤을 때는 적게나마 </a:t>
            </a:r>
            <a:r>
              <a:rPr lang="en-US" altLang="ko-KR" dirty="0" smtClean="0"/>
              <a:t>efficiency</a:t>
            </a:r>
            <a:r>
              <a:rPr lang="ko-KR" altLang="en-US" dirty="0" smtClean="0"/>
              <a:t>의 값이 증가하는 추세를 보였음을 확인할 수 있다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Output criterion</a:t>
            </a:r>
            <a:br>
              <a:rPr lang="en-US" altLang="ko-KR" dirty="0" smtClean="0"/>
            </a:br>
            <a:r>
              <a:rPr lang="en-US" altLang="ko-KR" dirty="0" smtClean="0"/>
              <a:t>(ORIENTATION=“out”)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이제 </a:t>
            </a:r>
            <a:r>
              <a:rPr lang="en-US" altLang="ko-KR" dirty="0" smtClean="0"/>
              <a:t>output</a:t>
            </a:r>
            <a:r>
              <a:rPr lang="ko-KR" altLang="en-US" dirty="0" smtClean="0"/>
              <a:t>을 기준으로 하는 분석을 진행해보도록 하겠다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방법론은 </a:t>
            </a:r>
            <a:r>
              <a:rPr lang="en-US" altLang="ko-KR" dirty="0" smtClean="0"/>
              <a:t>input </a:t>
            </a:r>
            <a:r>
              <a:rPr lang="ko-KR" altLang="en-US" dirty="0" smtClean="0"/>
              <a:t>기준에서와 동일하게 </a:t>
            </a:r>
            <a:r>
              <a:rPr lang="en-US" altLang="ko-KR" dirty="0" smtClean="0"/>
              <a:t>VRS</a:t>
            </a:r>
            <a:r>
              <a:rPr lang="ko-KR" altLang="en-US" dirty="0" smtClean="0"/>
              <a:t>를 사용하도록 하겠다</a:t>
            </a:r>
            <a:r>
              <a:rPr lang="en-US" altLang="ko-KR" dirty="0" smtClean="0"/>
              <a:t>. </a:t>
            </a:r>
          </a:p>
          <a:p>
            <a:r>
              <a:rPr lang="en-US" altLang="ko-KR" dirty="0" smtClean="0"/>
              <a:t>Output </a:t>
            </a:r>
            <a:r>
              <a:rPr lang="ko-KR" altLang="en-US" dirty="0" smtClean="0"/>
              <a:t>기준에서는 </a:t>
            </a:r>
            <a:r>
              <a:rPr lang="en-US" altLang="ko-KR" dirty="0" smtClean="0"/>
              <a:t>efficiency</a:t>
            </a:r>
            <a:r>
              <a:rPr lang="ko-KR" altLang="en-US" dirty="0" smtClean="0"/>
              <a:t>의 값이 클 수록 생산을 제대로 못했다는 의미이므로 효율성이 좋지 않은 것으로 판단하면 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Analysis of NBER (year 2000) </a:t>
            </a:r>
            <a:endParaRPr lang="ko-KR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2060848"/>
            <a:ext cx="7671786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5615" y="3861048"/>
            <a:ext cx="7615283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DEA (Data Envelopment Analysis)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DEA </a:t>
            </a:r>
            <a:r>
              <a:rPr lang="ko-KR" altLang="en-US" dirty="0" smtClean="0"/>
              <a:t>분석에서의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가지 가정</a:t>
            </a:r>
          </a:p>
          <a:p>
            <a:r>
              <a:rPr lang="en-US" altLang="ko-KR" dirty="0" smtClean="0"/>
              <a:t>1. Free disposability : frontier function g(x) </a:t>
            </a:r>
            <a:r>
              <a:rPr lang="ko-KR" altLang="en-US" dirty="0" smtClean="0"/>
              <a:t>는 단조증가함수이다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2. Convexity : frontier function g(x) </a:t>
            </a:r>
            <a:r>
              <a:rPr lang="ko-KR" altLang="en-US" dirty="0" smtClean="0"/>
              <a:t>는 위로 볼록한 함수이다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 가정은 데이터에 이상점이 존재하는 경우에는 무시할 수 있다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Analysis of NBER (year 2001) </a:t>
            </a:r>
            <a:endParaRPr lang="ko-KR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2204864"/>
            <a:ext cx="7739250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5616" y="4005064"/>
            <a:ext cx="7414982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Analysis of NBER (year 2002) </a:t>
            </a:r>
            <a:endParaRPr lang="ko-KR" alt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2132856"/>
            <a:ext cx="7671786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5616" y="4005064"/>
            <a:ext cx="7488828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Analysis of NBER (year 2003) </a:t>
            </a:r>
            <a:endParaRPr lang="ko-KR" alt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5" y="2204864"/>
            <a:ext cx="7818011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5615" y="4005064"/>
            <a:ext cx="7615283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Analysis of NBER (year 2004) </a:t>
            </a:r>
            <a:endParaRPr lang="ko-KR" alt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5" y="2132856"/>
            <a:ext cx="7749461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5616" y="3933056"/>
            <a:ext cx="7005092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Analysis of NBER (year 2005) </a:t>
            </a:r>
            <a:endParaRPr lang="ko-KR" alt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2060848"/>
            <a:ext cx="7807728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8" y="3717032"/>
            <a:ext cx="7661638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Analysis of NBER (year 2006) </a:t>
            </a:r>
            <a:endParaRPr lang="ko-KR" alt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2132856"/>
            <a:ext cx="7729042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5616" y="3861048"/>
            <a:ext cx="7719264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Analysis of NBER (year 2007) </a:t>
            </a:r>
            <a:endParaRPr lang="ko-KR" alt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2276872"/>
            <a:ext cx="7866878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5616" y="4005064"/>
            <a:ext cx="7220888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Analysis of NBER (year 2008) </a:t>
            </a:r>
            <a:endParaRPr lang="ko-KR" alt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2132856"/>
            <a:ext cx="7885150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9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5616" y="3933056"/>
            <a:ext cx="7601244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Analysis of NBER (year 2009) </a:t>
            </a:r>
            <a:endParaRPr lang="ko-KR" altLang="en-US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5" y="2204864"/>
            <a:ext cx="7787147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3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5615" y="4005064"/>
            <a:ext cx="7690441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Final Result of efficiency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이제 앞에서 분석한 각 </a:t>
            </a:r>
            <a:r>
              <a:rPr lang="ko-KR" altLang="en-US" dirty="0" err="1" smtClean="0"/>
              <a:t>년도별에</a:t>
            </a:r>
            <a:r>
              <a:rPr lang="ko-KR" altLang="en-US" dirty="0" smtClean="0"/>
              <a:t> 따른 </a:t>
            </a:r>
            <a:r>
              <a:rPr lang="en-US" altLang="ko-KR" dirty="0" smtClean="0"/>
              <a:t>5</a:t>
            </a:r>
            <a:r>
              <a:rPr lang="ko-KR" altLang="en-US" dirty="0" smtClean="0"/>
              <a:t>가지 제조업들의 효율성에 관한 결과를 </a:t>
            </a:r>
            <a:r>
              <a:rPr lang="ko-KR" altLang="en-US" dirty="0" err="1" smtClean="0"/>
              <a:t>총정리해보고</a:t>
            </a:r>
            <a:r>
              <a:rPr lang="ko-KR" altLang="en-US" dirty="0" smtClean="0"/>
              <a:t> 각 제조업에 따라 어떠한 추세가 있었는지 살펴보기로 하자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DEA (Data Envelopment Analysis)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ko-KR" altLang="en-US" dirty="0" smtClean="0"/>
              <a:t>분석하는 방법</a:t>
            </a:r>
          </a:p>
          <a:p>
            <a:r>
              <a:rPr lang="en-US" altLang="ko-KR" dirty="0" smtClean="0"/>
              <a:t>Case 1 : ORIENTATION="in"</a:t>
            </a:r>
          </a:p>
          <a:p>
            <a:r>
              <a:rPr lang="ko-KR" altLang="en-US" dirty="0" smtClean="0"/>
              <a:t>일정한 </a:t>
            </a:r>
            <a:r>
              <a:rPr lang="en-US" altLang="ko-KR" dirty="0" smtClean="0"/>
              <a:t>output</a:t>
            </a:r>
            <a:r>
              <a:rPr lang="ko-KR" altLang="en-US" dirty="0" smtClean="0"/>
              <a:t>을 생산할 때의 최소 </a:t>
            </a:r>
            <a:r>
              <a:rPr lang="en-US" altLang="ko-KR" dirty="0" smtClean="0"/>
              <a:t>input</a:t>
            </a:r>
            <a:r>
              <a:rPr lang="ko-KR" altLang="en-US" dirty="0" smtClean="0"/>
              <a:t>의 값이 실제로 쓰인 </a:t>
            </a:r>
            <a:r>
              <a:rPr lang="en-US" altLang="ko-KR" dirty="0" smtClean="0"/>
              <a:t>input</a:t>
            </a:r>
            <a:r>
              <a:rPr lang="ko-KR" altLang="en-US" dirty="0" smtClean="0"/>
              <a:t>의 어느 정도인지를 나타내는 </a:t>
            </a:r>
            <a:r>
              <a:rPr lang="en-US" altLang="ko-KR" dirty="0" smtClean="0"/>
              <a:t>efficiency</a:t>
            </a:r>
            <a:r>
              <a:rPr lang="ko-KR" altLang="en-US" dirty="0" smtClean="0"/>
              <a:t>의 값을 가지고 평가한다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 값이 작을 수록 </a:t>
            </a:r>
            <a:r>
              <a:rPr lang="en-US" altLang="ko-KR" dirty="0" smtClean="0"/>
              <a:t>input</a:t>
            </a:r>
            <a:r>
              <a:rPr lang="ko-KR" altLang="en-US" dirty="0" smtClean="0"/>
              <a:t>의 양이 과다하게 쓰였다는 의미이므로 생산성이 좋지 못한 것으로 판단하면 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그러므로  </a:t>
            </a:r>
            <a:r>
              <a:rPr lang="en-US" altLang="ko-KR" dirty="0" smtClean="0"/>
              <a:t>efficiency</a:t>
            </a:r>
            <a:r>
              <a:rPr lang="ko-KR" altLang="en-US" dirty="0" smtClean="0"/>
              <a:t>의 값이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인 경우가 가장 효율적인 것이라고 할 수 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Case 2 : ORIENTATION="out"</a:t>
            </a:r>
          </a:p>
          <a:p>
            <a:r>
              <a:rPr lang="ko-KR" altLang="en-US" dirty="0" smtClean="0"/>
              <a:t>일정한 </a:t>
            </a:r>
            <a:r>
              <a:rPr lang="en-US" altLang="ko-KR" dirty="0" smtClean="0"/>
              <a:t>input</a:t>
            </a:r>
            <a:r>
              <a:rPr lang="ko-KR" altLang="en-US" dirty="0" smtClean="0"/>
              <a:t>을 가지고 생산할 수 있는 최대 </a:t>
            </a:r>
            <a:r>
              <a:rPr lang="en-US" altLang="ko-KR" dirty="0" smtClean="0"/>
              <a:t>output</a:t>
            </a:r>
            <a:r>
              <a:rPr lang="ko-KR" altLang="en-US" dirty="0" smtClean="0"/>
              <a:t>의 값이 실제로 생산된 </a:t>
            </a:r>
            <a:r>
              <a:rPr lang="en-US" altLang="ko-KR" dirty="0" smtClean="0"/>
              <a:t>output</a:t>
            </a:r>
            <a:r>
              <a:rPr lang="ko-KR" altLang="en-US" dirty="0" smtClean="0"/>
              <a:t>의 몇 배인지를 나타내는 </a:t>
            </a:r>
            <a:r>
              <a:rPr lang="en-US" altLang="ko-KR" dirty="0" smtClean="0"/>
              <a:t>efficiency</a:t>
            </a:r>
            <a:r>
              <a:rPr lang="ko-KR" altLang="en-US" dirty="0" smtClean="0"/>
              <a:t>의 값을 가지고 평가한다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 값이 클 수록 </a:t>
            </a:r>
            <a:r>
              <a:rPr lang="en-US" altLang="ko-KR" dirty="0" smtClean="0"/>
              <a:t>output</a:t>
            </a:r>
            <a:r>
              <a:rPr lang="ko-KR" altLang="en-US" dirty="0" smtClean="0"/>
              <a:t>을 제대로 많이 생산하지 못했다는 의미이므로 생산성이 좋지 못한 것으로 판단하면 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그러므로  </a:t>
            </a:r>
            <a:r>
              <a:rPr lang="en-US" altLang="ko-KR" dirty="0" smtClean="0"/>
              <a:t>efficiency</a:t>
            </a:r>
            <a:r>
              <a:rPr lang="ko-KR" altLang="en-US" dirty="0" smtClean="0"/>
              <a:t>의 값이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인 경우가 가장 효율적인 것이라고 할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Final Result of efficiency</a:t>
            </a:r>
            <a:endParaRPr lang="ko-KR" altLang="en-US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5" y="2060848"/>
            <a:ext cx="7892965" cy="2376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Final Result of efficiency</a:t>
            </a:r>
            <a:endParaRPr lang="ko-KR" altLang="en-US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2204864"/>
            <a:ext cx="8027015" cy="3096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Final Result of efficiency</a:t>
            </a:r>
            <a:endParaRPr lang="ko-KR" altLang="en-US" dirty="0"/>
          </a:p>
        </p:txBody>
      </p:sp>
      <p:pic>
        <p:nvPicPr>
          <p:cNvPr id="4" name="내용 개체 틀 3" descr="Men's footwear (out).em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15616" y="1412776"/>
            <a:ext cx="7704856" cy="5280825"/>
          </a:xfrm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Final Result of efficiency</a:t>
            </a:r>
            <a:endParaRPr lang="ko-KR" altLang="en-US" dirty="0"/>
          </a:p>
        </p:txBody>
      </p:sp>
      <p:pic>
        <p:nvPicPr>
          <p:cNvPr id="4" name="내용 개체 틀 3" descr="Women's footwear (out).em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15616" y="1412776"/>
            <a:ext cx="7632848" cy="5231472"/>
          </a:xfrm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Final Result of efficiency</a:t>
            </a:r>
            <a:endParaRPr lang="ko-KR" altLang="en-US" dirty="0"/>
          </a:p>
        </p:txBody>
      </p:sp>
      <p:pic>
        <p:nvPicPr>
          <p:cNvPr id="4" name="내용 개체 틀 3" descr="Luggage (out).em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15616" y="1412776"/>
            <a:ext cx="7704856" cy="5280825"/>
          </a:xfrm>
        </p:spPr>
      </p:pic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Final Result of efficiency</a:t>
            </a:r>
            <a:endParaRPr lang="ko-KR" altLang="en-US" dirty="0"/>
          </a:p>
        </p:txBody>
      </p:sp>
      <p:pic>
        <p:nvPicPr>
          <p:cNvPr id="4" name="내용 개체 틀 3" descr="Commercial laundry (out).em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15616" y="1484784"/>
            <a:ext cx="7704856" cy="5280825"/>
          </a:xfrm>
        </p:spPr>
      </p:pic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Final Result of efficiency</a:t>
            </a:r>
            <a:endParaRPr lang="ko-KR" altLang="en-US" dirty="0"/>
          </a:p>
        </p:txBody>
      </p:sp>
      <p:pic>
        <p:nvPicPr>
          <p:cNvPr id="4" name="내용 개체 틀 3" descr="Photographic (out).em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15616" y="1412776"/>
            <a:ext cx="7704856" cy="5280825"/>
          </a:xfrm>
        </p:spPr>
      </p:pic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Final Result of efficiency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ko-KR" dirty="0" smtClean="0"/>
              <a:t>Interpretation</a:t>
            </a:r>
          </a:p>
          <a:p>
            <a:r>
              <a:rPr lang="ko-KR" altLang="en-US" dirty="0" smtClean="0"/>
              <a:t>그래프를 보면 </a:t>
            </a:r>
            <a:r>
              <a:rPr lang="en-US" altLang="ko-KR" dirty="0" smtClean="0"/>
              <a:t>output </a:t>
            </a:r>
            <a:r>
              <a:rPr lang="ko-KR" altLang="en-US" dirty="0" smtClean="0"/>
              <a:t>기준에 의한 결과도 </a:t>
            </a:r>
            <a:r>
              <a:rPr lang="en-US" altLang="ko-KR" dirty="0" smtClean="0"/>
              <a:t>input</a:t>
            </a:r>
            <a:r>
              <a:rPr lang="ko-KR" altLang="en-US" dirty="0" smtClean="0"/>
              <a:t>의 경우와 비슷한 이야기를 하고 있음을 알 수 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남성용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그리고 여성용 신발 제조업은 </a:t>
            </a:r>
            <a:r>
              <a:rPr lang="en-US" altLang="ko-KR" dirty="0" smtClean="0"/>
              <a:t>10</a:t>
            </a:r>
            <a:r>
              <a:rPr lang="ko-KR" altLang="en-US" dirty="0" err="1" smtClean="0"/>
              <a:t>년동안</a:t>
            </a:r>
            <a:r>
              <a:rPr lang="ko-KR" altLang="en-US" dirty="0" smtClean="0"/>
              <a:t> 추세가 없었던 것으로 보이지만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여행용 가방 제조업의 경우는 </a:t>
            </a:r>
            <a:r>
              <a:rPr lang="en-US" altLang="ko-KR" dirty="0" smtClean="0"/>
              <a:t>efficiency</a:t>
            </a:r>
            <a:r>
              <a:rPr lang="ko-KR" altLang="en-US" dirty="0" smtClean="0"/>
              <a:t>의 값이 증가하는 추세를 보였으며 반대로 세탁용 기계 제조업의 경우는 감소하는 추세를 보였다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그리고 사진제작 장비 제조업의 경우는 뚜렷하지는 않지만 전체적으로 봤을 때는 적게나마 </a:t>
            </a:r>
            <a:r>
              <a:rPr lang="en-US" altLang="ko-KR" dirty="0" smtClean="0"/>
              <a:t>efficiency</a:t>
            </a:r>
            <a:r>
              <a:rPr lang="ko-KR" altLang="en-US" dirty="0" smtClean="0"/>
              <a:t>의 값이 감소하는 추세를 보였음을 확인할 수 있다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그러므로 여행용 가방 제조업에 대해서는 효율성이 떨어지는 원인을 규명하여 실무에 반영토록 조치가 취해져야 할 것이며 남성용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여성용 신발 제조업에 대해서는 더 효율적으로 생산이 이루어질 수 있도록 지원을 해야 할 것이다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sz="9800" dirty="0" smtClean="0"/>
              <a:t>The End ~~!!</a:t>
            </a:r>
            <a:endParaRPr lang="ko-KR" altLang="en-US" sz="9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DEA (Data Envelopment Analysis)</a:t>
            </a:r>
            <a:endParaRPr lang="ko-KR" altLang="en-US" dirty="0"/>
          </a:p>
        </p:txBody>
      </p:sp>
      <p:pic>
        <p:nvPicPr>
          <p:cNvPr id="6" name="내용 개체 틀 5" descr="CRS, VRS.pn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5276850" y="2698976"/>
            <a:ext cx="3657600" cy="2314123"/>
          </a:xfrm>
        </p:spPr>
      </p:pic>
      <p:pic>
        <p:nvPicPr>
          <p:cNvPr id="1026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97012" y="2593975"/>
            <a:ext cx="3533775" cy="252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태양">
  <a:themeElements>
    <a:clrScheme name="도시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태양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태양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193</TotalTime>
  <Words>1748</Words>
  <Application>Microsoft Office PowerPoint</Application>
  <PresentationFormat>화면 슬라이드 쇼(4:3)</PresentationFormat>
  <Paragraphs>158</Paragraphs>
  <Slides>88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88</vt:i4>
      </vt:variant>
    </vt:vector>
  </HeadingPairs>
  <TitlesOfParts>
    <vt:vector size="89" baseType="lpstr">
      <vt:lpstr>태양</vt:lpstr>
      <vt:lpstr>Final Assignment 2 (금융자료분석 및 실습)</vt:lpstr>
      <vt:lpstr>Purpose</vt:lpstr>
      <vt:lpstr>데이터 불러들이기 &amp; 패키지 설치</vt:lpstr>
      <vt:lpstr>제조업의 효율성 분석을 위해 사용할 input, output 변수</vt:lpstr>
      <vt:lpstr>DEA (Data Envelopment Analysis)</vt:lpstr>
      <vt:lpstr>DEA (Data Envelopment Analysis)</vt:lpstr>
      <vt:lpstr>DEA (Data Envelopment Analysis)</vt:lpstr>
      <vt:lpstr>DEA (Data Envelopment Analysis)</vt:lpstr>
      <vt:lpstr>DEA (Data Envelopment Analysis)</vt:lpstr>
      <vt:lpstr>DEA (Data Envelopment Analysis)</vt:lpstr>
      <vt:lpstr>Simple example</vt:lpstr>
      <vt:lpstr>Simple example</vt:lpstr>
      <vt:lpstr>Simple example (CRS)</vt:lpstr>
      <vt:lpstr>Simple example (VRS)</vt:lpstr>
      <vt:lpstr>Simple example (FDH)</vt:lpstr>
      <vt:lpstr>Simple example</vt:lpstr>
      <vt:lpstr>       Analysis NBER</vt:lpstr>
      <vt:lpstr>Input criterion (ORIENTATION=“in”)</vt:lpstr>
      <vt:lpstr>Analysis NBER (year 2000)</vt:lpstr>
      <vt:lpstr>Analysis NBER (year 2000)</vt:lpstr>
      <vt:lpstr>Analysis NBER (year 2000)</vt:lpstr>
      <vt:lpstr>Analysis NBER (year 2000)</vt:lpstr>
      <vt:lpstr>Analysis NBER (year 2001)</vt:lpstr>
      <vt:lpstr>Analysis NBER (year 2001)</vt:lpstr>
      <vt:lpstr>Analysis NBER (year 2001)</vt:lpstr>
      <vt:lpstr>Analysis NBER (year 2001)</vt:lpstr>
      <vt:lpstr>Analysis NBER (year 2002)</vt:lpstr>
      <vt:lpstr>Analysis NBER (year 2002)</vt:lpstr>
      <vt:lpstr>Analysis NBER (year 2002)</vt:lpstr>
      <vt:lpstr>Analysis NBER (year 2002)</vt:lpstr>
      <vt:lpstr>Analysis NBER (year 2003)</vt:lpstr>
      <vt:lpstr>Analysis NBER (year 2003)</vt:lpstr>
      <vt:lpstr>Analysis NBER (year 2003)</vt:lpstr>
      <vt:lpstr>Analysis NBER (year 2003)</vt:lpstr>
      <vt:lpstr>Analysis NBER (year 2004)</vt:lpstr>
      <vt:lpstr>Analysis NBER (year 2004)</vt:lpstr>
      <vt:lpstr>Analysis NBER (year 2004)</vt:lpstr>
      <vt:lpstr>Analysis NBER (year 2004)</vt:lpstr>
      <vt:lpstr>Analysis NBER (year 2005)</vt:lpstr>
      <vt:lpstr>Analysis NBER (year 2005)</vt:lpstr>
      <vt:lpstr>Analysis NBER (year 2005)</vt:lpstr>
      <vt:lpstr>Analysis NBER (year 2005)</vt:lpstr>
      <vt:lpstr>Analysis NBER (year 2006)</vt:lpstr>
      <vt:lpstr>Analysis NBER (year 2006)</vt:lpstr>
      <vt:lpstr>Analysis NBER (year 2006)</vt:lpstr>
      <vt:lpstr>Analysis NBER (year 2006)</vt:lpstr>
      <vt:lpstr>Analysis NBER (year 2007)</vt:lpstr>
      <vt:lpstr>Analysis NBER (year 2007)</vt:lpstr>
      <vt:lpstr>Analysis NBER (year 2007)</vt:lpstr>
      <vt:lpstr>Analysis NBER (year 2007)</vt:lpstr>
      <vt:lpstr>Analysis NBER (year 2008)</vt:lpstr>
      <vt:lpstr>Analysis NBER (year 2008)</vt:lpstr>
      <vt:lpstr>Analysis NBER (year 2008)</vt:lpstr>
      <vt:lpstr>Analysis NBER (year 2008)</vt:lpstr>
      <vt:lpstr>Analysis NBER (year 2009)</vt:lpstr>
      <vt:lpstr>Analysis NBER (year 2009)</vt:lpstr>
      <vt:lpstr>Analysis NBER (year 2009)</vt:lpstr>
      <vt:lpstr>Analysis NBER (year 2009)</vt:lpstr>
      <vt:lpstr>Final Result of efficiency</vt:lpstr>
      <vt:lpstr>Final Result of efficiency</vt:lpstr>
      <vt:lpstr>Final Result of efficiency</vt:lpstr>
      <vt:lpstr>Final Result of efficiency</vt:lpstr>
      <vt:lpstr>Final Result of efficiency</vt:lpstr>
      <vt:lpstr>Final Result of efficiency</vt:lpstr>
      <vt:lpstr>Final Result of efficiency</vt:lpstr>
      <vt:lpstr>Final Result of efficiency</vt:lpstr>
      <vt:lpstr>Final Result of efficiency</vt:lpstr>
      <vt:lpstr>Output criterion (ORIENTATION=“out”)</vt:lpstr>
      <vt:lpstr>Analysis of NBER (year 2000) </vt:lpstr>
      <vt:lpstr>Analysis of NBER (year 2001) </vt:lpstr>
      <vt:lpstr>Analysis of NBER (year 2002) </vt:lpstr>
      <vt:lpstr>Analysis of NBER (year 2003) </vt:lpstr>
      <vt:lpstr>Analysis of NBER (year 2004) </vt:lpstr>
      <vt:lpstr>Analysis of NBER (year 2005) </vt:lpstr>
      <vt:lpstr>Analysis of NBER (year 2006) </vt:lpstr>
      <vt:lpstr>Analysis of NBER (year 2007) </vt:lpstr>
      <vt:lpstr>Analysis of NBER (year 2008) </vt:lpstr>
      <vt:lpstr>Analysis of NBER (year 2009) </vt:lpstr>
      <vt:lpstr>Final Result of efficiency</vt:lpstr>
      <vt:lpstr>Final Result of efficiency</vt:lpstr>
      <vt:lpstr>Final Result of efficiency</vt:lpstr>
      <vt:lpstr>Final Result of efficiency</vt:lpstr>
      <vt:lpstr>Final Result of efficiency</vt:lpstr>
      <vt:lpstr>Final Result of efficiency</vt:lpstr>
      <vt:lpstr>Final Result of efficiency</vt:lpstr>
      <vt:lpstr>Final Result of efficiency</vt:lpstr>
      <vt:lpstr>Final Result of efficiency</vt:lpstr>
      <vt:lpstr>       The End ~~!!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Assignment 2 (금융자료분석 및 실습)</dc:title>
  <dc:creator>user</dc:creator>
  <cp:lastModifiedBy>user</cp:lastModifiedBy>
  <cp:revision>61</cp:revision>
  <dcterms:created xsi:type="dcterms:W3CDTF">2014-05-29T02:19:41Z</dcterms:created>
  <dcterms:modified xsi:type="dcterms:W3CDTF">2014-06-04T12:41:44Z</dcterms:modified>
</cp:coreProperties>
</file>