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41683B1-9D1B-4CF7-AC86-278DEB7C2392}" type="datetimeFigureOut">
              <a:rPr lang="ko-KR" altLang="en-US" smtClean="0"/>
              <a:pPr/>
              <a:t>2014-06-04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3C6BBF-ABC7-4896-9263-7170D7695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Final Assignment 3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금융자료분석 및 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200903877</a:t>
            </a:r>
          </a:p>
          <a:p>
            <a:r>
              <a:rPr lang="ko-KR" altLang="en-US" dirty="0" smtClean="0"/>
              <a:t>황 성 윤</a:t>
            </a:r>
            <a:endParaRPr lang="en-US" altLang="ko-KR" dirty="0" smtClean="0"/>
          </a:p>
          <a:p>
            <a:r>
              <a:rPr lang="en-US" altLang="ko-KR" dirty="0" smtClean="0"/>
              <a:t>Department of Statistics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484784"/>
            <a:ext cx="7060343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933056"/>
            <a:ext cx="723334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528880" cy="75287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먼저 간단하게 공장에서 근무하는 직원들의 숫자와 생산되는 컵의 개수와 관련된 데이터를 가지고 분석해보도록 하겠다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91852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78576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(CRS)</a:t>
            </a:r>
            <a:endParaRPr lang="ko-KR" altLang="en-US" dirty="0"/>
          </a:p>
        </p:txBody>
      </p:sp>
      <p:pic>
        <p:nvPicPr>
          <p:cNvPr id="7" name="내용 개체 틀 6" descr="CRS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196751"/>
            <a:ext cx="5328592" cy="3652161"/>
          </a:xfrm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941168"/>
            <a:ext cx="29337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(VRS)</a:t>
            </a:r>
            <a:endParaRPr lang="ko-KR" altLang="en-US" dirty="0"/>
          </a:p>
        </p:txBody>
      </p:sp>
      <p:pic>
        <p:nvPicPr>
          <p:cNvPr id="5" name="내용 개체 틀 4" descr="VRS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40768"/>
            <a:ext cx="5253074" cy="3600400"/>
          </a:xfr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941168"/>
            <a:ext cx="29337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 (FDH)</a:t>
            </a:r>
            <a:endParaRPr lang="ko-KR" altLang="en-US" dirty="0"/>
          </a:p>
        </p:txBody>
      </p:sp>
      <p:pic>
        <p:nvPicPr>
          <p:cNvPr id="5" name="내용 개체 틀 4" descr="FDH.em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96751"/>
            <a:ext cx="5358136" cy="3672409"/>
          </a:xfr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013176"/>
            <a:ext cx="2933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Simple example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는 직원의 수이고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생산되는 컵의 개수이다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가지 방법론 모두 가장 비효율적인 경우가 </a:t>
            </a:r>
            <a:r>
              <a:rPr lang="en-US" altLang="ko-KR" dirty="0" smtClean="0"/>
              <a:t>(X,Y)=(25,290) </a:t>
            </a:r>
            <a:r>
              <a:rPr lang="ko-KR" altLang="en-US" dirty="0" smtClean="0"/>
              <a:t>이라는 결과를 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효율적인 경우는 결과가 모두 다르다</a:t>
            </a:r>
            <a:r>
              <a:rPr lang="en-US" altLang="ko-KR" dirty="0" smtClean="0"/>
              <a:t>. CRS</a:t>
            </a:r>
            <a:r>
              <a:rPr lang="ko-KR" altLang="en-US" dirty="0" smtClean="0"/>
              <a:t>의 경우 가장 효율적인 경우가 </a:t>
            </a:r>
            <a:r>
              <a:rPr lang="en-US" altLang="ko-KR" dirty="0" smtClean="0"/>
              <a:t>(10,250) </a:t>
            </a:r>
            <a:r>
              <a:rPr lang="ko-KR" altLang="en-US" dirty="0" smtClean="0"/>
              <a:t>의 한가지 뿐인 것에 반해 </a:t>
            </a:r>
            <a:r>
              <a:rPr lang="en-US" altLang="ko-KR" dirty="0" smtClean="0"/>
              <a:t>VRS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(5,100), (10,250), (15,300), (30,380)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, FDH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(5,100), (10,250), (15,300), (25,330), (30,380)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기준이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인지에 따라 결과가 다르게 나올 수 있으므로 분석하고자 하는 데이터에 부합하는 방법이 어떤 것인지 먼저 생각해보는 것도 좋을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219256" cy="136703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앞에서 소개한 각각의 방법론의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관점과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에서의 관점에 따른  효율성을 각각 산출해 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50133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Drawing scatter plot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08920"/>
            <a:ext cx="550561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pic>
        <p:nvPicPr>
          <p:cNvPr id="6" name="내용 개체 틀 5" descr="scatter plot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8640960" cy="518211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2009</a:t>
            </a:r>
            <a:r>
              <a:rPr lang="ko-KR" altLang="en-US" dirty="0" smtClean="0"/>
              <a:t>년의 미국의 </a:t>
            </a:r>
            <a:r>
              <a:rPr lang="en-US" altLang="ko-KR" dirty="0" smtClean="0"/>
              <a:t>473</a:t>
            </a:r>
            <a:r>
              <a:rPr lang="ko-KR" altLang="en-US" dirty="0" smtClean="0"/>
              <a:t>가지 산업의 효율성에 대한 분석 실시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사용할 방법론 </a:t>
            </a:r>
            <a:r>
              <a:rPr lang="en-US" altLang="ko-KR" dirty="0" smtClean="0"/>
              <a:t>: DEA(Data Envelopment Analysis)</a:t>
            </a:r>
            <a:r>
              <a:rPr lang="ko-KR" altLang="en-US" dirty="0" smtClean="0"/>
              <a:t>에서 자주 쓰이는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방법론</a:t>
            </a:r>
            <a:r>
              <a:rPr lang="en-US" altLang="ko-KR" dirty="0" smtClean="0"/>
              <a:t>(CRS, VRS, FDH)</a:t>
            </a:r>
          </a:p>
          <a:p>
            <a:r>
              <a:rPr lang="ko-KR" altLang="en-US" dirty="0" smtClean="0"/>
              <a:t>데이터 출처 </a:t>
            </a:r>
            <a:r>
              <a:rPr lang="en-US" altLang="ko-KR" dirty="0" smtClean="0"/>
              <a:t>: The National Bureau of Economic Research (http://www.nber.org/data/nberces5809.html)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ko-KR" altLang="en-US" dirty="0" err="1" smtClean="0"/>
              <a:t>산점도를</a:t>
            </a:r>
            <a:r>
              <a:rPr lang="ko-KR" altLang="en-US" dirty="0" smtClean="0"/>
              <a:t> 보면 데이터가 모여있는 것이 아니라 흩어져 있는 </a:t>
            </a:r>
            <a:r>
              <a:rPr lang="ko-KR" altLang="en-US" dirty="0" err="1" smtClean="0"/>
              <a:t>이상점들이</a:t>
            </a:r>
            <a:r>
              <a:rPr lang="ko-KR" altLang="en-US" dirty="0" smtClean="0"/>
              <a:t> 많이 존재한다는 것을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이 데이터에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변환을 실시하여 분석에 용이하게 하도록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646952"/>
          </a:xfrm>
        </p:spPr>
        <p:txBody>
          <a:bodyPr/>
          <a:lstStyle/>
          <a:p>
            <a:r>
              <a:rPr lang="en-US" altLang="ko-KR" dirty="0" smtClean="0"/>
              <a:t>log transformation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653377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pic>
        <p:nvPicPr>
          <p:cNvPr id="6" name="내용 개체 틀 5" descr="scatter plot (log).e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8568952" cy="49847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log </a:t>
            </a:r>
            <a:r>
              <a:rPr lang="ko-KR" altLang="en-US" dirty="0" smtClean="0"/>
              <a:t>변환을 실시한 다음 </a:t>
            </a:r>
            <a:r>
              <a:rPr lang="ko-KR" altLang="en-US" dirty="0" err="1" smtClean="0"/>
              <a:t>산점도를</a:t>
            </a:r>
            <a:r>
              <a:rPr lang="ko-KR" altLang="en-US" dirty="0" smtClean="0"/>
              <a:t> 다시 그려봤다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흩어져 있던 데이터들을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모이게 할 수 있었으며 예상해 본 결과 이 데이터에는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방법론이 가장 적합하지 않을까 생각해 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CRS, VRS,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FDH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방법론들을 적용하여 산업의 효율성을 분석해보도록 하겠다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CRS (input)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8597144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CRS (output)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564904"/>
            <a:ext cx="8694299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CRS </a:t>
            </a:r>
            <a:r>
              <a:rPr lang="ko-KR" altLang="en-US" dirty="0" smtClean="0"/>
              <a:t>방법론의 경우는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관점에 따른 분석의 결과가 같았다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효율적이지 못한 사업은 음반녹음과 관련된 제조업</a:t>
            </a:r>
            <a:r>
              <a:rPr lang="en-US" altLang="ko-KR" dirty="0" smtClean="0"/>
              <a:t>(Magnetic and Optical Recording Media Manufacturing : code 334613)</a:t>
            </a:r>
            <a:r>
              <a:rPr lang="ko-KR" altLang="en-US" dirty="0" smtClean="0"/>
              <a:t>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산업에 대하여 산출된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보면 실제로 투입한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양을 현재의 약 </a:t>
            </a:r>
            <a:r>
              <a:rPr lang="en-US" altLang="ko-KR" dirty="0" smtClean="0"/>
              <a:t>71% </a:t>
            </a:r>
            <a:r>
              <a:rPr lang="ko-KR" altLang="en-US" dirty="0" smtClean="0"/>
              <a:t>정도로 줄일 수 있으며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양을 지금보다 약 </a:t>
            </a:r>
            <a:r>
              <a:rPr lang="en-US" altLang="ko-KR" dirty="0" smtClean="0"/>
              <a:t>42% </a:t>
            </a:r>
            <a:r>
              <a:rPr lang="ko-KR" altLang="en-US" dirty="0" smtClean="0"/>
              <a:t>정도 더 올릴 수 있다는 결과이다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할만한 최적의 산업은 총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가지라는 결과를 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최적의 산업 또한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관점의 결과가 정확하게 일치했다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방법론은 가장 단순하기 때문에 데이터와 맞지 않을 가능성이 높다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VRS </a:t>
            </a:r>
            <a:r>
              <a:rPr lang="ko-KR" altLang="en-US" dirty="0" smtClean="0"/>
              <a:t>방법론을 적용해보기로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VRS (input)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852936"/>
            <a:ext cx="8784975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VRS (output)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492896"/>
            <a:ext cx="875874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VRS </a:t>
            </a:r>
            <a:r>
              <a:rPr lang="ko-KR" altLang="en-US" dirty="0" smtClean="0"/>
              <a:t>방법론의 경우도 </a:t>
            </a:r>
            <a:r>
              <a:rPr lang="en-US" altLang="ko-KR" dirty="0" smtClean="0"/>
              <a:t>CRS</a:t>
            </a:r>
            <a:r>
              <a:rPr lang="ko-KR" altLang="en-US" dirty="0" smtClean="0"/>
              <a:t>와 마찬가지로 두가지 관점에 따른 분석의 결과가 같았으며 가장 효율적이지 못한 사업은 음반녹음과 관련된 제조업</a:t>
            </a:r>
            <a:r>
              <a:rPr lang="en-US" altLang="ko-KR" dirty="0" smtClean="0"/>
              <a:t>(Magnetic and Optical Recording Media Manufacturing : code 334613)</a:t>
            </a:r>
            <a:r>
              <a:rPr lang="ko-KR" altLang="en-US" dirty="0" smtClean="0"/>
              <a:t>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산업에 대하여 산출된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보면 실제로 투입한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양을 현재의 약 </a:t>
            </a:r>
            <a:r>
              <a:rPr lang="en-US" altLang="ko-KR" dirty="0" smtClean="0"/>
              <a:t>71% </a:t>
            </a:r>
            <a:r>
              <a:rPr lang="ko-KR" altLang="en-US" dirty="0" smtClean="0"/>
              <a:t>정도로 줄일 수 있으며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양을 지금보다 약 </a:t>
            </a:r>
            <a:r>
              <a:rPr lang="en-US" altLang="ko-KR" dirty="0" smtClean="0"/>
              <a:t>40% </a:t>
            </a:r>
            <a:r>
              <a:rPr lang="ko-KR" altLang="en-US" dirty="0" smtClean="0"/>
              <a:t>정도 더 올릴 수 있다는 결과이다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CRS</a:t>
            </a:r>
            <a:r>
              <a:rPr lang="ko-KR" altLang="en-US" dirty="0" smtClean="0"/>
              <a:t>와는 다르게 </a:t>
            </a:r>
            <a:r>
              <a:rPr lang="en-US" altLang="ko-KR" dirty="0" smtClean="0"/>
              <a:t>VRS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할만한 최적의 산업이 총 </a:t>
            </a:r>
            <a:r>
              <a:rPr lang="en-US" altLang="ko-KR" dirty="0" smtClean="0"/>
              <a:t>18</a:t>
            </a:r>
            <a:r>
              <a:rPr lang="ko-KR" altLang="en-US" dirty="0" smtClean="0"/>
              <a:t>가지라는 결과를 주고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최적의 산업 또한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관점의 결과가 정확하게 일치했다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마지막으로 </a:t>
            </a:r>
            <a:r>
              <a:rPr lang="en-US" altLang="ko-KR" dirty="0" smtClean="0"/>
              <a:t>FDH </a:t>
            </a:r>
            <a:r>
              <a:rPr lang="ko-KR" altLang="en-US" dirty="0" smtClean="0"/>
              <a:t>방법론을 적용하여 분석해보기로 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불러들이기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패키지 설치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96952"/>
            <a:ext cx="863822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FDH (input)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36911"/>
            <a:ext cx="8712968" cy="320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CRS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VRS</a:t>
            </a:r>
            <a:r>
              <a:rPr lang="ko-KR" altLang="en-US" dirty="0" smtClean="0"/>
              <a:t>와는 다르게 </a:t>
            </a:r>
            <a:r>
              <a:rPr lang="en-US" altLang="ko-KR" dirty="0" smtClean="0"/>
              <a:t>FDH </a:t>
            </a:r>
            <a:r>
              <a:rPr lang="ko-KR" altLang="en-US" dirty="0" smtClean="0"/>
              <a:t>방법론에서는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관점에 따른 결과가 다르게 나타났다</a:t>
            </a:r>
            <a:r>
              <a:rPr lang="en-US" altLang="ko-KR" dirty="0" smtClean="0"/>
              <a:t>. input</a:t>
            </a:r>
            <a:r>
              <a:rPr lang="ko-KR" altLang="en-US" dirty="0" smtClean="0"/>
              <a:t>의 관점에서 볼 때 가장 비효율적인 산업은 의료와 식물과 관련된 제조업</a:t>
            </a:r>
            <a:r>
              <a:rPr lang="en-US" altLang="ko-KR" dirty="0" smtClean="0"/>
              <a:t>(Medicinal and Botanical Manufacturing : code 325411)</a:t>
            </a:r>
            <a:r>
              <a:rPr lang="ko-KR" altLang="en-US" dirty="0" smtClean="0"/>
              <a:t>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제조업에 대하여 산출된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보면 실제로 투입한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양을 현재의 약 </a:t>
            </a:r>
            <a:r>
              <a:rPr lang="en-US" altLang="ko-KR" dirty="0" smtClean="0"/>
              <a:t>79% </a:t>
            </a:r>
            <a:r>
              <a:rPr lang="ko-KR" altLang="en-US" dirty="0" smtClean="0"/>
              <a:t>정도로 줄일 수 있다는 결과이다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특이하게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할 만한 최적의 산업은 석판인쇄물과 관련된 산업</a:t>
            </a:r>
            <a:r>
              <a:rPr lang="en-US" altLang="ko-KR" dirty="0" smtClean="0"/>
              <a:t>(Commercial Lithographic Printing : code 323110) </a:t>
            </a:r>
            <a:r>
              <a:rPr lang="ko-KR" altLang="en-US" dirty="0" smtClean="0"/>
              <a:t>하나 뿐이라는 결과를 주고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574944"/>
          </a:xfrm>
        </p:spPr>
        <p:txBody>
          <a:bodyPr/>
          <a:lstStyle/>
          <a:p>
            <a:r>
              <a:rPr lang="en-US" altLang="ko-KR" dirty="0" smtClean="0"/>
              <a:t>Using FDH (output)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2564904"/>
            <a:ext cx="8669225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Interpretation</a:t>
            </a:r>
          </a:p>
          <a:p>
            <a:r>
              <a:rPr lang="en-US" altLang="ko-KR" dirty="0" smtClean="0"/>
              <a:t>FDH </a:t>
            </a:r>
            <a:r>
              <a:rPr lang="ko-KR" altLang="en-US" dirty="0" smtClean="0"/>
              <a:t>방법론에 따른 </a:t>
            </a:r>
            <a:r>
              <a:rPr lang="en-US" altLang="ko-KR" dirty="0" smtClean="0"/>
              <a:t>output </a:t>
            </a:r>
            <a:r>
              <a:rPr lang="ko-KR" altLang="en-US" dirty="0" smtClean="0"/>
              <a:t>관점에서 볼 때 가장 비효율적인 산업은 탄소와 광물생산과 관련된 제조업</a:t>
            </a:r>
            <a:r>
              <a:rPr lang="en-US" altLang="ko-KR" dirty="0" smtClean="0"/>
              <a:t>(Carbon and Graphite Product Manufacturing : code 335991)</a:t>
            </a:r>
            <a:r>
              <a:rPr lang="ko-KR" altLang="en-US" dirty="0" smtClean="0"/>
              <a:t>이었다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제조업에 대하여 산출된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보면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양을 지금보다 약 </a:t>
            </a:r>
            <a:r>
              <a:rPr lang="en-US" altLang="ko-KR" dirty="0" smtClean="0"/>
              <a:t>31% </a:t>
            </a:r>
            <a:r>
              <a:rPr lang="ko-KR" altLang="en-US" dirty="0" smtClean="0"/>
              <a:t>정도 더 올릴 수 있다는 결과이다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Benchmarking </a:t>
            </a:r>
            <a:r>
              <a:rPr lang="ko-KR" altLang="en-US" dirty="0" smtClean="0"/>
              <a:t>할 만한 최적의 산업은 </a:t>
            </a:r>
            <a:r>
              <a:rPr lang="en-US" altLang="ko-KR" dirty="0" smtClean="0"/>
              <a:t>127</a:t>
            </a:r>
            <a:r>
              <a:rPr lang="ko-KR" altLang="en-US" dirty="0" smtClean="0"/>
              <a:t>가지라는 결과를 주고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Analysis NBER in year 2009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Final result</a:t>
            </a:r>
          </a:p>
          <a:p>
            <a:r>
              <a:rPr lang="ko-KR" altLang="en-US" dirty="0" smtClean="0"/>
              <a:t>앞에서의 분석결과에서 알 수 있듯이 방법론에 따라 분석결과에 차이가 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분석을 실시하기 전에 먼저 데이터의 특성이 어떠한지 살펴보고 가장 적합한 방법론은 어느 것인지 고민해보는 자세가 필요하다고 생각한다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en-US" altLang="ko-KR" sz="10700" dirty="0" smtClean="0"/>
              <a:t>The End ~~!!</a:t>
            </a:r>
            <a:endParaRPr lang="ko-KR" altLang="en-US" sz="10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제조업의 효율성 분석을 위해 사용할 </a:t>
            </a:r>
            <a:r>
              <a:rPr lang="en-US" altLang="ko-KR" dirty="0" smtClean="0"/>
              <a:t>input, output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</a:t>
            </a:r>
            <a:r>
              <a:rPr lang="en-US" altLang="ko-KR" smtClean="0"/>
              <a:t>utput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vadd</a:t>
            </a:r>
            <a:r>
              <a:rPr lang="en-US" altLang="ko-KR" dirty="0" smtClean="0"/>
              <a:t>(Total value added in $1m : </a:t>
            </a:r>
            <a:r>
              <a:rPr lang="ko-KR" altLang="en-US" dirty="0" smtClean="0"/>
              <a:t>총 부가가치</a:t>
            </a:r>
            <a:r>
              <a:rPr lang="en-US" altLang="ko-KR" dirty="0" smtClean="0"/>
              <a:t>(column 10))</a:t>
            </a:r>
          </a:p>
          <a:p>
            <a:r>
              <a:rPr lang="en-US" altLang="ko-KR" dirty="0" smtClean="0"/>
              <a:t>Input :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(Total employment in 1000s : </a:t>
            </a:r>
            <a:r>
              <a:rPr lang="ko-KR" altLang="en-US" dirty="0" smtClean="0"/>
              <a:t>총 고용자의 수</a:t>
            </a:r>
            <a:r>
              <a:rPr lang="en-US" altLang="ko-KR" dirty="0" smtClean="0"/>
              <a:t>(column 3)), pay(Total payroll in $1m : </a:t>
            </a:r>
            <a:r>
              <a:rPr lang="ko-KR" altLang="en-US" dirty="0" smtClean="0"/>
              <a:t>배부되는 총 급료</a:t>
            </a:r>
            <a:r>
              <a:rPr lang="en-US" altLang="ko-KR" dirty="0" smtClean="0"/>
              <a:t>(column 4)), invest(Total capital expenditure in $1m : </a:t>
            </a:r>
            <a:r>
              <a:rPr lang="ko-KR" altLang="en-US" dirty="0" smtClean="0"/>
              <a:t>총 자본지출 비용</a:t>
            </a:r>
            <a:r>
              <a:rPr lang="en-US" altLang="ko-KR" dirty="0" smtClean="0"/>
              <a:t>(column 11)), cap(Total real capital stock in $1m : </a:t>
            </a:r>
            <a:r>
              <a:rPr lang="ko-KR" altLang="en-US" dirty="0" smtClean="0"/>
              <a:t>회사의 총 자본금</a:t>
            </a:r>
            <a:r>
              <a:rPr lang="en-US" altLang="ko-KR" dirty="0" smtClean="0"/>
              <a:t>(column 14))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Estimate of frontier function</a:t>
            </a:r>
          </a:p>
          <a:p>
            <a:r>
              <a:rPr lang="en-US" altLang="ko-KR" dirty="0" smtClean="0"/>
              <a:t>frontier function (y=g(x)) -&gt; Y=g(x)-u (u &gt;= 0, inefficiency factor)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기업이나 제조상품의 질 등을 평가할 때 투입 대비 산출이 어느 정도인지가 중요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(example) </a:t>
            </a:r>
            <a:r>
              <a:rPr lang="ko-KR" altLang="en-US" dirty="0" smtClean="0"/>
              <a:t>매출액</a:t>
            </a:r>
            <a:r>
              <a:rPr lang="en-US" altLang="ko-KR" dirty="0" smtClean="0"/>
              <a:t>/</a:t>
            </a:r>
            <a:r>
              <a:rPr lang="ko-KR" altLang="en-US" dirty="0" smtClean="0"/>
              <a:t>임대료 </a:t>
            </a:r>
            <a:r>
              <a:rPr lang="en-US" altLang="ko-KR" dirty="0" smtClean="0"/>
              <a:t>= 30 (</a:t>
            </a:r>
            <a:r>
              <a:rPr lang="ko-KR" altLang="en-US" dirty="0" smtClean="0"/>
              <a:t>임대료에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배만큼 매출을 </a:t>
            </a:r>
            <a:r>
              <a:rPr lang="ko-KR" altLang="en-US" dirty="0" err="1" smtClean="0"/>
              <a:t>내고있다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--&gt; </a:t>
            </a:r>
            <a:r>
              <a:rPr lang="ko-KR" altLang="en-US" dirty="0" smtClean="0"/>
              <a:t>산출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투입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생산 효율성 </a:t>
            </a:r>
            <a:r>
              <a:rPr lang="en-US" altLang="ko-KR" dirty="0" smtClean="0"/>
              <a:t>(productivity or efficiency)</a:t>
            </a:r>
          </a:p>
          <a:p>
            <a:r>
              <a:rPr lang="ko-KR" altLang="en-US" dirty="0" smtClean="0"/>
              <a:t>산출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월매출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위생점수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불만점수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방문객수 </a:t>
            </a:r>
            <a:r>
              <a:rPr lang="en-US" altLang="ko-KR" dirty="0" smtClean="0"/>
              <a:t>..) ,</a:t>
            </a:r>
          </a:p>
          <a:p>
            <a:r>
              <a:rPr lang="ko-KR" altLang="en-US" dirty="0" smtClean="0"/>
              <a:t>투입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재료비 </a:t>
            </a:r>
            <a:r>
              <a:rPr lang="en-US" altLang="ko-KR" dirty="0" smtClean="0"/>
              <a:t>..)</a:t>
            </a:r>
          </a:p>
          <a:p>
            <a:r>
              <a:rPr lang="ko-KR" altLang="en-US" dirty="0" smtClean="0"/>
              <a:t>임대료 대비 매출액의 최대값에 관심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DEA </a:t>
            </a:r>
            <a:r>
              <a:rPr lang="ko-KR" altLang="en-US" dirty="0" smtClean="0"/>
              <a:t>에서 자주 쓰이는 방법</a:t>
            </a:r>
          </a:p>
          <a:p>
            <a:r>
              <a:rPr lang="en-US" altLang="ko-KR" dirty="0" smtClean="0"/>
              <a:t>1. CRS (Constant Returns-to-scale) : convex cone (convexity, free disposability</a:t>
            </a:r>
            <a:r>
              <a:rPr lang="ko-KR" altLang="en-US" dirty="0" smtClean="0"/>
              <a:t>를 가정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input </a:t>
            </a:r>
            <a:r>
              <a:rPr lang="ko-KR" altLang="en-US" dirty="0" smtClean="0"/>
              <a:t>대비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가장 효율적으로 많이 생산한 경우에 해당하는 점과 원점을 연결하는 직선을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추정값으로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단순한 방법이다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VRS (Variable Returns-to-scale) : convex hull (convexity, free disposability</a:t>
            </a:r>
            <a:r>
              <a:rPr lang="ko-KR" altLang="en-US" dirty="0" smtClean="0"/>
              <a:t>를 가정</a:t>
            </a:r>
            <a:r>
              <a:rPr lang="en-US" altLang="ko-KR" dirty="0" smtClean="0"/>
              <a:t>))</a:t>
            </a:r>
          </a:p>
          <a:p>
            <a:r>
              <a:rPr lang="ko-KR" altLang="en-US" dirty="0" smtClean="0"/>
              <a:t>데이터에서 상대적으로 효율적이라고 여겨지는 경우에 해당하는 점들을 각각 선으로 연결하여 단조증가하고 위로 </a:t>
            </a:r>
            <a:r>
              <a:rPr lang="ko-KR" altLang="en-US" dirty="0" err="1" smtClean="0"/>
              <a:t>볼록하는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추정값을 만든다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FDH (Free Disposal Hull) : </a:t>
            </a:r>
            <a:r>
              <a:rPr lang="ko-KR" altLang="en-US" dirty="0" err="1" smtClean="0"/>
              <a:t>이상점이</a:t>
            </a:r>
            <a:r>
              <a:rPr lang="ko-KR" altLang="en-US" dirty="0" smtClean="0"/>
              <a:t> 존재할 경우 </a:t>
            </a:r>
            <a:r>
              <a:rPr lang="en-US" altLang="ko-KR" dirty="0" smtClean="0"/>
              <a:t>(free disposability</a:t>
            </a:r>
            <a:r>
              <a:rPr lang="ko-KR" altLang="en-US" dirty="0" smtClean="0"/>
              <a:t>만 가정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주어진 데이터로부터 실제적으로 구현이 가능한 영역들을 모두 모아놓은 영역에 의하여 만들어지는 함수의 값을 </a:t>
            </a:r>
            <a:r>
              <a:rPr lang="en-US" altLang="ko-KR" dirty="0" smtClean="0"/>
              <a:t>frontier function</a:t>
            </a:r>
            <a:r>
              <a:rPr lang="ko-KR" altLang="en-US" dirty="0" smtClean="0"/>
              <a:t>의 추정값으로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DEA </a:t>
            </a:r>
            <a:r>
              <a:rPr lang="ko-KR" altLang="en-US" dirty="0" smtClean="0"/>
              <a:t>분석에서의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가정</a:t>
            </a:r>
          </a:p>
          <a:p>
            <a:r>
              <a:rPr lang="en-US" altLang="ko-KR" dirty="0" smtClean="0"/>
              <a:t>1. Free disposability : frontier function g(x) </a:t>
            </a:r>
            <a:r>
              <a:rPr lang="ko-KR" altLang="en-US" dirty="0" smtClean="0"/>
              <a:t>는 단조증가함수이다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Convexity : frontier function g(x) </a:t>
            </a:r>
            <a:r>
              <a:rPr lang="ko-KR" altLang="en-US" dirty="0" smtClean="0"/>
              <a:t>는 위로 볼록한 함수이다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가정은 데이터에 이상점이 존재하는 경우에는 무시할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분석하는 방법</a:t>
            </a:r>
          </a:p>
          <a:p>
            <a:r>
              <a:rPr lang="en-US" altLang="ko-KR" dirty="0" smtClean="0"/>
              <a:t>Case 1 : ORIENTATION="in"</a:t>
            </a:r>
          </a:p>
          <a:p>
            <a:r>
              <a:rPr lang="ko-KR" altLang="en-US" dirty="0" smtClean="0"/>
              <a:t>일정한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생산할 때의 최소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값이 실제로 쓰인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어느 정도인지를 나타내는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가지고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작을 수록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의 양이 과다하게 쓰였다는 의미이므로 생산성이 좋지 못한 것으로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경우가 가장 효율적인 것이라고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Case 2 : ORIENTATION="out"</a:t>
            </a:r>
          </a:p>
          <a:p>
            <a:r>
              <a:rPr lang="ko-KR" altLang="en-US" dirty="0" smtClean="0"/>
              <a:t>일정한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가지고 생산할 수 있는 최대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값이 실제로 생산된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몇 배인지를 나타내는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값을 가지고 평가한다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값이 클 수록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제대로 많이 생산하지 못했다는 의미이므로 생산성이 좋지 못한 것으로 판단하면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 </a:t>
            </a:r>
            <a:r>
              <a:rPr lang="en-US" altLang="ko-KR" dirty="0" smtClean="0"/>
              <a:t>efficiency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경우가 가장 효율적인 것이라고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DEA (Data Envelopment Analysis)</a:t>
            </a:r>
            <a:endParaRPr lang="ko-KR" altLang="en-US" dirty="0"/>
          </a:p>
        </p:txBody>
      </p:sp>
      <p:pic>
        <p:nvPicPr>
          <p:cNvPr id="6" name="내용 개체 틀 5" descr="CRS, VRS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807842"/>
            <a:ext cx="4038600" cy="2555178"/>
          </a:xfr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612" y="2832894"/>
            <a:ext cx="35337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178</TotalTime>
  <Words>1308</Words>
  <Application>Microsoft Office PowerPoint</Application>
  <PresentationFormat>화면 슬라이드 쇼(4:3)</PresentationFormat>
  <Paragraphs>93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모듈</vt:lpstr>
      <vt:lpstr>Final Assignment 3 (금융자료분석 및 실습)</vt:lpstr>
      <vt:lpstr>Purpose</vt:lpstr>
      <vt:lpstr>데이터 불러들이기 &amp; 패키지 설치</vt:lpstr>
      <vt:lpstr>제조업의 효율성 분석을 위해 사용할 input, output 변수</vt:lpstr>
      <vt:lpstr>DEA (Data Envelopment Analysis)</vt:lpstr>
      <vt:lpstr>DEA (Data Envelopment Analysis)</vt:lpstr>
      <vt:lpstr>DEA (Data Envelopment Analysis)</vt:lpstr>
      <vt:lpstr>DEA (Data Envelopment Analysis)</vt:lpstr>
      <vt:lpstr>DEA (Data Envelopment Analysis)</vt:lpstr>
      <vt:lpstr>DEA (Data Envelopment Analysis)</vt:lpstr>
      <vt:lpstr>Simple example</vt:lpstr>
      <vt:lpstr>Simple example</vt:lpstr>
      <vt:lpstr>Simple example (CRS)</vt:lpstr>
      <vt:lpstr>Simple example (VRS)</vt:lpstr>
      <vt:lpstr>Simple example (FDH)</vt:lpstr>
      <vt:lpstr>Simple example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Analysis NBER in year 2009</vt:lpstr>
      <vt:lpstr>              The End ~~!!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Assignment 2 (금융자료분석 및 실습)</dc:title>
  <dc:creator>user</dc:creator>
  <cp:lastModifiedBy>user</cp:lastModifiedBy>
  <cp:revision>61</cp:revision>
  <dcterms:created xsi:type="dcterms:W3CDTF">2014-05-29T02:19:41Z</dcterms:created>
  <dcterms:modified xsi:type="dcterms:W3CDTF">2014-06-04T12:43:38Z</dcterms:modified>
</cp:coreProperties>
</file>