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4" r:id="rId4"/>
    <p:sldId id="265" r:id="rId5"/>
    <p:sldId id="266" r:id="rId6"/>
    <p:sldId id="275" r:id="rId7"/>
    <p:sldId id="284" r:id="rId8"/>
    <p:sldId id="285" r:id="rId9"/>
    <p:sldId id="286" r:id="rId10"/>
    <p:sldId id="297" r:id="rId11"/>
    <p:sldId id="298" r:id="rId12"/>
    <p:sldId id="307" r:id="rId13"/>
    <p:sldId id="308" r:id="rId14"/>
    <p:sldId id="313" r:id="rId15"/>
    <p:sldId id="314" r:id="rId16"/>
    <p:sldId id="319" r:id="rId17"/>
    <p:sldId id="320" r:id="rId18"/>
    <p:sldId id="325" r:id="rId19"/>
    <p:sldId id="327" r:id="rId20"/>
    <p:sldId id="331" r:id="rId21"/>
    <p:sldId id="334" r:id="rId22"/>
    <p:sldId id="335" r:id="rId23"/>
    <p:sldId id="336" r:id="rId24"/>
    <p:sldId id="337" r:id="rId25"/>
    <p:sldId id="338" r:id="rId26"/>
    <p:sldId id="343" r:id="rId27"/>
    <p:sldId id="344" r:id="rId28"/>
    <p:sldId id="349" r:id="rId29"/>
    <p:sldId id="352" r:id="rId30"/>
    <p:sldId id="355" r:id="rId31"/>
    <p:sldId id="358" r:id="rId32"/>
    <p:sldId id="361" r:id="rId33"/>
    <p:sldId id="362" r:id="rId34"/>
    <p:sldId id="367" r:id="rId35"/>
    <p:sldId id="368" r:id="rId36"/>
    <p:sldId id="373" r:id="rId37"/>
    <p:sldId id="374" r:id="rId38"/>
    <p:sldId id="379" r:id="rId39"/>
    <p:sldId id="380" r:id="rId40"/>
    <p:sldId id="385" r:id="rId41"/>
    <p:sldId id="388" r:id="rId42"/>
    <p:sldId id="391" r:id="rId43"/>
    <p:sldId id="392" r:id="rId44"/>
    <p:sldId id="393" r:id="rId45"/>
    <p:sldId id="398" r:id="rId46"/>
    <p:sldId id="399" r:id="rId47"/>
    <p:sldId id="404" r:id="rId48"/>
    <p:sldId id="409" r:id="rId49"/>
    <p:sldId id="410" r:id="rId50"/>
    <p:sldId id="415" r:id="rId51"/>
    <p:sldId id="416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EE6C8D1-DD5A-4A66-8C3D-E80124D1EB8E}" type="datetimeFigureOut">
              <a:rPr lang="ko-KR" altLang="en-US" smtClean="0"/>
              <a:pPr/>
              <a:t>2014-04-21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21335F0-286E-4AD2-95C1-0D389358E3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Mid-term Assignment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200903877</a:t>
            </a:r>
          </a:p>
          <a:p>
            <a:r>
              <a:rPr lang="ko-KR" altLang="en-US" dirty="0" smtClean="0"/>
              <a:t>황 성 윤</a:t>
            </a:r>
            <a:endParaRPr lang="en-US" altLang="ko-KR" dirty="0" smtClean="0"/>
          </a:p>
          <a:p>
            <a:r>
              <a:rPr lang="en-US" altLang="ko-KR" dirty="0" smtClean="0"/>
              <a:t>Date : April. 21st. 2014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246884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59"/>
            <a:ext cx="7200800" cy="365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정규성</a:t>
            </a:r>
            <a:r>
              <a:rPr lang="ko-KR" altLang="en-US" dirty="0" smtClean="0"/>
              <a:t> 검정</a:t>
            </a:r>
            <a:r>
              <a:rPr lang="en-US" altLang="ko-KR" dirty="0" smtClean="0"/>
              <a:t>(Shapiro-</a:t>
            </a:r>
            <a:r>
              <a:rPr lang="en-US" altLang="ko-KR" dirty="0" err="1" smtClean="0"/>
              <a:t>Wilk</a:t>
            </a:r>
            <a:r>
              <a:rPr lang="en-US" altLang="ko-KR" dirty="0" smtClean="0"/>
              <a:t> normality test)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7457256" cy="298519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Q-Q plot</a:t>
            </a:r>
            <a:r>
              <a:rPr lang="ko-KR" altLang="en-US" dirty="0" smtClean="0"/>
              <a:t>을 통해서 알 수 있듯이 그래프가 직선과 동떨어지는 부분이 양끝에서 발생하고 있음을 알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검정결과 유의확률이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매우 작은 것으로 보아 데이터가 정규분포를 따른다는 </a:t>
            </a:r>
            <a:r>
              <a:rPr lang="en-US" altLang="ko-KR" dirty="0" smtClean="0"/>
              <a:t>H0</a:t>
            </a:r>
            <a:r>
              <a:rPr lang="ko-KR" altLang="en-US" dirty="0" smtClean="0"/>
              <a:t>를 기각한다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수익률이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띄고 있다고 말할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343530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 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1857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80927"/>
            <a:ext cx="7848872" cy="382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자기상관함수 </a:t>
            </a:r>
            <a:r>
              <a:rPr lang="en-US" altLang="ko-KR" dirty="0" smtClean="0"/>
              <a:t>(Autocorrelation function)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LG Display Co. Ltd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2132856"/>
            <a:ext cx="7313240" cy="399330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수익률에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보면 대부분 신뢰구간을 벗어나지 않고 있으므로 이전날의 수익률이 현재의 수익률에 미치는 영향력이 크다고 할 수는 없겠다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수익률의 절대값에 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보면 신뢰구간을 뚫고 나오는 경우가 많이 존재하고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이전날의 수익률의 변화가 현재의 수익률의 변화에 많은 영향력을 행사하고 있음을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수익률 자체를 분석하는 것보다 수익률의 변화에 대해서 연구해보는 것이 더 바람직할 것으로 여겨진다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Genelarized</a:t>
            </a:r>
            <a:r>
              <a:rPr lang="en-US" altLang="ko-KR" dirty="0" smtClean="0"/>
              <a:t> Hyperbolic Distribution (Normal-Inverse Gaussian Distribution)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패키지 </a:t>
            </a:r>
            <a:r>
              <a:rPr lang="en-US" altLang="ko-KR" dirty="0" err="1" smtClean="0"/>
              <a:t>fBasics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변동성 구하는 함수 생성</a:t>
            </a:r>
            <a:endParaRPr lang="ko-KR" alt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780749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Co., Ltd</a:t>
            </a:r>
            <a:endParaRPr lang="ko-KR" altLang="en-US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636912"/>
            <a:ext cx="806380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Co.,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51291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자료에 대한 </a:t>
            </a:r>
            <a:r>
              <a:rPr lang="ko-KR" altLang="en-US" dirty="0" err="1" smtClean="0"/>
              <a:t>모수</a:t>
            </a:r>
            <a:r>
              <a:rPr lang="ko-KR" altLang="en-US" dirty="0" smtClean="0"/>
              <a:t> 추정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히스토그램과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수익률의 분포는 정규분포와 거리가 멀다는 것을 확인할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그래프에서 확인할 수 있듯이 </a:t>
            </a:r>
            <a:r>
              <a:rPr lang="en-US" altLang="ko-KR" dirty="0" smtClean="0"/>
              <a:t>Normal-Inverse Gaussian Distribution </a:t>
            </a:r>
            <a:r>
              <a:rPr lang="ko-KR" altLang="en-US" dirty="0" smtClean="0"/>
              <a:t>에 의한 곡선이 자료의 히스토그램과 더 잘 맞는다는 것을 알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Volatility at Risk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Co., Ltd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3789040"/>
            <a:ext cx="7920880" cy="23762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Summary interpretation</a:t>
            </a:r>
          </a:p>
          <a:p>
            <a:r>
              <a:rPr lang="ko-KR" altLang="en-US" dirty="0" smtClean="0"/>
              <a:t>분포에 의해서 추정된 변동성</a:t>
            </a:r>
            <a:r>
              <a:rPr lang="en-US" altLang="ko-KR" dirty="0" smtClean="0"/>
              <a:t>(volatility)(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값이 실제 자료에 의해서 얻어진 값과 매우 비슷하다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798982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LG Display Co. Ltd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일까지의 </a:t>
            </a:r>
            <a:r>
              <a:rPr lang="en-US" altLang="ko-KR" dirty="0" smtClean="0"/>
              <a:t>daily return</a:t>
            </a:r>
            <a:r>
              <a:rPr lang="ko-KR" altLang="en-US" dirty="0" smtClean="0"/>
              <a:t>에 관한 분석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Value-at Risk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Co., Ltd</a:t>
            </a:r>
            <a:endParaRPr lang="ko-KR" altLang="en-US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49315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Value-at Risk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일별주식자료에서 나오는 수익률은 정규분포와는 거리가 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Normal-Inverse Gaussian Distribution</a:t>
            </a:r>
            <a:r>
              <a:rPr lang="ko-KR" altLang="en-US" dirty="0" smtClean="0"/>
              <a:t>을 가정하면 그래프를 통해 알 수 있듯이 더 </a:t>
            </a:r>
            <a:r>
              <a:rPr lang="en-US" altLang="ko-KR" dirty="0" smtClean="0"/>
              <a:t>fitting</a:t>
            </a:r>
            <a:r>
              <a:rPr lang="ko-KR" altLang="en-US" dirty="0" smtClean="0"/>
              <a:t>이 바람직하게 됨을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Normal-Inverse Gaussian Distribution</a:t>
            </a:r>
            <a:r>
              <a:rPr lang="ko-KR" altLang="en-US" dirty="0" smtClean="0"/>
              <a:t>을 이용하여 분석하는 것이 더 현명한 방법이라고 할 수 있으며 </a:t>
            </a:r>
            <a:r>
              <a:rPr lang="en-US" altLang="ko-KR" dirty="0" smtClean="0"/>
              <a:t>Value-at-Risk </a:t>
            </a:r>
            <a:r>
              <a:rPr lang="ko-KR" altLang="en-US" dirty="0" smtClean="0"/>
              <a:t>에서도 알 수 있듯이 정규분포는 위험을 더 과소평가하는 경향이 있으므로 정규분포임을 가정하여 수익률을 분석할 경우 잘못된 해석결과가 나올 수 있으니 조심해야 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en-US" altLang="ko-KR" dirty="0" err="1" smtClean="0"/>
              <a:t>tseries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420888"/>
            <a:ext cx="398813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Finance time series model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4293096"/>
            <a:ext cx="7467600" cy="208823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GARCH </a:t>
            </a:r>
            <a:r>
              <a:rPr lang="ko-KR" altLang="en-US" dirty="0" smtClean="0"/>
              <a:t>모형에서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추정 후 </a:t>
            </a:r>
            <a:r>
              <a:rPr lang="ko-KR" altLang="en-US" dirty="0" err="1" smtClean="0"/>
              <a:t>잔차를</a:t>
            </a:r>
            <a:r>
              <a:rPr lang="ko-KR" altLang="en-US" dirty="0" smtClean="0"/>
              <a:t> 이용하여 검진실시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잔차에</a:t>
            </a:r>
            <a:r>
              <a:rPr lang="ko-KR" altLang="en-US" dirty="0" smtClean="0"/>
              <a:t> 대한 </a:t>
            </a:r>
            <a:r>
              <a:rPr lang="en-US" altLang="ko-KR" dirty="0" err="1" smtClean="0"/>
              <a:t>acf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그림을 그린다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Box-</a:t>
            </a:r>
            <a:r>
              <a:rPr lang="en-US" altLang="ko-KR" dirty="0" err="1" smtClean="0"/>
              <a:t>Ljung</a:t>
            </a:r>
            <a:r>
              <a:rPr lang="en-US" altLang="ko-KR" dirty="0" smtClean="0"/>
              <a:t> test </a:t>
            </a:r>
            <a:r>
              <a:rPr lang="ko-KR" altLang="en-US" dirty="0" smtClean="0"/>
              <a:t>실시</a:t>
            </a:r>
            <a:r>
              <a:rPr lang="en-US" altLang="ko-KR" dirty="0" smtClean="0"/>
              <a:t>. H0 : </a:t>
            </a:r>
            <a:r>
              <a:rPr lang="ko-KR" altLang="en-US" dirty="0" smtClean="0"/>
              <a:t>상관관계 없음</a:t>
            </a:r>
            <a:r>
              <a:rPr lang="en-US" altLang="ko-KR" dirty="0" smtClean="0"/>
              <a:t>.)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66770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Generalized Autoregressive Conditional </a:t>
            </a:r>
            <a:r>
              <a:rPr lang="en-US" altLang="ko-KR" dirty="0" err="1" smtClean="0"/>
              <a:t>Heteroscedastic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3"/>
            <a:ext cx="7467600" cy="93610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Engle -&gt; </a:t>
            </a:r>
            <a:r>
              <a:rPr lang="en-US" altLang="ko-KR" dirty="0" err="1" smtClean="0"/>
              <a:t>Bollerslev</a:t>
            </a:r>
            <a:endParaRPr lang="en-US" altLang="ko-KR" dirty="0" smtClean="0"/>
          </a:p>
          <a:p>
            <a:r>
              <a:rPr lang="en-US" altLang="ko-KR" dirty="0" smtClean="0"/>
              <a:t>Volatility </a:t>
            </a:r>
            <a:r>
              <a:rPr lang="ko-KR" altLang="en-US" dirty="0" smtClean="0"/>
              <a:t>를 모형화하기 위한 </a:t>
            </a:r>
            <a:r>
              <a:rPr lang="en-US" altLang="ko-KR" dirty="0" smtClean="0"/>
              <a:t>model</a:t>
            </a:r>
          </a:p>
          <a:p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212976"/>
            <a:ext cx="47625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Generalized Autoregressive Conditional </a:t>
            </a:r>
            <a:r>
              <a:rPr lang="en-US" altLang="ko-KR" dirty="0" err="1" smtClean="0"/>
              <a:t>Heteroscedastic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25144"/>
            <a:ext cx="7467600" cy="140101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GARCH(1,1) </a:t>
            </a:r>
            <a:r>
              <a:rPr lang="ko-KR" altLang="en-US" dirty="0" smtClean="0"/>
              <a:t>으로 충분하다고 알려져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28800"/>
            <a:ext cx="4762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8841"/>
            <a:ext cx="3657600" cy="5040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80173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8841"/>
            <a:ext cx="3657600" cy="5040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564904"/>
            <a:ext cx="875754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자료에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의해 추정된 변동성 및 잔차에 관한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132856"/>
            <a:ext cx="7467600" cy="3993307"/>
          </a:xfrm>
        </p:spPr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수익률의 변동성이 시간에 따라 달라지는 것으로 보아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을 적합시켜 분석해볼 필요가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대한 검진</a:t>
            </a:r>
            <a:r>
              <a:rPr lang="en-US" altLang="ko-KR" dirty="0" smtClean="0"/>
              <a:t>(GARCH(1,1))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16859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276872"/>
            <a:ext cx="5616624" cy="442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82073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적합된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GARCH model</a:t>
            </a:r>
            <a:r>
              <a:rPr lang="ko-KR" altLang="en-US" dirty="0" smtClean="0"/>
              <a:t>에 대한 검진</a:t>
            </a:r>
            <a:r>
              <a:rPr lang="en-US" altLang="ko-KR" dirty="0" smtClean="0"/>
              <a:t>(GARCH(1,1))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 모두 </a:t>
            </a:r>
            <a:r>
              <a:rPr lang="en-US" altLang="ko-KR" dirty="0" smtClean="0"/>
              <a:t>approximation t-test</a:t>
            </a:r>
            <a:r>
              <a:rPr lang="ko-KR" altLang="en-US" dirty="0" smtClean="0"/>
              <a:t>에 의하면 추정된 모수가 모두 유의한 것으로 나타났고 </a:t>
            </a:r>
            <a:r>
              <a:rPr lang="en-US" altLang="ko-KR" dirty="0" err="1" smtClean="0"/>
              <a:t>Jarque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Bera</a:t>
            </a:r>
            <a:r>
              <a:rPr lang="en-US" altLang="ko-KR" dirty="0" smtClean="0"/>
              <a:t> test </a:t>
            </a:r>
            <a:r>
              <a:rPr lang="ko-KR" altLang="en-US" dirty="0" smtClean="0"/>
              <a:t>결과 유의확률이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매우 작은 값으로 나타나므로 변동성을 분석할 때 정규분포를 가정하는 것에는 무리가 있다고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Box-</a:t>
            </a:r>
            <a:r>
              <a:rPr lang="en-US" altLang="ko-KR" dirty="0" err="1" smtClean="0"/>
              <a:t>Ljung</a:t>
            </a:r>
            <a:r>
              <a:rPr lang="en-US" altLang="ko-KR" dirty="0" smtClean="0"/>
              <a:t> test </a:t>
            </a:r>
            <a:r>
              <a:rPr lang="ko-KR" altLang="en-US" dirty="0" smtClean="0"/>
              <a:t>결과 유의확률이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 큰 값으로 나타나고 있으므로 모형이 자료를 잘 적합시키고 있다고 판단할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이용한 모형의 검진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3886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26098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2924944"/>
            <a:ext cx="823121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이용한 모형의 검진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개의 기업 모두 공통적으로 </a:t>
            </a:r>
            <a:r>
              <a:rPr lang="ko-KR" altLang="en-US" dirty="0" err="1" smtClean="0"/>
              <a:t>잔차에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와 잔차를 제곱한 값에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가 대부분 신뢰구간 안에 들어가 있으므로 모형적합이 잘 되었다고 말할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수익률에 대한 </a:t>
            </a:r>
            <a:r>
              <a:rPr lang="en-US" altLang="ko-KR" dirty="0" smtClean="0"/>
              <a:t>ACF</a:t>
            </a:r>
            <a:r>
              <a:rPr lang="ko-KR" altLang="en-US" dirty="0" smtClean="0"/>
              <a:t>를 통하여 수익률 자체를 분석하는 것 보다는 그것을 제곱하여 얻어진 값들을 분석하는 것이 더 타당하다고 할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5940152" y="1556792"/>
            <a:ext cx="2880320" cy="456937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잔차의</a:t>
            </a:r>
            <a:r>
              <a:rPr lang="ko-KR" altLang="en-US" dirty="0" smtClean="0"/>
              <a:t> 분포를 구할 필요성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잔차에</a:t>
            </a:r>
            <a:r>
              <a:rPr lang="ko-KR" altLang="en-US" dirty="0" smtClean="0"/>
              <a:t> 관해서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을 그리고 정규성 확인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49815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636912"/>
            <a:ext cx="827965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54242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잔차</a:t>
            </a:r>
            <a:r>
              <a:rPr lang="ko-KR" altLang="en-US" dirty="0" smtClean="0"/>
              <a:t> </a:t>
            </a:r>
            <a:r>
              <a:rPr lang="en-US" altLang="ko-KR" dirty="0" smtClean="0"/>
              <a:t>epsilon</a:t>
            </a:r>
            <a:r>
              <a:rPr lang="ko-KR" altLang="en-US" dirty="0" smtClean="0"/>
              <a:t>에 대한 분포 점검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개의 자료 모두 </a:t>
            </a:r>
            <a:r>
              <a:rPr lang="en-US" altLang="ko-KR" dirty="0" smtClean="0"/>
              <a:t>GARCH(1,1) </a:t>
            </a:r>
            <a:r>
              <a:rPr lang="ko-KR" altLang="en-US" dirty="0" smtClean="0"/>
              <a:t>모형을 통해서 얻어진 </a:t>
            </a:r>
            <a:r>
              <a:rPr lang="ko-KR" altLang="en-US" dirty="0" err="1" smtClean="0"/>
              <a:t>잔차의</a:t>
            </a:r>
            <a:r>
              <a:rPr lang="ko-KR" altLang="en-US" dirty="0" smtClean="0"/>
              <a:t> 분포를 정규분포로 가정하기에는 무리가 있음을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Normal Inverse Gaussian Distribution</a:t>
            </a:r>
            <a:r>
              <a:rPr lang="ko-KR" altLang="en-US" dirty="0" smtClean="0"/>
              <a:t>을 이용하여 적합시켰을 경우에는 적합도가 상당히 좋아지는 것을 히스토그램과 그래프를 통하여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시간에 따라 변하는 </a:t>
            </a:r>
            <a:r>
              <a:rPr lang="en-US" altLang="ko-KR" dirty="0" smtClean="0"/>
              <a:t>Value-at-Risk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57200" y="3068960"/>
            <a:ext cx="7467600" cy="33123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epsilon(t)</a:t>
            </a:r>
            <a:r>
              <a:rPr lang="ko-KR" altLang="en-US" dirty="0" smtClean="0"/>
              <a:t>의 분포는 고정되어있다고 가정하고 </a:t>
            </a:r>
            <a:r>
              <a:rPr lang="en-US" altLang="ko-KR" dirty="0" smtClean="0"/>
              <a:t>sigma(t)</a:t>
            </a:r>
            <a:r>
              <a:rPr lang="ko-KR" altLang="en-US" dirty="0" smtClean="0"/>
              <a:t>는 시간에 따라 변하고 있다고 가정하게 되면 </a:t>
            </a:r>
            <a:r>
              <a:rPr lang="en-US" altLang="ko-KR" dirty="0" smtClean="0"/>
              <a:t>epsilon(t)</a:t>
            </a:r>
            <a:r>
              <a:rPr lang="ko-KR" altLang="en-US" dirty="0" smtClean="0"/>
              <a:t>의 분포를 통해 얻어지는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의 값에 </a:t>
            </a:r>
            <a:r>
              <a:rPr lang="en-US" altLang="ko-KR" dirty="0" smtClean="0"/>
              <a:t>GARCH </a:t>
            </a:r>
            <a:r>
              <a:rPr lang="ko-KR" altLang="en-US" dirty="0" smtClean="0"/>
              <a:t>모형을 통해 </a:t>
            </a:r>
            <a:r>
              <a:rPr lang="ko-KR" altLang="en-US" dirty="0" err="1" smtClean="0"/>
              <a:t>적합된</a:t>
            </a:r>
            <a:r>
              <a:rPr lang="ko-KR" altLang="en-US" dirty="0" smtClean="0"/>
              <a:t> 변동성</a:t>
            </a:r>
            <a:r>
              <a:rPr lang="en-US" altLang="ko-KR" dirty="0" smtClean="0"/>
              <a:t>(volatility)</a:t>
            </a:r>
            <a:r>
              <a:rPr lang="ko-KR" altLang="en-US" dirty="0" smtClean="0"/>
              <a:t>의 값을 곱하여 시간에 따라 변하는 </a:t>
            </a:r>
            <a:r>
              <a:rPr lang="en-US" altLang="ko-KR" dirty="0" smtClean="0"/>
              <a:t>Value-at-Risk</a:t>
            </a:r>
            <a:r>
              <a:rPr lang="ko-KR" altLang="en-US" dirty="0" smtClean="0"/>
              <a:t>를 얻어낼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50482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972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30282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983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49694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481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varying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그래프에서 </a:t>
            </a:r>
            <a:r>
              <a:rPr lang="ko-KR" altLang="en-US" dirty="0" err="1" smtClean="0"/>
              <a:t>빨간색선은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95%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녹색선은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99%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파란색선은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99.5%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수익률에 해당하는 검정색 그래프가 빨간색선 아래쪽으로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중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녹색선 아래로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파란색선 아래로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정도 내려간다는 것을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위에 있는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그래프를 보면 평균적으로 이러한 형태를 보이고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1054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060848"/>
            <a:ext cx="852814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정확도 확인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이전 </a:t>
            </a:r>
            <a:r>
              <a:rPr lang="en-US" altLang="ko-KR" dirty="0" smtClean="0"/>
              <a:t>slide</a:t>
            </a:r>
            <a:r>
              <a:rPr lang="ko-KR" altLang="en-US" dirty="0" smtClean="0"/>
              <a:t>에 있는 내용은 분포를 가정해서 얻어진 위험성과 실제 우리가 얻고자 기대하는 위험성 간의 차이를 비교해본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값이 더 클수록 위험성을 부정확하게 측정했다고 판단하면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결과를 보면 전반적으로 정규분포를 가정했을 때보다 </a:t>
            </a:r>
            <a:r>
              <a:rPr lang="en-US" altLang="ko-KR" dirty="0" smtClean="0"/>
              <a:t>Normal Inverse Gaussian Distribution</a:t>
            </a:r>
            <a:r>
              <a:rPr lang="ko-KR" altLang="en-US" dirty="0" smtClean="0"/>
              <a:t>을 가정했을 경우에 위험성이 더 정확하게 측정되고 있음을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정규분포는 수익률의 위험성을 과소평가하는 경향이 있다는 것도 참고적으로 남겨둔다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Backtest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(Value-at-Risk</a:t>
            </a:r>
            <a:r>
              <a:rPr lang="ko-KR" altLang="en-US" dirty="0" smtClean="0"/>
              <a:t>를 평가하는 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72200" y="1556792"/>
            <a:ext cx="2520280" cy="4536504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p-value</a:t>
            </a:r>
            <a:r>
              <a:rPr lang="ko-KR" altLang="en-US" dirty="0" smtClean="0"/>
              <a:t>의 값이 유의수준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큰 값을 가지는 경우 수익률에 대한 분포의 가정이 올바르게 되었다고 판단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61055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Make function of hypothesis testing</a:t>
            </a:r>
            <a:endParaRPr lang="ko-KR" altLang="en-US" dirty="0"/>
          </a:p>
        </p:txBody>
      </p:sp>
      <p:pic>
        <p:nvPicPr>
          <p:cNvPr id="1085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1459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1136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348880"/>
            <a:ext cx="847420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46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576064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3016"/>
            <a:ext cx="5760640" cy="126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013176"/>
            <a:ext cx="576064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NIG Assumption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95%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99%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99.5%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큰 값을 나타내고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분포의 가정이 올바르다는 </a:t>
            </a:r>
            <a:r>
              <a:rPr lang="ko-KR" altLang="en-US" dirty="0" err="1" smtClean="0"/>
              <a:t>귀무가설을</a:t>
            </a:r>
            <a:r>
              <a:rPr lang="ko-KR" altLang="en-US" dirty="0" smtClean="0"/>
              <a:t> 기각하지 못하게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수익률을 분석할 때 </a:t>
            </a:r>
            <a:r>
              <a:rPr lang="en-US" altLang="ko-KR" dirty="0" smtClean="0"/>
              <a:t>Normal Inverse Gaussian Distribution</a:t>
            </a:r>
            <a:r>
              <a:rPr lang="ko-KR" altLang="en-US" dirty="0" smtClean="0"/>
              <a:t>을 가정하는 것이 타당하다고 말할 수 있겠다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 Ltd </a:t>
            </a:r>
            <a:endParaRPr lang="ko-KR" altLang="en-US" dirty="0"/>
          </a:p>
        </p:txBody>
      </p:sp>
      <p:pic>
        <p:nvPicPr>
          <p:cNvPr id="1239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0829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 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2493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561662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645024"/>
            <a:ext cx="561662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229200"/>
            <a:ext cx="561662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및 수익률에 관한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7457256" cy="399330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LG Display </a:t>
            </a:r>
            <a:r>
              <a:rPr lang="ko-KR" altLang="en-US" dirty="0" smtClean="0"/>
              <a:t>주식에 관한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그래프에서 알 수 있듯이 중반부 시점에서 주가가 크게 하락하였고 전반적으로 최근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동안 주가가 하락하는 추세를 보였음을 알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주식의 수익률에 관한 그래프를 보면 수익률의 변동성에 대한 지속기간이 전반적으로 길게 나타나고 있는 것으로 판단된다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Normality Assumption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주어진 결과를 보면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보다 큰 경우도 있지만 그렇지 않은 경우도 존재한다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말은 수익률에 관해 정규분포를 가정할 경우 문제가 있을 수 있다는 이야기이다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 수익률을 분석할 때 정규분포를 가정하는 것은 잘못된 방법이라고 할 수 있겠다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</a:t>
            </a:r>
            <a:r>
              <a:rPr lang="en-US" altLang="ko-KR" sz="6000" dirty="0" smtClean="0"/>
              <a:t>The End ~~!!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수익률에 대한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첨도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757738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611560" y="3356992"/>
            <a:ext cx="7313240" cy="276917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420624" marR="0" lvl="0" indent="-384048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Interpretation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평균 </a:t>
            </a:r>
            <a:r>
              <a:rPr lang="en-US" altLang="ko-KR" sz="2600" dirty="0" smtClean="0"/>
              <a:t>: -0.0003830322, </a:t>
            </a:r>
            <a:r>
              <a:rPr lang="ko-KR" altLang="en-US" sz="2600" dirty="0" smtClean="0"/>
              <a:t>표준편차 </a:t>
            </a:r>
            <a:r>
              <a:rPr lang="en-US" altLang="ko-KR" sz="2600" dirty="0" smtClean="0"/>
              <a:t>: 0.0264105771,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왜도 </a:t>
            </a:r>
            <a:r>
              <a:rPr lang="en-US" altLang="ko-KR" sz="2600" dirty="0" smtClean="0"/>
              <a:t>: -0.0010760994 , 0 --&gt; </a:t>
            </a:r>
            <a:r>
              <a:rPr lang="ko-KR" altLang="en-US" sz="2600" dirty="0" smtClean="0"/>
              <a:t>음수인 것으로 보아 왼쪽으로 꼬리가 형성되는 것으로 보임</a:t>
            </a:r>
            <a:r>
              <a:rPr lang="en-US" altLang="ko-KR" sz="2600" dirty="0" smtClean="0"/>
              <a:t>,</a:t>
            </a:r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ko-KR" altLang="en-US" sz="2600" dirty="0" smtClean="0"/>
              <a:t>첨도 </a:t>
            </a:r>
            <a:r>
              <a:rPr lang="en-US" altLang="ko-KR" sz="2600" dirty="0" smtClean="0"/>
              <a:t>: 5.5608465389 &gt; 3 --&gt; </a:t>
            </a:r>
            <a:r>
              <a:rPr lang="ko-KR" altLang="en-US" sz="2600" dirty="0" smtClean="0"/>
              <a:t>일반적인 정규분포의 </a:t>
            </a:r>
            <a:r>
              <a:rPr lang="ko-KR" altLang="en-US" sz="2600" dirty="0" err="1" smtClean="0"/>
              <a:t>첨도인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3</a:t>
            </a:r>
            <a:r>
              <a:rPr lang="ko-KR" altLang="en-US" sz="2600" dirty="0" smtClean="0"/>
              <a:t>보다 크기 때문에 뾰족한 모양의 분포를 형성하고 있는 것으로 보인다</a:t>
            </a:r>
            <a:r>
              <a:rPr lang="en-US" altLang="ko-KR" sz="2600" dirty="0" smtClean="0"/>
              <a:t>.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72055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6064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060848"/>
            <a:ext cx="851560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일별 수익률은 </a:t>
            </a:r>
            <a:r>
              <a:rPr lang="ko-KR" altLang="en-US" dirty="0" err="1" smtClean="0"/>
              <a:t>정규성을</a:t>
            </a:r>
            <a:r>
              <a:rPr lang="ko-KR" altLang="en-US" dirty="0" smtClean="0"/>
              <a:t> 보이는가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5326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LG Display Co. Ltd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7385248" cy="406531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smtClean="0"/>
              <a:t>히스토그램의 형태가 정규분포와 비교했을 때 뾰족하고 왼쪽에서 꼬리가 형성되고 있으며 더 두꺼움을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사실을 통해 정규성을 가정하는 것에 있어서는 조심해야 할 것으로 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356</TotalTime>
  <Words>1267</Words>
  <Application>Microsoft Office PowerPoint</Application>
  <PresentationFormat>화면 슬라이드 쇼(4:3)</PresentationFormat>
  <Paragraphs>129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테크닉</vt:lpstr>
      <vt:lpstr>Mid-term Assignment</vt:lpstr>
      <vt:lpstr>         LG Display Co. Ltd 의 2010년 1월 1일부터 2014년 3월 24일까지의 daily return에 관한 분석.</vt:lpstr>
      <vt:lpstr>데이터 불러들이기 및 수익률에 관한 그래프 그리기</vt:lpstr>
      <vt:lpstr>데이터 불러들이기 및 수익률에 관한 그래프 그리기</vt:lpstr>
      <vt:lpstr>데이터 불러들이기 및 수익률에 관한 그래프 그리기</vt:lpstr>
      <vt:lpstr>수익률에 대한 평균, 표준편차, 왜도, 그리고 첨도</vt:lpstr>
      <vt:lpstr>일별 수익률은 정규성을 보이는가?</vt:lpstr>
      <vt:lpstr>일별 수익률은 정규성을 보이는가?</vt:lpstr>
      <vt:lpstr>일별 수익률은 정규성을 보이는가?</vt:lpstr>
      <vt:lpstr>정규성 검정(Shapiro-Wilk normality test)</vt:lpstr>
      <vt:lpstr>정규성 검정(Shapiro-Wilk normality test)</vt:lpstr>
      <vt:lpstr>자기상관함수 (Autocorrelation function)</vt:lpstr>
      <vt:lpstr>자기상관함수 (Autocorrelation function)</vt:lpstr>
      <vt:lpstr>       Genelarized Hyperbolic Distribution (Normal-Inverse Gaussian Distribution)</vt:lpstr>
      <vt:lpstr>패키지 fBasics 설치 및 변동성 구하는 함수 생성</vt:lpstr>
      <vt:lpstr>5개의 자료에 대한 모수 추정  및 히스토그램과 그래프</vt:lpstr>
      <vt:lpstr>5개의 자료에 대한 모수 추정  및 히스토그램과 그래프</vt:lpstr>
      <vt:lpstr>5개의 자료에 대한 모수 추정  및 히스토그램과 그래프</vt:lpstr>
      <vt:lpstr>Volatility at Risk</vt:lpstr>
      <vt:lpstr>Value-at Risk</vt:lpstr>
      <vt:lpstr>Value-at Risk</vt:lpstr>
      <vt:lpstr>패키지 tseries 설치</vt:lpstr>
      <vt:lpstr>Finance time series model</vt:lpstr>
      <vt:lpstr>Generalized Autoregressive Conditional Heteroscedastic Model</vt:lpstr>
      <vt:lpstr>Generalized Autoregressive Conditional Heteroscedastic Model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수익률, 자료에 적합된 GARCH model에 의해 추정된 변동성 및 잔차에 관한 그래프</vt:lpstr>
      <vt:lpstr>적합된 GARCH model에 대한 검진(GARCH(1,1))</vt:lpstr>
      <vt:lpstr>적합된 GARCH model에 대한 검진(GARCH(1,1))</vt:lpstr>
      <vt:lpstr>잔차의 ACF를 이용한 모형의 검진</vt:lpstr>
      <vt:lpstr>잔차의 ACF를 이용한 모형의 검진</vt:lpstr>
      <vt:lpstr>잔차 epsilon에 대한 분포 점검</vt:lpstr>
      <vt:lpstr>잔차 epsilon에 대한 분포 점검</vt:lpstr>
      <vt:lpstr>잔차 epsilon에 대한 분포 점검</vt:lpstr>
      <vt:lpstr>잔차 epsilon에 대한 분포 점검</vt:lpstr>
      <vt:lpstr>시간에 따라 변하는 Value-at-Risk</vt:lpstr>
      <vt:lpstr>Time varying VaR</vt:lpstr>
      <vt:lpstr>Time varying VaR</vt:lpstr>
      <vt:lpstr>Time varying VaR</vt:lpstr>
      <vt:lpstr>정확도 확인</vt:lpstr>
      <vt:lpstr>정확도 확인</vt:lpstr>
      <vt:lpstr>Backtest VaR (Value-at-Risk를 평가하는 방법)</vt:lpstr>
      <vt:lpstr>Make function of hypothesis testing</vt:lpstr>
      <vt:lpstr>NIG Assumption</vt:lpstr>
      <vt:lpstr>NIG Assumption</vt:lpstr>
      <vt:lpstr>NIG Assumption</vt:lpstr>
      <vt:lpstr>Normality Assumption</vt:lpstr>
      <vt:lpstr>Normality Assumption</vt:lpstr>
      <vt:lpstr>Normality Assumption</vt:lpstr>
      <vt:lpstr>                 The End 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Assignment</dc:title>
  <dc:creator>user</dc:creator>
  <cp:lastModifiedBy>user</cp:lastModifiedBy>
  <cp:revision>60</cp:revision>
  <dcterms:created xsi:type="dcterms:W3CDTF">2014-04-17T04:49:31Z</dcterms:created>
  <dcterms:modified xsi:type="dcterms:W3CDTF">2014-04-21T06:49:29Z</dcterms:modified>
</cp:coreProperties>
</file>