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slides/slide142.xml" ContentType="application/vnd.openxmlformats-officedocument.presentationml.slide+xml"/>
  <Override PartName="/ppt/slides/slide160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129.xml" ContentType="application/vnd.openxmlformats-officedocument.presentationml.slide+xml"/>
  <Override PartName="/ppt/slides/slide147.xml" ContentType="application/vnd.openxmlformats-officedocument.presentationml.slide+xml"/>
  <Override PartName="/ppt/slides/slide158.xml" ContentType="application/vnd.openxmlformats-officedocument.presentationml.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136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slides/slide143.xml" ContentType="application/vnd.openxmlformats-officedocument.presentationml.slide+xml"/>
  <Override PartName="/ppt/slides/slide154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Override PartName="/ppt/slides/slide150.xml" ContentType="application/vnd.openxmlformats-officedocument.presentationml.slide+xml"/>
  <Override PartName="/ppt/slides/slide161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s/slide159.xml" ContentType="application/vnd.openxmlformats-officedocument.presentationml.slide+xml"/>
  <Override PartName="/ppt/slides/slide119.xml" ContentType="application/vnd.openxmlformats-officedocument.presentationml.slide+xml"/>
  <Override PartName="/ppt/slides/slide148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155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44.xml" ContentType="application/vnd.openxmlformats-officedocument.presentationml.slide+xml"/>
  <Override PartName="/ppt/slides/slide153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s/slide151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38.xml" ContentType="application/vnd.openxmlformats-officedocument.presentationml.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145.xml" ContentType="application/vnd.openxmlformats-officedocument.presentationml.slide+xml"/>
  <Override PartName="/ppt/slides/slide156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0.xml" ContentType="application/vnd.openxmlformats-officedocument.presentationml.slide+xml"/>
  <Override PartName="/ppt/slides/slide139.xml" ContentType="application/vnd.openxmlformats-officedocument.presentationml.slide+xml"/>
  <Override PartName="/ppt/slides/slide157.xml" ContentType="application/vnd.openxmlformats-officedocument.presentationml.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4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  <p:sldId id="408" r:id="rId154"/>
    <p:sldId id="409" r:id="rId155"/>
    <p:sldId id="410" r:id="rId156"/>
    <p:sldId id="411" r:id="rId157"/>
    <p:sldId id="412" r:id="rId158"/>
    <p:sldId id="413" r:id="rId159"/>
    <p:sldId id="414" r:id="rId160"/>
    <p:sldId id="415" r:id="rId161"/>
    <p:sldId id="416" r:id="rId16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C8D1-DD5A-4A66-8C3D-E80124D1EB8E}" type="datetimeFigureOut">
              <a:rPr lang="ko-KR" altLang="en-US" smtClean="0"/>
              <a:pPr/>
              <a:t>2014-04-20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35F0-286E-4AD2-95C1-0D389358E3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C8D1-DD5A-4A66-8C3D-E80124D1EB8E}" type="datetimeFigureOut">
              <a:rPr lang="ko-KR" altLang="en-US" smtClean="0"/>
              <a:pPr/>
              <a:t>2014-04-20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35F0-286E-4AD2-95C1-0D389358E3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C8D1-DD5A-4A66-8C3D-E80124D1EB8E}" type="datetimeFigureOut">
              <a:rPr lang="ko-KR" altLang="en-US" smtClean="0"/>
              <a:pPr/>
              <a:t>2014-04-20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35F0-286E-4AD2-95C1-0D389358E3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C8D1-DD5A-4A66-8C3D-E80124D1EB8E}" type="datetimeFigureOut">
              <a:rPr lang="ko-KR" altLang="en-US" smtClean="0"/>
              <a:pPr/>
              <a:t>2014-04-20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35F0-286E-4AD2-95C1-0D389358E3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C8D1-DD5A-4A66-8C3D-E80124D1EB8E}" type="datetimeFigureOut">
              <a:rPr lang="ko-KR" altLang="en-US" smtClean="0"/>
              <a:pPr/>
              <a:t>2014-04-20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35F0-286E-4AD2-95C1-0D389358E3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C8D1-DD5A-4A66-8C3D-E80124D1EB8E}" type="datetimeFigureOut">
              <a:rPr lang="ko-KR" altLang="en-US" smtClean="0"/>
              <a:pPr/>
              <a:t>2014-04-20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35F0-286E-4AD2-95C1-0D389358E3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C8D1-DD5A-4A66-8C3D-E80124D1EB8E}" type="datetimeFigureOut">
              <a:rPr lang="ko-KR" altLang="en-US" smtClean="0"/>
              <a:pPr/>
              <a:t>2014-04-20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35F0-286E-4AD2-95C1-0D389358E3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C8D1-DD5A-4A66-8C3D-E80124D1EB8E}" type="datetimeFigureOut">
              <a:rPr lang="ko-KR" altLang="en-US" smtClean="0"/>
              <a:pPr/>
              <a:t>2014-04-20</a:t>
            </a:fld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1335F0-286E-4AD2-95C1-0D389358E3C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C8D1-DD5A-4A66-8C3D-E80124D1EB8E}" type="datetimeFigureOut">
              <a:rPr lang="ko-KR" altLang="en-US" smtClean="0"/>
              <a:pPr/>
              <a:t>2014-04-20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35F0-286E-4AD2-95C1-0D389358E3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C8D1-DD5A-4A66-8C3D-E80124D1EB8E}" type="datetimeFigureOut">
              <a:rPr lang="ko-KR" altLang="en-US" smtClean="0"/>
              <a:pPr/>
              <a:t>2014-04-20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A21335F0-286E-4AD2-95C1-0D389358E3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EE6C8D1-DD5A-4A66-8C3D-E80124D1EB8E}" type="datetimeFigureOut">
              <a:rPr lang="ko-KR" altLang="en-US" smtClean="0"/>
              <a:pPr/>
              <a:t>2014-04-20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35F0-286E-4AD2-95C1-0D389358E3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EE6C8D1-DD5A-4A66-8C3D-E80124D1EB8E}" type="datetimeFigureOut">
              <a:rPr lang="ko-KR" altLang="en-US" smtClean="0"/>
              <a:pPr/>
              <a:t>2014-04-20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21335F0-286E-4AD2-95C1-0D389358E3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1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1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1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1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1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1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4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4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4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4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4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4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4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4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4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4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4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4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8.png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4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2.png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4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6.png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4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0.png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4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4.png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4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8.png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4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2.png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4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6.png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4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0.png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4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Mid-term Assignment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200903877</a:t>
            </a:r>
          </a:p>
          <a:p>
            <a:r>
              <a:rPr lang="ko-KR" altLang="en-US" dirty="0" smtClean="0"/>
              <a:t>황 성 윤</a:t>
            </a:r>
            <a:endParaRPr lang="en-US" altLang="ko-KR" dirty="0" smtClean="0"/>
          </a:p>
          <a:p>
            <a:r>
              <a:rPr lang="en-US" altLang="ko-KR" dirty="0" smtClean="0"/>
              <a:t>Date : April. 23rd. 2014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데이터 불러들이기 및 수익률에 관한 그래프 그리기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532656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3. LG Display Co. Ltd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132856"/>
            <a:ext cx="8248112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적합된</a:t>
            </a:r>
            <a:r>
              <a:rPr lang="ko-KR" altLang="en-US" dirty="0" smtClean="0"/>
              <a:t> </a:t>
            </a:r>
            <a:r>
              <a:rPr lang="en-US" altLang="ko-KR" dirty="0" smtClean="0"/>
              <a:t>GARCH model</a:t>
            </a:r>
            <a:r>
              <a:rPr lang="ko-KR" altLang="en-US" dirty="0" smtClean="0"/>
              <a:t>에 대한 검진</a:t>
            </a:r>
            <a:r>
              <a:rPr lang="en-US" altLang="ko-KR" dirty="0" smtClean="0"/>
              <a:t>(GARCH(1,1))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smtClean="0"/>
              <a:t>Summary interpretation</a:t>
            </a:r>
          </a:p>
          <a:p>
            <a:r>
              <a:rPr lang="en-US" altLang="ko-KR" dirty="0" smtClean="0"/>
              <a:t>5</a:t>
            </a:r>
            <a:r>
              <a:rPr lang="ko-KR" altLang="en-US" dirty="0" smtClean="0"/>
              <a:t>개의 자료 모두 </a:t>
            </a:r>
            <a:r>
              <a:rPr lang="en-US" altLang="ko-KR" dirty="0" smtClean="0"/>
              <a:t>approximation t-test</a:t>
            </a:r>
            <a:r>
              <a:rPr lang="ko-KR" altLang="en-US" dirty="0" smtClean="0"/>
              <a:t>에 의하면 추정된 모수가 모두 유의한 것으로 나타났고 </a:t>
            </a:r>
            <a:r>
              <a:rPr lang="en-US" altLang="ko-KR" dirty="0" err="1" smtClean="0"/>
              <a:t>Jarque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Bera</a:t>
            </a:r>
            <a:r>
              <a:rPr lang="en-US" altLang="ko-KR" dirty="0" smtClean="0"/>
              <a:t> test </a:t>
            </a:r>
            <a:r>
              <a:rPr lang="ko-KR" altLang="en-US" dirty="0" smtClean="0"/>
              <a:t>결과 유의확률이 </a:t>
            </a:r>
            <a:r>
              <a:rPr lang="en-US" altLang="ko-KR" dirty="0" smtClean="0"/>
              <a:t>0.05</a:t>
            </a:r>
            <a:r>
              <a:rPr lang="ko-KR" altLang="en-US" dirty="0" smtClean="0"/>
              <a:t>보다 매우 작은 값으로 나타나므로 변동성을 분석할 때 정규분포를 가정하는 것에는 무리가 있다고 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</a:t>
            </a:r>
            <a:r>
              <a:rPr lang="en-US" altLang="ko-KR" dirty="0" smtClean="0"/>
              <a:t>Box-</a:t>
            </a:r>
            <a:r>
              <a:rPr lang="en-US" altLang="ko-KR" dirty="0" err="1" smtClean="0"/>
              <a:t>Ljung</a:t>
            </a:r>
            <a:r>
              <a:rPr lang="en-US" altLang="ko-KR" dirty="0" smtClean="0"/>
              <a:t> test </a:t>
            </a:r>
            <a:r>
              <a:rPr lang="ko-KR" altLang="en-US" dirty="0" smtClean="0"/>
              <a:t>결과 유의확률이 </a:t>
            </a:r>
            <a:r>
              <a:rPr lang="en-US" altLang="ko-KR" dirty="0" smtClean="0"/>
              <a:t>0.05</a:t>
            </a:r>
            <a:r>
              <a:rPr lang="ko-KR" altLang="en-US" dirty="0" smtClean="0"/>
              <a:t>보다  큰 값으로 나타나고 있으므로 모형이 자료를 잘 적합시키고 있다고 판단할 수 있겠다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잔차의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ACF</a:t>
            </a:r>
            <a:r>
              <a:rPr lang="ko-KR" altLang="en-US" dirty="0" smtClean="0"/>
              <a:t>를 이용한 모형의 검진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38864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 Samsung </a:t>
            </a:r>
            <a:r>
              <a:rPr lang="en-US" altLang="ko-KR" dirty="0" err="1" smtClean="0"/>
              <a:t>eletronics</a:t>
            </a:r>
            <a:endParaRPr lang="ko-KR" altLang="en-US" dirty="0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988840"/>
            <a:ext cx="31242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1" y="2924944"/>
            <a:ext cx="8429075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잔차의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ACF</a:t>
            </a:r>
            <a:r>
              <a:rPr lang="ko-KR" altLang="en-US" dirty="0" smtClean="0"/>
              <a:t>를 이용한 모형의 검진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38864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2. KT corporation</a:t>
            </a:r>
            <a:endParaRPr lang="ko-KR" altLang="en-US" dirty="0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988840"/>
            <a:ext cx="275272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5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1" y="2924944"/>
            <a:ext cx="8395969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잔차의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ACF</a:t>
            </a:r>
            <a:r>
              <a:rPr lang="ko-KR" altLang="en-US" dirty="0" smtClean="0"/>
              <a:t>를 이용한 모형의 검진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38864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3. LG Display Co. Ltd</a:t>
            </a:r>
            <a:endParaRPr lang="ko-KR" altLang="en-US" dirty="0"/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988840"/>
            <a:ext cx="260985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7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59" y="2924944"/>
            <a:ext cx="8231215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잔차의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ACF</a:t>
            </a:r>
            <a:r>
              <a:rPr lang="ko-KR" altLang="en-US" dirty="0" smtClean="0"/>
              <a:t>를 이용한 모형의 검진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38864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4. BMW </a:t>
            </a:r>
            <a:endParaRPr lang="ko-KR" altLang="en-US" dirty="0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916832"/>
            <a:ext cx="27146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89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852936"/>
            <a:ext cx="8389344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잔차의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ACF</a:t>
            </a:r>
            <a:r>
              <a:rPr lang="ko-KR" altLang="en-US" dirty="0" smtClean="0"/>
              <a:t>를 이용한 모형의 검진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5. Apple Inc</a:t>
            </a:r>
            <a:endParaRPr lang="ko-KR" altLang="en-US" dirty="0"/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060848"/>
            <a:ext cx="29432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3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59" y="2996952"/>
            <a:ext cx="8360085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잔차의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ACF</a:t>
            </a:r>
            <a:r>
              <a:rPr lang="ko-KR" altLang="en-US" dirty="0" smtClean="0"/>
              <a:t>를 이용한 모형의 검진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Summary interpretation</a:t>
            </a:r>
          </a:p>
          <a:p>
            <a:r>
              <a:rPr lang="en-US" altLang="ko-KR" dirty="0" smtClean="0"/>
              <a:t>5</a:t>
            </a:r>
            <a:r>
              <a:rPr lang="ko-KR" altLang="en-US" dirty="0" smtClean="0"/>
              <a:t>개의 기업 모두 공통적으로 </a:t>
            </a:r>
            <a:r>
              <a:rPr lang="ko-KR" altLang="en-US" dirty="0" err="1" smtClean="0"/>
              <a:t>잔차에</a:t>
            </a:r>
            <a:r>
              <a:rPr lang="ko-KR" altLang="en-US" dirty="0" smtClean="0"/>
              <a:t> 대한 </a:t>
            </a:r>
            <a:r>
              <a:rPr lang="en-US" altLang="ko-KR" dirty="0" smtClean="0"/>
              <a:t>ACF</a:t>
            </a:r>
            <a:r>
              <a:rPr lang="ko-KR" altLang="en-US" dirty="0" smtClean="0"/>
              <a:t>와 잔차를 제곱한 값에 대한 </a:t>
            </a:r>
            <a:r>
              <a:rPr lang="en-US" altLang="ko-KR" dirty="0" smtClean="0"/>
              <a:t>ACF</a:t>
            </a:r>
            <a:r>
              <a:rPr lang="ko-KR" altLang="en-US" dirty="0" smtClean="0"/>
              <a:t>가 대부분 신뢰구간 안에 들어가 있으므로 모형적합이 잘 되었다고 말할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수익률에 대한 </a:t>
            </a:r>
            <a:r>
              <a:rPr lang="en-US" altLang="ko-KR" dirty="0" smtClean="0"/>
              <a:t>ACF</a:t>
            </a:r>
            <a:r>
              <a:rPr lang="ko-KR" altLang="en-US" dirty="0" smtClean="0"/>
              <a:t>를 통하여 수익률 자체를 분석하는 것 보다는 그것을 제곱하여 얻어진 값들을 분석하는 것이 더 타당하다고 할 수 있겠다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잔차</a:t>
            </a:r>
            <a:r>
              <a:rPr lang="ko-KR" altLang="en-US" dirty="0" smtClean="0"/>
              <a:t> </a:t>
            </a:r>
            <a:r>
              <a:rPr lang="en-US" altLang="ko-KR" dirty="0" smtClean="0"/>
              <a:t>epsilon</a:t>
            </a:r>
            <a:r>
              <a:rPr lang="ko-KR" altLang="en-US" dirty="0" smtClean="0"/>
              <a:t>에 대한 분포 점검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5940152" y="1556792"/>
            <a:ext cx="2880320" cy="4569371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잔차의</a:t>
            </a:r>
            <a:r>
              <a:rPr lang="ko-KR" altLang="en-US" dirty="0" smtClean="0"/>
              <a:t> 분포를 구할 필요성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잔차에</a:t>
            </a:r>
            <a:r>
              <a:rPr lang="ko-KR" altLang="en-US" dirty="0" smtClean="0"/>
              <a:t> 관해서 </a:t>
            </a:r>
            <a:r>
              <a:rPr lang="en-US" altLang="ko-KR" dirty="0" smtClean="0"/>
              <a:t>plot</a:t>
            </a:r>
            <a:r>
              <a:rPr lang="ko-KR" altLang="en-US" dirty="0" smtClean="0"/>
              <a:t>을 그리고 정규성 확인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4981575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잔차</a:t>
            </a:r>
            <a:r>
              <a:rPr lang="ko-KR" altLang="en-US" dirty="0" smtClean="0"/>
              <a:t> </a:t>
            </a:r>
            <a:r>
              <a:rPr lang="en-US" altLang="ko-KR" dirty="0" smtClean="0"/>
              <a:t>epsilon</a:t>
            </a:r>
            <a:r>
              <a:rPr lang="ko-KR" altLang="en-US" dirty="0" smtClean="0"/>
              <a:t>에 대한 분포 점검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1. Samsung </a:t>
            </a:r>
            <a:r>
              <a:rPr lang="en-US" altLang="ko-KR" dirty="0" err="1" smtClean="0"/>
              <a:t>eletronics</a:t>
            </a:r>
            <a:endParaRPr lang="ko-KR" altLang="en-US" dirty="0"/>
          </a:p>
        </p:txBody>
      </p:sp>
      <p:pic>
        <p:nvPicPr>
          <p:cNvPr id="8294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492896"/>
            <a:ext cx="7843694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잔차</a:t>
            </a:r>
            <a:r>
              <a:rPr lang="ko-KR" altLang="en-US" dirty="0" smtClean="0"/>
              <a:t> </a:t>
            </a:r>
            <a:r>
              <a:rPr lang="en-US" altLang="ko-KR" dirty="0" smtClean="0"/>
              <a:t>epsilon</a:t>
            </a:r>
            <a:r>
              <a:rPr lang="ko-KR" altLang="en-US" dirty="0" smtClean="0"/>
              <a:t>에 대한 분포 점검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1. Samsung </a:t>
            </a:r>
            <a:r>
              <a:rPr lang="en-US" altLang="ko-KR" dirty="0" err="1" smtClean="0"/>
              <a:t>eletronics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8397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1" y="2204864"/>
            <a:ext cx="8688685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데이터 불러들이기 및 수익률에 관한 그래프 그리기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3. LG Display Co. Ltd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7544" y="2132856"/>
            <a:ext cx="7457256" cy="3993307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Interpretation</a:t>
            </a:r>
          </a:p>
          <a:p>
            <a:r>
              <a:rPr lang="en-US" altLang="ko-KR" dirty="0" smtClean="0"/>
              <a:t>LG Display </a:t>
            </a:r>
            <a:r>
              <a:rPr lang="ko-KR" altLang="en-US" dirty="0" smtClean="0"/>
              <a:t>주식에 관한 </a:t>
            </a:r>
            <a:r>
              <a:rPr lang="ko-KR" altLang="en-US" dirty="0" err="1" smtClean="0"/>
              <a:t>시계열</a:t>
            </a:r>
            <a:r>
              <a:rPr lang="ko-KR" altLang="en-US" dirty="0" smtClean="0"/>
              <a:t> 그래프에서 알 수 있듯이 중반부 시점에서 주가가 크게 하락하였고 전반적으로 최근 </a:t>
            </a:r>
            <a:r>
              <a:rPr lang="en-US" altLang="ko-KR" dirty="0" smtClean="0"/>
              <a:t>5</a:t>
            </a:r>
            <a:r>
              <a:rPr lang="ko-KR" altLang="en-US" dirty="0" smtClean="0"/>
              <a:t>년 동안 주가가 하락하는 추세를 보였음을 알 수 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그리고 주식의 수익률에 관한 그래프를 보면 수익률의 변동성에 대한 지속기간이 전반적으로 길게 나타나고 있는 것으로 판단된다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잔차</a:t>
            </a:r>
            <a:r>
              <a:rPr lang="ko-KR" altLang="en-US" dirty="0" smtClean="0"/>
              <a:t> </a:t>
            </a:r>
            <a:r>
              <a:rPr lang="en-US" altLang="ko-KR" dirty="0" smtClean="0"/>
              <a:t>epsilon</a:t>
            </a:r>
            <a:r>
              <a:rPr lang="ko-KR" altLang="en-US" dirty="0" smtClean="0"/>
              <a:t>에 대한 분포 점검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2. KT corporation</a:t>
            </a:r>
            <a:endParaRPr lang="ko-KR" altLang="en-US" dirty="0"/>
          </a:p>
        </p:txBody>
      </p:sp>
      <p:pic>
        <p:nvPicPr>
          <p:cNvPr id="8499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5" y="2708920"/>
            <a:ext cx="8381543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잔차</a:t>
            </a:r>
            <a:r>
              <a:rPr lang="ko-KR" altLang="en-US" dirty="0" smtClean="0"/>
              <a:t> </a:t>
            </a:r>
            <a:r>
              <a:rPr lang="en-US" altLang="ko-KR" dirty="0" smtClean="0"/>
              <a:t>epsilon</a:t>
            </a:r>
            <a:r>
              <a:rPr lang="ko-KR" altLang="en-US" dirty="0" smtClean="0"/>
              <a:t>에 대한 분포 점검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532656"/>
          </a:xfrm>
        </p:spPr>
        <p:txBody>
          <a:bodyPr/>
          <a:lstStyle/>
          <a:p>
            <a:r>
              <a:rPr lang="en-US" altLang="ko-KR" dirty="0" smtClean="0"/>
              <a:t>2. KT corporation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8601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204864"/>
            <a:ext cx="8726750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잔차</a:t>
            </a:r>
            <a:r>
              <a:rPr lang="ko-KR" altLang="en-US" dirty="0" smtClean="0"/>
              <a:t> </a:t>
            </a:r>
            <a:r>
              <a:rPr lang="en-US" altLang="ko-KR" dirty="0" smtClean="0"/>
              <a:t>epsilon</a:t>
            </a:r>
            <a:r>
              <a:rPr lang="ko-KR" altLang="en-US" dirty="0" smtClean="0"/>
              <a:t>에 대한 분포 점검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3. LG Display Co. Ltd</a:t>
            </a:r>
            <a:endParaRPr lang="ko-KR" altLang="en-US" dirty="0"/>
          </a:p>
        </p:txBody>
      </p:sp>
      <p:pic>
        <p:nvPicPr>
          <p:cNvPr id="8704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5" y="2636912"/>
            <a:ext cx="8279657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잔차</a:t>
            </a:r>
            <a:r>
              <a:rPr lang="ko-KR" altLang="en-US" dirty="0" smtClean="0"/>
              <a:t> </a:t>
            </a:r>
            <a:r>
              <a:rPr lang="en-US" altLang="ko-KR" dirty="0" smtClean="0"/>
              <a:t>epsilon</a:t>
            </a:r>
            <a:r>
              <a:rPr lang="ko-KR" altLang="en-US" dirty="0" smtClean="0"/>
              <a:t>에 대한 분포 점검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532656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3. LG Display Co. Ltd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8806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76872"/>
            <a:ext cx="8542422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잔차</a:t>
            </a:r>
            <a:r>
              <a:rPr lang="ko-KR" altLang="en-US" dirty="0" smtClean="0"/>
              <a:t> </a:t>
            </a:r>
            <a:r>
              <a:rPr lang="en-US" altLang="ko-KR" dirty="0" smtClean="0"/>
              <a:t>epsilon</a:t>
            </a:r>
            <a:r>
              <a:rPr lang="ko-KR" altLang="en-US" dirty="0" smtClean="0"/>
              <a:t>에 대한 분포 점검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4. BMW</a:t>
            </a:r>
            <a:endParaRPr lang="ko-KR" altLang="en-US" dirty="0"/>
          </a:p>
        </p:txBody>
      </p:sp>
      <p:pic>
        <p:nvPicPr>
          <p:cNvPr id="8909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5" y="2564904"/>
            <a:ext cx="8380959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잔차</a:t>
            </a:r>
            <a:r>
              <a:rPr lang="ko-KR" altLang="en-US" dirty="0" smtClean="0"/>
              <a:t> </a:t>
            </a:r>
            <a:r>
              <a:rPr lang="en-US" altLang="ko-KR" dirty="0" smtClean="0"/>
              <a:t>epsilon</a:t>
            </a:r>
            <a:r>
              <a:rPr lang="ko-KR" altLang="en-US" dirty="0" smtClean="0"/>
              <a:t>에 대한 분포 점검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4. BMW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9011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276872"/>
            <a:ext cx="8743826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잔차</a:t>
            </a:r>
            <a:r>
              <a:rPr lang="ko-KR" altLang="en-US" dirty="0" smtClean="0"/>
              <a:t> </a:t>
            </a:r>
            <a:r>
              <a:rPr lang="en-US" altLang="ko-KR" dirty="0" smtClean="0"/>
              <a:t>epsilon</a:t>
            </a:r>
            <a:r>
              <a:rPr lang="ko-KR" altLang="en-US" dirty="0" smtClean="0"/>
              <a:t>에 대한 분포 점검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5. Apple Inc</a:t>
            </a:r>
            <a:endParaRPr lang="ko-KR" altLang="en-US" dirty="0"/>
          </a:p>
        </p:txBody>
      </p:sp>
      <p:pic>
        <p:nvPicPr>
          <p:cNvPr id="9113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5" y="2564904"/>
            <a:ext cx="8289447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잔차</a:t>
            </a:r>
            <a:r>
              <a:rPr lang="ko-KR" altLang="en-US" dirty="0" smtClean="0"/>
              <a:t> </a:t>
            </a:r>
            <a:r>
              <a:rPr lang="en-US" altLang="ko-KR" dirty="0" smtClean="0"/>
              <a:t>epsilon</a:t>
            </a:r>
            <a:r>
              <a:rPr lang="ko-KR" altLang="en-US" dirty="0" smtClean="0"/>
              <a:t>에 대한 분포 점검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5. Apple Inc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9216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348880"/>
            <a:ext cx="8542422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잔차</a:t>
            </a:r>
            <a:r>
              <a:rPr lang="ko-KR" altLang="en-US" dirty="0" smtClean="0"/>
              <a:t> </a:t>
            </a:r>
            <a:r>
              <a:rPr lang="en-US" altLang="ko-KR" dirty="0" smtClean="0"/>
              <a:t>epsilon</a:t>
            </a:r>
            <a:r>
              <a:rPr lang="ko-KR" altLang="en-US" dirty="0" smtClean="0"/>
              <a:t>에 대한 분포 점검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Summary interpretation</a:t>
            </a:r>
          </a:p>
          <a:p>
            <a:r>
              <a:rPr lang="en-US" altLang="ko-KR" dirty="0" smtClean="0"/>
              <a:t>5</a:t>
            </a:r>
            <a:r>
              <a:rPr lang="ko-KR" altLang="en-US" dirty="0" smtClean="0"/>
              <a:t>개의 자료 모두 </a:t>
            </a:r>
            <a:r>
              <a:rPr lang="en-US" altLang="ko-KR" dirty="0" smtClean="0"/>
              <a:t>GARCH(1,1) </a:t>
            </a:r>
            <a:r>
              <a:rPr lang="ko-KR" altLang="en-US" dirty="0" smtClean="0"/>
              <a:t>모형을 통해서 얻어진 </a:t>
            </a:r>
            <a:r>
              <a:rPr lang="ko-KR" altLang="en-US" dirty="0" err="1" smtClean="0"/>
              <a:t>잔차의</a:t>
            </a:r>
            <a:r>
              <a:rPr lang="ko-KR" altLang="en-US" dirty="0" smtClean="0"/>
              <a:t> 분포를 정규분포로 가정하기에는 무리가 있음을 알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대신 </a:t>
            </a:r>
            <a:r>
              <a:rPr lang="en-US" altLang="ko-KR" dirty="0" smtClean="0"/>
              <a:t>Normal Inverse Gaussian Distribution</a:t>
            </a:r>
            <a:r>
              <a:rPr lang="ko-KR" altLang="en-US" dirty="0" smtClean="0"/>
              <a:t>을 이용하여 적합시켰을 경우에는 적합도가 상당히 좋아지는 것을 히스토그램과 그래프를 통하여 알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시간에 따라 변하는 </a:t>
            </a:r>
            <a:r>
              <a:rPr lang="en-US" altLang="ko-KR" dirty="0" smtClean="0"/>
              <a:t>Value-at-Risk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57200" y="3068960"/>
            <a:ext cx="7467600" cy="331236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epsilon(t)</a:t>
            </a:r>
            <a:r>
              <a:rPr lang="ko-KR" altLang="en-US" dirty="0" smtClean="0"/>
              <a:t>의 분포는 고정되어있다고 가정하고 </a:t>
            </a:r>
            <a:r>
              <a:rPr lang="en-US" altLang="ko-KR" dirty="0" smtClean="0"/>
              <a:t>sigma(t)</a:t>
            </a:r>
            <a:r>
              <a:rPr lang="ko-KR" altLang="en-US" dirty="0" smtClean="0"/>
              <a:t>는 시간에 따라 변하고 있다고 가정하게 되면 </a:t>
            </a:r>
            <a:r>
              <a:rPr lang="en-US" altLang="ko-KR" dirty="0" smtClean="0"/>
              <a:t>epsilon(t)</a:t>
            </a:r>
            <a:r>
              <a:rPr lang="ko-KR" altLang="en-US" dirty="0" smtClean="0"/>
              <a:t>의 분포를 통해 얻어지는 </a:t>
            </a:r>
            <a:r>
              <a:rPr lang="en-US" altLang="ko-KR" dirty="0" err="1" smtClean="0"/>
              <a:t>VaR</a:t>
            </a:r>
            <a:r>
              <a:rPr lang="ko-KR" altLang="en-US" dirty="0" smtClean="0"/>
              <a:t>의 값에 </a:t>
            </a:r>
            <a:r>
              <a:rPr lang="en-US" altLang="ko-KR" dirty="0" smtClean="0"/>
              <a:t>GARCH </a:t>
            </a:r>
            <a:r>
              <a:rPr lang="ko-KR" altLang="en-US" dirty="0" smtClean="0"/>
              <a:t>모형을 통해 </a:t>
            </a:r>
            <a:r>
              <a:rPr lang="ko-KR" altLang="en-US" dirty="0" err="1" smtClean="0"/>
              <a:t>적합된</a:t>
            </a:r>
            <a:r>
              <a:rPr lang="ko-KR" altLang="en-US" dirty="0" smtClean="0"/>
              <a:t> 변동성</a:t>
            </a:r>
            <a:r>
              <a:rPr lang="en-US" altLang="ko-KR" dirty="0" smtClean="0"/>
              <a:t>(volatility)</a:t>
            </a:r>
            <a:r>
              <a:rPr lang="ko-KR" altLang="en-US" dirty="0" smtClean="0"/>
              <a:t>의 값을 곱하여 시간에 따라 변하는 </a:t>
            </a:r>
            <a:r>
              <a:rPr lang="en-US" altLang="ko-KR" dirty="0" smtClean="0"/>
              <a:t>Value-at-Risk</a:t>
            </a:r>
            <a:r>
              <a:rPr lang="ko-KR" altLang="en-US" dirty="0" smtClean="0"/>
              <a:t>를 얻어낼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628800"/>
            <a:ext cx="504825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데이터 불러들이기 및 수익률에 관한 그래프 그리기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4. BMW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3" y="2636912"/>
            <a:ext cx="8420731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Time varying </a:t>
            </a:r>
            <a:r>
              <a:rPr lang="en-US" altLang="ko-KR" dirty="0" err="1" smtClean="0"/>
              <a:t>VaR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1. Samsung </a:t>
            </a:r>
            <a:r>
              <a:rPr lang="en-US" altLang="ko-KR" dirty="0" err="1" smtClean="0"/>
              <a:t>eletronics</a:t>
            </a:r>
            <a:endParaRPr lang="ko-KR" altLang="en-US" dirty="0"/>
          </a:p>
        </p:txBody>
      </p:sp>
      <p:pic>
        <p:nvPicPr>
          <p:cNvPr id="9318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3" y="2276872"/>
            <a:ext cx="8001001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Time varying </a:t>
            </a:r>
            <a:r>
              <a:rPr lang="en-US" altLang="ko-KR" dirty="0" err="1" smtClean="0"/>
              <a:t>VaR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1. Samsung </a:t>
            </a:r>
            <a:r>
              <a:rPr lang="en-US" altLang="ko-KR" dirty="0" err="1" smtClean="0"/>
              <a:t>eletronics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9421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204864"/>
            <a:ext cx="6192688" cy="4393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Time varying </a:t>
            </a:r>
            <a:r>
              <a:rPr lang="en-US" altLang="ko-KR" dirty="0" err="1" smtClean="0"/>
              <a:t>VaR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2. KT corporation</a:t>
            </a:r>
            <a:endParaRPr lang="ko-KR" altLang="en-US" dirty="0"/>
          </a:p>
        </p:txBody>
      </p:sp>
      <p:pic>
        <p:nvPicPr>
          <p:cNvPr id="9523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204864"/>
            <a:ext cx="8299870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Time varying </a:t>
            </a:r>
            <a:r>
              <a:rPr lang="en-US" altLang="ko-KR" dirty="0" err="1" smtClean="0"/>
              <a:t>VaR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2. KT corporation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9625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060848"/>
            <a:ext cx="6460464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Time varying </a:t>
            </a:r>
            <a:r>
              <a:rPr lang="en-US" altLang="ko-KR" dirty="0" err="1" smtClean="0"/>
              <a:t>VaR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3. LG Display Co. Ltd</a:t>
            </a:r>
            <a:endParaRPr lang="ko-KR" altLang="en-US" dirty="0"/>
          </a:p>
        </p:txBody>
      </p:sp>
      <p:pic>
        <p:nvPicPr>
          <p:cNvPr id="9728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204864"/>
            <a:ext cx="8302825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Time varying </a:t>
            </a:r>
            <a:r>
              <a:rPr lang="en-US" altLang="ko-KR" dirty="0" err="1" smtClean="0"/>
              <a:t>VaR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532656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3. LG Display Co. Ltd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9830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39" y="2060848"/>
            <a:ext cx="6506135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Time varying </a:t>
            </a:r>
            <a:r>
              <a:rPr lang="en-US" altLang="ko-KR" dirty="0" err="1" smtClean="0"/>
              <a:t>VaR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4. BMW</a:t>
            </a:r>
            <a:endParaRPr lang="ko-KR" altLang="en-US" dirty="0"/>
          </a:p>
        </p:txBody>
      </p:sp>
      <p:pic>
        <p:nvPicPr>
          <p:cNvPr id="9933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276872"/>
            <a:ext cx="8256498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Time varying </a:t>
            </a:r>
            <a:r>
              <a:rPr lang="en-US" altLang="ko-KR" dirty="0" err="1" smtClean="0"/>
              <a:t>VaR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4. BMW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10035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988840"/>
            <a:ext cx="6619282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Time varying </a:t>
            </a:r>
            <a:r>
              <a:rPr lang="en-US" altLang="ko-KR" dirty="0" err="1" smtClean="0"/>
              <a:t>VaR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5. Apple Inc</a:t>
            </a:r>
            <a:endParaRPr lang="ko-KR" altLang="en-US" dirty="0"/>
          </a:p>
        </p:txBody>
      </p:sp>
      <p:pic>
        <p:nvPicPr>
          <p:cNvPr id="10137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204864"/>
            <a:ext cx="8265706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Time varying </a:t>
            </a:r>
            <a:r>
              <a:rPr lang="en-US" altLang="ko-KR" dirty="0" err="1" smtClean="0"/>
              <a:t>VaR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5. Apple Inc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10240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060848"/>
            <a:ext cx="650739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데이터 불러들이기 및 수익률에 관한 그래프 그리기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4. BMW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132855"/>
            <a:ext cx="8280920" cy="4120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Time varying </a:t>
            </a:r>
            <a:r>
              <a:rPr lang="en-US" altLang="ko-KR" dirty="0" err="1" smtClean="0"/>
              <a:t>VaR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Summary interpretation</a:t>
            </a:r>
          </a:p>
          <a:p>
            <a:r>
              <a:rPr lang="ko-KR" altLang="en-US" dirty="0" smtClean="0"/>
              <a:t>그래프에서 </a:t>
            </a:r>
            <a:r>
              <a:rPr lang="ko-KR" altLang="en-US" dirty="0" err="1" smtClean="0"/>
              <a:t>빨간색선은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95%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녹색선은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99%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</a:t>
            </a:r>
            <a:r>
              <a:rPr lang="ko-KR" altLang="en-US" dirty="0" err="1" smtClean="0"/>
              <a:t>파란색선은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99.5% </a:t>
            </a:r>
            <a:r>
              <a:rPr lang="en-US" altLang="ko-KR" dirty="0" err="1" smtClean="0"/>
              <a:t>VaR</a:t>
            </a:r>
            <a:r>
              <a:rPr lang="ko-KR" altLang="en-US" dirty="0" smtClean="0"/>
              <a:t>를 나타낸다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이는 수익률에 해당하는 검정색 그래프가 빨간색선 아래쪽으로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번 중 </a:t>
            </a:r>
            <a:r>
              <a:rPr lang="en-US" altLang="ko-KR" dirty="0" smtClean="0"/>
              <a:t>50</a:t>
            </a:r>
            <a:r>
              <a:rPr lang="ko-KR" altLang="en-US" dirty="0" smtClean="0"/>
              <a:t>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녹색선 아래로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파란색선 아래로 </a:t>
            </a:r>
            <a:r>
              <a:rPr lang="en-US" altLang="ko-KR" dirty="0" smtClean="0"/>
              <a:t>5</a:t>
            </a:r>
            <a:r>
              <a:rPr lang="ko-KR" altLang="en-US" dirty="0" smtClean="0"/>
              <a:t>번 정도 내려간다는 것을 의미한다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실제 위에 있는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개의 그래프를 보면 평균적으로 이러한 형태를 보이고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정확도 확인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1. Samsung </a:t>
            </a:r>
            <a:r>
              <a:rPr lang="en-US" altLang="ko-KR" dirty="0" err="1" smtClean="0"/>
              <a:t>eletronics</a:t>
            </a:r>
            <a:endParaRPr lang="ko-KR" altLang="en-US" dirty="0"/>
          </a:p>
        </p:txBody>
      </p:sp>
      <p:pic>
        <p:nvPicPr>
          <p:cNvPr id="1034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19" y="2060848"/>
            <a:ext cx="8618281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정확도 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2. KT corporation</a:t>
            </a:r>
            <a:endParaRPr lang="ko-KR" altLang="en-US" dirty="0"/>
          </a:p>
        </p:txBody>
      </p:sp>
      <p:pic>
        <p:nvPicPr>
          <p:cNvPr id="1044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132856"/>
            <a:ext cx="8641356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정확도 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3. LG Display Co. Ltd</a:t>
            </a:r>
            <a:endParaRPr lang="ko-KR" altLang="en-US" dirty="0"/>
          </a:p>
        </p:txBody>
      </p:sp>
      <p:pic>
        <p:nvPicPr>
          <p:cNvPr id="1054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7" y="2060848"/>
            <a:ext cx="8528149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정확도 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60647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4. BMW</a:t>
            </a:r>
            <a:endParaRPr lang="ko-KR" altLang="en-US" dirty="0"/>
          </a:p>
        </p:txBody>
      </p:sp>
      <p:pic>
        <p:nvPicPr>
          <p:cNvPr id="1064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060848"/>
            <a:ext cx="8344152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정확도 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5. Apple Inc</a:t>
            </a:r>
            <a:endParaRPr lang="ko-KR" altLang="en-US" dirty="0"/>
          </a:p>
        </p:txBody>
      </p:sp>
      <p:pic>
        <p:nvPicPr>
          <p:cNvPr id="1075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7" y="2060848"/>
            <a:ext cx="8528149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정확도 확인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Summary interpretation</a:t>
            </a:r>
          </a:p>
          <a:p>
            <a:r>
              <a:rPr lang="ko-KR" altLang="en-US" dirty="0" smtClean="0"/>
              <a:t>위에 있는 내용은 분포를 가정해서 얻어진 위험성과 실제 우리가 얻고자 기대하는 위험성 간의 차이를 비교해본 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값이 더 클수록 위험성을 부정확하게 측정했다고 판단하면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결과를 보면 전반적으로 정규분포를 가정했을 때보다 </a:t>
            </a:r>
            <a:r>
              <a:rPr lang="en-US" altLang="ko-KR" dirty="0" smtClean="0"/>
              <a:t>Normal Inverse Gaussian Distribution</a:t>
            </a:r>
            <a:r>
              <a:rPr lang="ko-KR" altLang="en-US" dirty="0" smtClean="0"/>
              <a:t>을 가정했을 경우에 위험성이 더 정확하게 측정되고 있음을 알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일반적으로 정규분포는 수익률의 위험성을 과소평가하는 경향이 있다는 것도 참고적으로 남겨둔다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Backtest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(Value-at-Risk</a:t>
            </a:r>
            <a:r>
              <a:rPr lang="ko-KR" altLang="en-US" dirty="0" smtClean="0"/>
              <a:t>를 평가하는 방법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72200" y="1556792"/>
            <a:ext cx="2520280" cy="4536504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p-value</a:t>
            </a:r>
            <a:r>
              <a:rPr lang="ko-KR" altLang="en-US" dirty="0" smtClean="0"/>
              <a:t>의 값이 유의수준 </a:t>
            </a:r>
            <a:r>
              <a:rPr lang="en-US" altLang="ko-KR" dirty="0" smtClean="0"/>
              <a:t>0.05</a:t>
            </a:r>
            <a:r>
              <a:rPr lang="ko-KR" altLang="en-US" dirty="0" smtClean="0"/>
              <a:t>보다 큰 값을 가지는 경우 수익률에 대한 분포의 가정이 올바르게 되었다고 판단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700808"/>
            <a:ext cx="6105525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Make function of hypothesis testing</a:t>
            </a:r>
            <a:endParaRPr lang="ko-KR" altLang="en-US" dirty="0"/>
          </a:p>
        </p:txBody>
      </p:sp>
      <p:pic>
        <p:nvPicPr>
          <p:cNvPr id="1085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492896"/>
            <a:ext cx="8145972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NIG Assumption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1. Samsung </a:t>
            </a:r>
            <a:r>
              <a:rPr lang="en-US" altLang="ko-KR" dirty="0" err="1" smtClean="0"/>
              <a:t>eletronics</a:t>
            </a:r>
            <a:endParaRPr lang="ko-KR" altLang="en-US" dirty="0"/>
          </a:p>
        </p:txBody>
      </p:sp>
      <p:pic>
        <p:nvPicPr>
          <p:cNvPr id="10957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420888"/>
            <a:ext cx="8634020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데이터 불러들이기 및 수익률에 관한 그래프 그리기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4. BMW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1560" y="2060848"/>
            <a:ext cx="7313240" cy="4065315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Interpretation</a:t>
            </a:r>
          </a:p>
          <a:p>
            <a:r>
              <a:rPr lang="en-US" altLang="ko-KR" dirty="0" smtClean="0"/>
              <a:t>BMW </a:t>
            </a:r>
            <a:r>
              <a:rPr lang="ko-KR" altLang="en-US" dirty="0" smtClean="0"/>
              <a:t>주식에 관한 </a:t>
            </a:r>
            <a:r>
              <a:rPr lang="ko-KR" altLang="en-US" dirty="0" err="1" smtClean="0"/>
              <a:t>시계열</a:t>
            </a:r>
            <a:r>
              <a:rPr lang="ko-KR" altLang="en-US" dirty="0" smtClean="0"/>
              <a:t> 그래프에서 알 수 있듯이 전반부 시점에서 주가가 크게 상승하였음을 알 수 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그리고 주식의 수익률에 관한 그래프를 </a:t>
            </a:r>
            <a:r>
              <a:rPr lang="ko-KR" altLang="en-US" dirty="0" err="1" smtClean="0"/>
              <a:t>보면수익률의</a:t>
            </a:r>
            <a:r>
              <a:rPr lang="ko-KR" altLang="en-US" dirty="0" smtClean="0"/>
              <a:t> 변동성에 대한 지속기간이 전반적으로 길게 나타나고 있는 것으로 판단된다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NIG Assumption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532656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1. Samsung </a:t>
            </a:r>
            <a:r>
              <a:rPr lang="en-US" altLang="ko-KR" dirty="0" err="1" smtClean="0"/>
              <a:t>eletronics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11059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204864"/>
            <a:ext cx="4968552" cy="1262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5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645024"/>
            <a:ext cx="5009058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5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5085184"/>
            <a:ext cx="5052675" cy="1368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NIG Assumption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38864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2. KT corporation</a:t>
            </a:r>
            <a:endParaRPr lang="ko-KR" altLang="en-US" dirty="0"/>
          </a:p>
        </p:txBody>
      </p:sp>
      <p:pic>
        <p:nvPicPr>
          <p:cNvPr id="11161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276872"/>
            <a:ext cx="8255952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NIG Assumption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38864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2. KT corporation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11264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88840"/>
            <a:ext cx="5184576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3" y="3356992"/>
            <a:ext cx="5244167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4797152"/>
            <a:ext cx="5339308" cy="1268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NIG Assumption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532656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3. LG Display Co. Ltd</a:t>
            </a:r>
            <a:endParaRPr lang="ko-KR" altLang="en-US" dirty="0"/>
          </a:p>
        </p:txBody>
      </p:sp>
      <p:pic>
        <p:nvPicPr>
          <p:cNvPr id="11366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5" y="2348880"/>
            <a:ext cx="8474203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NIG Assumption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3. LG Display Co. Ltd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11469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204864"/>
            <a:ext cx="5053122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46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5" y="3573017"/>
            <a:ext cx="5040560" cy="1269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46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4941168"/>
            <a:ext cx="5108996" cy="12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NIG Assumption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4. BMW</a:t>
            </a:r>
            <a:endParaRPr lang="ko-KR" altLang="en-US" dirty="0"/>
          </a:p>
        </p:txBody>
      </p:sp>
      <p:pic>
        <p:nvPicPr>
          <p:cNvPr id="11571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3" y="2348880"/>
            <a:ext cx="8148907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NIG Assumption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4. BMW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11673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132856"/>
            <a:ext cx="5251472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67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573016"/>
            <a:ext cx="5249746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67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3" y="5085184"/>
            <a:ext cx="546284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NIG Assumption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5. Apple Inc</a:t>
            </a:r>
            <a:endParaRPr lang="ko-KR" altLang="en-US" dirty="0"/>
          </a:p>
        </p:txBody>
      </p:sp>
      <p:pic>
        <p:nvPicPr>
          <p:cNvPr id="11776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5" y="2348880"/>
            <a:ext cx="8289373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NIG Assumption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5. Apple Inc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11878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276872"/>
            <a:ext cx="5040560" cy="128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717032"/>
            <a:ext cx="5040560" cy="1310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8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5157192"/>
            <a:ext cx="5184576" cy="1393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NIG Assumption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Summary interpretation</a:t>
            </a:r>
          </a:p>
          <a:p>
            <a:r>
              <a:rPr lang="en-US" altLang="ko-KR" dirty="0" smtClean="0"/>
              <a:t>95%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, 99%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</a:t>
            </a:r>
            <a:r>
              <a:rPr lang="en-US" altLang="ko-KR" dirty="0" smtClean="0"/>
              <a:t>99.5%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모두 </a:t>
            </a:r>
            <a:r>
              <a:rPr lang="en-US" altLang="ko-KR" dirty="0" smtClean="0"/>
              <a:t>p-value</a:t>
            </a:r>
            <a:r>
              <a:rPr lang="ko-KR" altLang="en-US" dirty="0" smtClean="0"/>
              <a:t>의 값이 </a:t>
            </a:r>
            <a:r>
              <a:rPr lang="en-US" altLang="ko-KR" dirty="0" smtClean="0"/>
              <a:t>0.05</a:t>
            </a:r>
            <a:r>
              <a:rPr lang="ko-KR" altLang="en-US" dirty="0" smtClean="0"/>
              <a:t>보다 큰 값을 나타내고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분포의 가정이 올바르다는 </a:t>
            </a:r>
            <a:r>
              <a:rPr lang="ko-KR" altLang="en-US" dirty="0" err="1" smtClean="0"/>
              <a:t>귀무가설을</a:t>
            </a:r>
            <a:r>
              <a:rPr lang="ko-KR" altLang="en-US" dirty="0" smtClean="0"/>
              <a:t> 기각하지 못하게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그러므로 수익률을 분석할 때 </a:t>
            </a:r>
            <a:r>
              <a:rPr lang="en-US" altLang="ko-KR" dirty="0" smtClean="0"/>
              <a:t>Normal Inverse Gaussian Distribution</a:t>
            </a:r>
            <a:r>
              <a:rPr lang="ko-KR" altLang="en-US" dirty="0" smtClean="0"/>
              <a:t>을 가정하는 것이 타당하다고 말할 수 있겠다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데이터 불러들이기 및 수익률에 관한 그래프 그리기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5. Apple Inc</a:t>
            </a:r>
            <a:endParaRPr lang="ko-KR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564904"/>
            <a:ext cx="841657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Normality Assumption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532656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1. Samsung </a:t>
            </a:r>
            <a:r>
              <a:rPr lang="en-US" altLang="ko-KR" dirty="0" err="1" smtClean="0"/>
              <a:t>eletronics</a:t>
            </a:r>
            <a:endParaRPr lang="ko-KR" altLang="en-US" dirty="0"/>
          </a:p>
        </p:txBody>
      </p:sp>
      <p:pic>
        <p:nvPicPr>
          <p:cNvPr id="11981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564904"/>
            <a:ext cx="8174584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Normality Assumption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532656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1. Samsung </a:t>
            </a:r>
            <a:r>
              <a:rPr lang="en-US" altLang="ko-KR" dirty="0" err="1" smtClean="0"/>
              <a:t>eletronics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12083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7" y="2060848"/>
            <a:ext cx="4970779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08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501008"/>
            <a:ext cx="5055468" cy="1311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08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5013176"/>
            <a:ext cx="5209009" cy="1333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Normality Assumption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2. KT corporation</a:t>
            </a:r>
            <a:endParaRPr lang="ko-KR" altLang="en-US" dirty="0"/>
          </a:p>
        </p:txBody>
      </p:sp>
      <p:pic>
        <p:nvPicPr>
          <p:cNvPr id="12185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564904"/>
            <a:ext cx="8273378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Normality Assumption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2. KT corporation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12288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132856"/>
            <a:ext cx="524316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8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5" y="3573016"/>
            <a:ext cx="5256585" cy="12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8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7" y="5013176"/>
            <a:ext cx="5544615" cy="1309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Normality Assumption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532656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3. LG Display Co. Ltd </a:t>
            </a:r>
            <a:endParaRPr lang="ko-KR" altLang="en-US" dirty="0"/>
          </a:p>
        </p:txBody>
      </p:sp>
      <p:pic>
        <p:nvPicPr>
          <p:cNvPr id="12390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564904"/>
            <a:ext cx="8082992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Normality Assumption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3. LG Display Co. Ltd 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12493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132856"/>
            <a:ext cx="484571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49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7" y="3429000"/>
            <a:ext cx="4973052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493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5" y="4869160"/>
            <a:ext cx="5270507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Normality Assumption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4. BMW</a:t>
            </a:r>
            <a:endParaRPr lang="ko-KR" altLang="en-US" dirty="0"/>
          </a:p>
        </p:txBody>
      </p:sp>
      <p:pic>
        <p:nvPicPr>
          <p:cNvPr id="12595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3" y="2420888"/>
            <a:ext cx="8366429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Normality Assumption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4. BMW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12697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132856"/>
            <a:ext cx="5236186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69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573016"/>
            <a:ext cx="5310162" cy="1246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698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5" y="4941168"/>
            <a:ext cx="5472608" cy="1430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Normality Assumption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532656"/>
          </a:xfrm>
        </p:spPr>
        <p:txBody>
          <a:bodyPr/>
          <a:lstStyle/>
          <a:p>
            <a:r>
              <a:rPr lang="en-US" altLang="ko-KR" dirty="0" smtClean="0"/>
              <a:t>5. Apple Inc</a:t>
            </a:r>
            <a:endParaRPr lang="ko-KR" altLang="en-US" dirty="0"/>
          </a:p>
        </p:txBody>
      </p:sp>
      <p:pic>
        <p:nvPicPr>
          <p:cNvPr id="12800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564904"/>
            <a:ext cx="8298260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Normality Assumption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5. Apple Inc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129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5" y="2204864"/>
            <a:ext cx="5280213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9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717032"/>
            <a:ext cx="5446287" cy="1440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9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5229200"/>
            <a:ext cx="563246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데이터 불러들이기 및 수익률에 관한 그래프 그리기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5. Apple Inc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060848"/>
            <a:ext cx="8406375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Normality Assumption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Summary interpretation</a:t>
            </a:r>
          </a:p>
          <a:p>
            <a:r>
              <a:rPr lang="ko-KR" altLang="en-US" dirty="0" smtClean="0"/>
              <a:t>주어진 결과를 보면 </a:t>
            </a:r>
            <a:r>
              <a:rPr lang="en-US" altLang="ko-KR" dirty="0" smtClean="0"/>
              <a:t>p-value</a:t>
            </a:r>
            <a:r>
              <a:rPr lang="ko-KR" altLang="en-US" dirty="0" smtClean="0"/>
              <a:t>의 값이 </a:t>
            </a:r>
            <a:r>
              <a:rPr lang="en-US" altLang="ko-KR" dirty="0" smtClean="0"/>
              <a:t>0.05</a:t>
            </a:r>
            <a:r>
              <a:rPr lang="ko-KR" altLang="en-US" dirty="0" smtClean="0"/>
              <a:t>보다 큰 경우도 있지만 그렇지 않은 경우가 더 많다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말은 수익률에 관해 정규분포를 가정할 경우 문제가 있을 수 있다는 이야기이다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결국 수익률을 분석할 때 정규분포를 가정하는 것은 잘못된 방법이라고 할 수 있겠다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</a:t>
            </a:r>
            <a:r>
              <a:rPr lang="en-US" altLang="ko-KR" sz="6000" dirty="0" smtClean="0"/>
              <a:t>The End ~~!!</a:t>
            </a:r>
            <a:endParaRPr lang="ko-KR" altLang="en-US" sz="6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데이터 불러들이기 및 수익률에 관한 그래프 그리기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532656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5. Apple Inc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1560" y="2132856"/>
            <a:ext cx="7313240" cy="3993307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Interpretation</a:t>
            </a:r>
          </a:p>
          <a:p>
            <a:r>
              <a:rPr lang="en-US" altLang="ko-KR" dirty="0" smtClean="0"/>
              <a:t>Apple Inc </a:t>
            </a:r>
            <a:r>
              <a:rPr lang="ko-KR" altLang="en-US" dirty="0" smtClean="0"/>
              <a:t>주식에 관한 </a:t>
            </a:r>
            <a:r>
              <a:rPr lang="ko-KR" altLang="en-US" dirty="0" err="1" smtClean="0"/>
              <a:t>시계열</a:t>
            </a:r>
            <a:r>
              <a:rPr lang="ko-KR" altLang="en-US" dirty="0" smtClean="0"/>
              <a:t> 그래프에서 알 수 있듯이 전반적으로 주가가 상승하는 추세를 보였음을 알 수 있으며 중반부와 후반부 시점 중간에 큰 폭으로 상승했다는 것도 확인할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주식의 수익률에 관한 그래프를 보면 일반적인 수익률의 경우와 마찬가지로 수익률의 변동성에 대한 지속기간이 전반적으로 길게 나타나고 있는 것으로 판단된다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수익률에 대한 평균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표준편차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왜도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첨도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1. Samsung </a:t>
            </a:r>
            <a:r>
              <a:rPr lang="en-US" altLang="ko-KR" dirty="0" err="1" smtClean="0"/>
              <a:t>eletronics</a:t>
            </a:r>
            <a:endParaRPr lang="ko-KR" alt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204864"/>
            <a:ext cx="8222138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내용 개체 틀 3"/>
          <p:cNvSpPr txBox="1">
            <a:spLocks/>
          </p:cNvSpPr>
          <p:nvPr/>
        </p:nvSpPr>
        <p:spPr>
          <a:xfrm>
            <a:off x="611560" y="3356992"/>
            <a:ext cx="7313240" cy="2769171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420624" marR="0" lvl="0" indent="-384048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Interpretation</a:t>
            </a:r>
          </a:p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ko-KR" altLang="en-US" sz="2600" dirty="0"/>
              <a:t>평균 </a:t>
            </a:r>
            <a:r>
              <a:rPr lang="en-US" altLang="ko-KR" sz="2600" dirty="0"/>
              <a:t>: 0.0004178181, </a:t>
            </a:r>
            <a:r>
              <a:rPr lang="ko-KR" altLang="en-US" sz="2600" dirty="0"/>
              <a:t>표준편차 </a:t>
            </a:r>
            <a:r>
              <a:rPr lang="en-US" altLang="ko-KR" sz="2600" dirty="0"/>
              <a:t>: 0.0176937566,</a:t>
            </a:r>
          </a:p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ko-KR" altLang="en-US" sz="2600" dirty="0"/>
              <a:t>왜도 </a:t>
            </a:r>
            <a:r>
              <a:rPr lang="en-US" altLang="ko-KR" sz="2600" dirty="0"/>
              <a:t>: 0.0788363519 &gt; 0 --&gt; </a:t>
            </a:r>
            <a:r>
              <a:rPr lang="ko-KR" altLang="en-US" sz="2600" dirty="0"/>
              <a:t>양수인 것으로 보아 오른쪽으로 꼬리가 형성되는 것으로 보임</a:t>
            </a:r>
            <a:r>
              <a:rPr lang="en-US" altLang="ko-KR" sz="2600" dirty="0"/>
              <a:t>,</a:t>
            </a:r>
          </a:p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ko-KR" altLang="en-US" sz="2600" dirty="0"/>
              <a:t>첨도 </a:t>
            </a:r>
            <a:r>
              <a:rPr lang="en-US" altLang="ko-KR" sz="2600" dirty="0"/>
              <a:t>: 4.0592690227 &gt; 3 --&gt; </a:t>
            </a:r>
            <a:r>
              <a:rPr lang="ko-KR" altLang="en-US" sz="2600" dirty="0"/>
              <a:t>일반적인 정규분포의 그래프보다 더 뾰족한 형태의 분포를 형성할 것이라고 예상할 수 있음</a:t>
            </a:r>
            <a:r>
              <a:rPr lang="en-US" altLang="ko-KR" sz="2600" dirty="0"/>
              <a:t>.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수익률에 대한 평균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표준편차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왜도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첨도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2. KT corporation</a:t>
            </a:r>
            <a:endParaRPr lang="ko-KR" alt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132856"/>
            <a:ext cx="7627163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내용 개체 틀 3"/>
          <p:cNvSpPr txBox="1">
            <a:spLocks/>
          </p:cNvSpPr>
          <p:nvPr/>
        </p:nvSpPr>
        <p:spPr>
          <a:xfrm>
            <a:off x="611560" y="3356992"/>
            <a:ext cx="7313240" cy="2769171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420624" marR="0" lvl="0" indent="-384048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Interpretation</a:t>
            </a:r>
          </a:p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ko-KR" altLang="en-US" sz="2600" dirty="0" smtClean="0"/>
              <a:t>평균 </a:t>
            </a:r>
            <a:r>
              <a:rPr lang="en-US" altLang="ko-KR" sz="2600" dirty="0" smtClean="0"/>
              <a:t>: -0.000227397, </a:t>
            </a:r>
            <a:r>
              <a:rPr lang="ko-KR" altLang="en-US" sz="2600" dirty="0" smtClean="0"/>
              <a:t>표준편차 </a:t>
            </a:r>
            <a:r>
              <a:rPr lang="en-US" altLang="ko-KR" sz="2600" dirty="0" smtClean="0"/>
              <a:t>: 0.016546067,</a:t>
            </a:r>
          </a:p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ko-KR" altLang="en-US" sz="2600" dirty="0" smtClean="0"/>
              <a:t>왜도 </a:t>
            </a:r>
            <a:r>
              <a:rPr lang="en-US" altLang="ko-KR" sz="2600" dirty="0" smtClean="0"/>
              <a:t>: -0.164602632 &lt; 0 --&gt; </a:t>
            </a:r>
            <a:r>
              <a:rPr lang="ko-KR" altLang="en-US" sz="2600" dirty="0" smtClean="0"/>
              <a:t>음수인 것으로 보아 왼쪽으로 꼬리가 형성되는 것으로 보임</a:t>
            </a:r>
            <a:r>
              <a:rPr lang="en-US" altLang="ko-KR" sz="2600" dirty="0" smtClean="0"/>
              <a:t>,</a:t>
            </a:r>
          </a:p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ko-KR" altLang="en-US" sz="2600" dirty="0" smtClean="0"/>
              <a:t>첨도 </a:t>
            </a:r>
            <a:r>
              <a:rPr lang="en-US" altLang="ko-KR" sz="2600" dirty="0" smtClean="0"/>
              <a:t>: 5.589264940 &gt; 3 --&gt; </a:t>
            </a:r>
            <a:r>
              <a:rPr lang="ko-KR" altLang="en-US" sz="2600" dirty="0" smtClean="0"/>
              <a:t>일반적인 정규분포의 그래프보다 더 뾰족한 형태의 분포를 형성할 것이라고 예상할 수 있음</a:t>
            </a:r>
            <a:r>
              <a:rPr lang="en-US" altLang="ko-KR" sz="2600" dirty="0" smtClean="0"/>
              <a:t>.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5</a:t>
            </a:r>
            <a:r>
              <a:rPr lang="ko-KR" altLang="en-US" dirty="0" smtClean="0"/>
              <a:t>개의 기업의 </a:t>
            </a:r>
            <a:r>
              <a:rPr lang="en-US" altLang="ko-KR" dirty="0" smtClean="0"/>
              <a:t>2010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일부터 </a:t>
            </a:r>
            <a:r>
              <a:rPr lang="en-US" altLang="ko-KR" dirty="0" smtClean="0"/>
              <a:t>2014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24</a:t>
            </a:r>
            <a:r>
              <a:rPr lang="ko-KR" altLang="en-US" dirty="0" smtClean="0"/>
              <a:t>일까지의 </a:t>
            </a:r>
            <a:r>
              <a:rPr lang="en-US" altLang="ko-KR" dirty="0" smtClean="0"/>
              <a:t>daily return</a:t>
            </a:r>
            <a:r>
              <a:rPr lang="ko-KR" altLang="en-US" dirty="0" smtClean="0"/>
              <a:t>에 관한 분석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수익률에 대한 평균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표준편차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왜도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첨도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3. LG Display Co. Ltd</a:t>
            </a:r>
            <a:endParaRPr lang="ko-KR" alt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04864"/>
            <a:ext cx="757738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내용 개체 틀 3"/>
          <p:cNvSpPr txBox="1">
            <a:spLocks/>
          </p:cNvSpPr>
          <p:nvPr/>
        </p:nvSpPr>
        <p:spPr>
          <a:xfrm>
            <a:off x="611560" y="3356992"/>
            <a:ext cx="7313240" cy="2769171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420624" marR="0" lvl="0" indent="-384048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Interpretation</a:t>
            </a:r>
          </a:p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ko-KR" altLang="en-US" sz="2600" dirty="0" smtClean="0"/>
              <a:t>평균 </a:t>
            </a:r>
            <a:r>
              <a:rPr lang="en-US" altLang="ko-KR" sz="2600" dirty="0" smtClean="0"/>
              <a:t>: -0.0003830322, </a:t>
            </a:r>
            <a:r>
              <a:rPr lang="ko-KR" altLang="en-US" sz="2600" dirty="0" smtClean="0"/>
              <a:t>표준편차 </a:t>
            </a:r>
            <a:r>
              <a:rPr lang="en-US" altLang="ko-KR" sz="2600" dirty="0" smtClean="0"/>
              <a:t>: 0.0264105771,</a:t>
            </a:r>
          </a:p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ko-KR" altLang="en-US" sz="2600" dirty="0" smtClean="0"/>
              <a:t>왜도 </a:t>
            </a:r>
            <a:r>
              <a:rPr lang="en-US" altLang="ko-KR" sz="2600" dirty="0" smtClean="0"/>
              <a:t>: -0.0010760994 , 0 --&gt; </a:t>
            </a:r>
            <a:r>
              <a:rPr lang="ko-KR" altLang="en-US" sz="2600" dirty="0" smtClean="0"/>
              <a:t>음수인 것으로 보아 왼쪽으로 꼬리가 형성되는 것으로 보임</a:t>
            </a:r>
            <a:r>
              <a:rPr lang="en-US" altLang="ko-KR" sz="2600" dirty="0" smtClean="0"/>
              <a:t>,</a:t>
            </a:r>
          </a:p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ko-KR" altLang="en-US" sz="2600" dirty="0" smtClean="0"/>
              <a:t>첨도 </a:t>
            </a:r>
            <a:r>
              <a:rPr lang="en-US" altLang="ko-KR" sz="2600" dirty="0" smtClean="0"/>
              <a:t>: 5.5608465389 &gt; 3 --&gt; </a:t>
            </a:r>
            <a:r>
              <a:rPr lang="ko-KR" altLang="en-US" sz="2600" dirty="0" smtClean="0"/>
              <a:t>일반적인 정규분포의 </a:t>
            </a:r>
            <a:r>
              <a:rPr lang="ko-KR" altLang="en-US" sz="2600" dirty="0" err="1" smtClean="0"/>
              <a:t>첨도인</a:t>
            </a:r>
            <a:r>
              <a:rPr lang="ko-KR" altLang="en-US" sz="2600" dirty="0" smtClean="0"/>
              <a:t> </a:t>
            </a:r>
            <a:r>
              <a:rPr lang="en-US" altLang="ko-KR" sz="2600" dirty="0" smtClean="0"/>
              <a:t>3</a:t>
            </a:r>
            <a:r>
              <a:rPr lang="ko-KR" altLang="en-US" sz="2600" dirty="0" smtClean="0"/>
              <a:t>보다 크기 때문에 뾰족한 모양의 분포를 형성하고 있는 것으로 보인다</a:t>
            </a:r>
            <a:r>
              <a:rPr lang="en-US" altLang="ko-KR" sz="2600" dirty="0" smtClean="0"/>
              <a:t>.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수익률에 대한 평균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표준편차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왜도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첨도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4. BMW</a:t>
            </a:r>
            <a:endParaRPr lang="ko-KR" alt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132856"/>
            <a:ext cx="7513146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내용 개체 틀 3"/>
          <p:cNvSpPr txBox="1">
            <a:spLocks/>
          </p:cNvSpPr>
          <p:nvPr/>
        </p:nvSpPr>
        <p:spPr>
          <a:xfrm>
            <a:off x="611560" y="3356992"/>
            <a:ext cx="7313240" cy="2769171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420624" marR="0" lvl="0" indent="-384048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Interpretation</a:t>
            </a:r>
          </a:p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ko-KR" altLang="en-US" sz="2600" dirty="0" smtClean="0"/>
              <a:t>평균 </a:t>
            </a:r>
            <a:r>
              <a:rPr lang="en-US" altLang="ko-KR" sz="2600" dirty="0" smtClean="0"/>
              <a:t>: 0.0009282477, </a:t>
            </a:r>
            <a:r>
              <a:rPr lang="ko-KR" altLang="en-US" sz="2600" dirty="0" smtClean="0"/>
              <a:t>표준편차 </a:t>
            </a:r>
            <a:r>
              <a:rPr lang="en-US" altLang="ko-KR" sz="2600" dirty="0" smtClean="0"/>
              <a:t>: 0.0193515181,</a:t>
            </a:r>
          </a:p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ko-KR" altLang="en-US" sz="2600" dirty="0" smtClean="0"/>
              <a:t>왜도 </a:t>
            </a:r>
            <a:r>
              <a:rPr lang="en-US" altLang="ko-KR" sz="2600" dirty="0" smtClean="0"/>
              <a:t>: -0.1430340687 &lt; 0 --&gt; </a:t>
            </a:r>
            <a:r>
              <a:rPr lang="ko-KR" altLang="en-US" sz="2600" dirty="0" smtClean="0"/>
              <a:t>음수인 것으로 보아 왼쪽으로 꼬리가 형성되는 것으로 보임</a:t>
            </a:r>
            <a:r>
              <a:rPr lang="en-US" altLang="ko-KR" sz="2600" dirty="0" smtClean="0"/>
              <a:t>,</a:t>
            </a:r>
          </a:p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ko-KR" altLang="en-US" sz="2600" dirty="0" smtClean="0"/>
              <a:t>첨도 </a:t>
            </a:r>
            <a:r>
              <a:rPr lang="en-US" altLang="ko-KR" sz="2600" dirty="0" smtClean="0"/>
              <a:t>: 4.8958161469 &gt; 3 --&gt; </a:t>
            </a:r>
            <a:r>
              <a:rPr lang="ko-KR" altLang="en-US" sz="2600" dirty="0" smtClean="0"/>
              <a:t>일반적인 정규분포의 </a:t>
            </a:r>
            <a:r>
              <a:rPr lang="ko-KR" altLang="en-US" sz="2600" dirty="0" err="1" smtClean="0"/>
              <a:t>첨도인</a:t>
            </a:r>
            <a:r>
              <a:rPr lang="ko-KR" altLang="en-US" sz="2600" dirty="0" smtClean="0"/>
              <a:t> </a:t>
            </a:r>
            <a:r>
              <a:rPr lang="en-US" altLang="ko-KR" sz="2600" dirty="0" smtClean="0"/>
              <a:t>3</a:t>
            </a:r>
            <a:r>
              <a:rPr lang="ko-KR" altLang="en-US" sz="2600" dirty="0" smtClean="0"/>
              <a:t>보다 크기 때문에 뾰족한 모양의 분포를 형성하고 있는 것으로 보인다</a:t>
            </a:r>
            <a:r>
              <a:rPr lang="en-US" altLang="ko-KR" sz="2600" dirty="0" smtClean="0"/>
              <a:t>.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수익률에 대한 평균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표준편차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왜도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첨도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5. Apple Inc</a:t>
            </a:r>
            <a:endParaRPr lang="ko-KR" alt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132856"/>
            <a:ext cx="84614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내용 개체 틀 3"/>
          <p:cNvSpPr txBox="1">
            <a:spLocks/>
          </p:cNvSpPr>
          <p:nvPr/>
        </p:nvSpPr>
        <p:spPr>
          <a:xfrm>
            <a:off x="611560" y="3356992"/>
            <a:ext cx="7313240" cy="2769171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420624" marR="0" lvl="0" indent="-384048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Interpretation</a:t>
            </a:r>
          </a:p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ko-KR" altLang="en-US" sz="2600" dirty="0" smtClean="0"/>
              <a:t>평균 </a:t>
            </a:r>
            <a:r>
              <a:rPr lang="en-US" altLang="ko-KR" sz="2600" dirty="0" smtClean="0"/>
              <a:t>: 0.0008606177, </a:t>
            </a:r>
            <a:r>
              <a:rPr lang="ko-KR" altLang="en-US" sz="2600" dirty="0" smtClean="0"/>
              <a:t>표준편차 </a:t>
            </a:r>
            <a:r>
              <a:rPr lang="en-US" altLang="ko-KR" sz="2600" dirty="0" smtClean="0"/>
              <a:t>: 0.0174216501,</a:t>
            </a:r>
          </a:p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ko-KR" altLang="en-US" sz="2600" dirty="0" smtClean="0"/>
              <a:t>왜도 </a:t>
            </a:r>
            <a:r>
              <a:rPr lang="en-US" altLang="ko-KR" sz="2600" dirty="0" smtClean="0"/>
              <a:t>: -0.3852795005 , 0 --&gt; </a:t>
            </a:r>
            <a:r>
              <a:rPr lang="ko-KR" altLang="en-US" sz="2600" dirty="0" smtClean="0"/>
              <a:t>음수인 것으로 보아 왼쪽으로 꼬리가 형성되는 것으로 보임</a:t>
            </a:r>
            <a:r>
              <a:rPr lang="en-US" altLang="ko-KR" sz="2600" dirty="0" smtClean="0"/>
              <a:t>,</a:t>
            </a:r>
          </a:p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ko-KR" altLang="en-US" sz="2600" dirty="0" smtClean="0"/>
              <a:t>첨도 </a:t>
            </a:r>
            <a:r>
              <a:rPr lang="en-US" altLang="ko-KR" sz="2600" dirty="0" smtClean="0"/>
              <a:t>: 7.9795077037 &gt; 3 --&gt; </a:t>
            </a:r>
            <a:r>
              <a:rPr lang="ko-KR" altLang="en-US" sz="2600" dirty="0" smtClean="0"/>
              <a:t>일반적인 정규분포의 </a:t>
            </a:r>
            <a:r>
              <a:rPr lang="ko-KR" altLang="en-US" sz="2600" dirty="0" err="1" smtClean="0"/>
              <a:t>첨도인</a:t>
            </a:r>
            <a:r>
              <a:rPr lang="ko-KR" altLang="en-US" sz="2600" dirty="0" smtClean="0"/>
              <a:t> </a:t>
            </a:r>
            <a:r>
              <a:rPr lang="en-US" altLang="ko-KR" sz="2600" dirty="0" smtClean="0"/>
              <a:t>3</a:t>
            </a:r>
            <a:r>
              <a:rPr lang="ko-KR" altLang="en-US" sz="2600" dirty="0" smtClean="0"/>
              <a:t>보다 크기 때문에 뾰족한 모양의 분포를 형성하고 있는 것으로 보인다</a:t>
            </a:r>
            <a:r>
              <a:rPr lang="en-US" altLang="ko-KR" sz="26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일별 수익률은 </a:t>
            </a:r>
            <a:r>
              <a:rPr lang="ko-KR" altLang="en-US" dirty="0" err="1" smtClean="0"/>
              <a:t>정규성을</a:t>
            </a:r>
            <a:r>
              <a:rPr lang="ko-KR" altLang="en-US" dirty="0" smtClean="0"/>
              <a:t> 보이는가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1. Samsung </a:t>
            </a:r>
            <a:r>
              <a:rPr lang="en-US" altLang="ko-KR" dirty="0" err="1" smtClean="0"/>
              <a:t>eletronics</a:t>
            </a:r>
            <a:endParaRPr lang="ko-KR" alt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564904"/>
            <a:ext cx="8297773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일별 수익률은 </a:t>
            </a:r>
            <a:r>
              <a:rPr lang="ko-KR" altLang="en-US" dirty="0" err="1" smtClean="0"/>
              <a:t>정규성을</a:t>
            </a:r>
            <a:r>
              <a:rPr lang="ko-KR" altLang="en-US" dirty="0" smtClean="0"/>
              <a:t> 보이는가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1. Samsung </a:t>
            </a:r>
            <a:r>
              <a:rPr lang="en-US" altLang="ko-KR" dirty="0" err="1" smtClean="0"/>
              <a:t>eletronics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204863"/>
            <a:ext cx="8136904" cy="4257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일별 수익률은 </a:t>
            </a:r>
            <a:r>
              <a:rPr lang="ko-KR" altLang="en-US" dirty="0" err="1" smtClean="0"/>
              <a:t>정규성을</a:t>
            </a:r>
            <a:r>
              <a:rPr lang="ko-KR" altLang="en-US" dirty="0" smtClean="0"/>
              <a:t> 보이는가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532656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1. Samsung </a:t>
            </a:r>
            <a:r>
              <a:rPr lang="en-US" altLang="ko-KR" dirty="0" err="1" smtClean="0"/>
              <a:t>eletronics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1560" y="2132856"/>
            <a:ext cx="7313240" cy="3993307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Interpretation</a:t>
            </a:r>
          </a:p>
          <a:p>
            <a:r>
              <a:rPr lang="ko-KR" altLang="en-US" dirty="0" smtClean="0"/>
              <a:t>히스토그램의 형태가 정규분포와 비교했을 때 더 뾰족하고 오른쪽에서 꼬리가 형성되고 있으며 더 두꺼움을 알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일반적으로 왼쪽에서 꼬리가 형성되는 경우가 많다는 사실과 비교했을 때 특이한 </a:t>
            </a:r>
            <a:r>
              <a:rPr lang="en-US" altLang="ko-KR" dirty="0" smtClean="0"/>
              <a:t>case</a:t>
            </a:r>
            <a:r>
              <a:rPr lang="ko-KR" altLang="en-US" dirty="0" smtClean="0"/>
              <a:t>라고 할 수 있겠다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일별 수익률은 </a:t>
            </a:r>
            <a:r>
              <a:rPr lang="ko-KR" altLang="en-US" dirty="0" err="1" smtClean="0"/>
              <a:t>정규성을</a:t>
            </a:r>
            <a:r>
              <a:rPr lang="ko-KR" altLang="en-US" dirty="0" smtClean="0"/>
              <a:t> 보이는가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2. KT corporation</a:t>
            </a:r>
            <a:endParaRPr lang="ko-KR" alt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1" y="2780928"/>
            <a:ext cx="7672125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일별 수익률은 </a:t>
            </a:r>
            <a:r>
              <a:rPr lang="ko-KR" altLang="en-US" dirty="0" err="1" smtClean="0"/>
              <a:t>정규성을</a:t>
            </a:r>
            <a:r>
              <a:rPr lang="ko-KR" altLang="en-US" dirty="0" smtClean="0"/>
              <a:t> 보이는가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2. KT corporation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132856"/>
            <a:ext cx="8352928" cy="4314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일별 수익률은 </a:t>
            </a:r>
            <a:r>
              <a:rPr lang="ko-KR" altLang="en-US" dirty="0" err="1" smtClean="0"/>
              <a:t>정규성을</a:t>
            </a:r>
            <a:r>
              <a:rPr lang="ko-KR" altLang="en-US" dirty="0" smtClean="0"/>
              <a:t> 보이는가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2. KT corporation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39552" y="2060848"/>
            <a:ext cx="7385248" cy="4065315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Interpretation</a:t>
            </a:r>
          </a:p>
          <a:p>
            <a:r>
              <a:rPr lang="ko-KR" altLang="en-US" dirty="0" smtClean="0"/>
              <a:t>히스토그램의 형태가 정규분포와 비교했을 때 더 뾰족하고 왼쪽에서 꼬리가 형성되고 있으며 더 두꺼움을 알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이는 수익률의 분포가 정규분포와는 거리가 멀다는 것을 뜻한다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일별 수익률은 </a:t>
            </a:r>
            <a:r>
              <a:rPr lang="ko-KR" altLang="en-US" dirty="0" err="1" smtClean="0"/>
              <a:t>정규성을</a:t>
            </a:r>
            <a:r>
              <a:rPr lang="ko-KR" altLang="en-US" dirty="0" smtClean="0"/>
              <a:t> 보이는가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3. LG Display Co. Ltd</a:t>
            </a:r>
            <a:endParaRPr lang="ko-KR" alt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924944"/>
            <a:ext cx="7205537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데이터 불러들이기 및 수익률에 관한 그래프 그리기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532656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1. Samsung </a:t>
            </a:r>
            <a:r>
              <a:rPr lang="en-US" altLang="ko-KR" dirty="0" err="1" smtClean="0"/>
              <a:t>eletronics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636912"/>
            <a:ext cx="8064896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일별 수익률은 </a:t>
            </a:r>
            <a:r>
              <a:rPr lang="ko-KR" altLang="en-US" dirty="0" err="1" smtClean="0"/>
              <a:t>정규성을</a:t>
            </a:r>
            <a:r>
              <a:rPr lang="ko-KR" altLang="en-US" dirty="0" smtClean="0"/>
              <a:t> 보이는가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3. LG Display Co. Ltd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060848"/>
            <a:ext cx="8515608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일별 수익률은 </a:t>
            </a:r>
            <a:r>
              <a:rPr lang="ko-KR" altLang="en-US" dirty="0" err="1" smtClean="0"/>
              <a:t>정규성을</a:t>
            </a:r>
            <a:r>
              <a:rPr lang="ko-KR" altLang="en-US" dirty="0" smtClean="0"/>
              <a:t> 보이는가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532656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3. LG Display Co. Ltd</a:t>
            </a:r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39552" y="2060848"/>
            <a:ext cx="7385248" cy="4065315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Interpretation</a:t>
            </a:r>
          </a:p>
          <a:p>
            <a:r>
              <a:rPr lang="ko-KR" altLang="en-US" dirty="0" smtClean="0"/>
              <a:t>히스토그램의 형태가 정규분포와 비교했을 때 뾰족하고 왼쪽에서 꼬리가 형성되고 있으며 더 두꺼움을 알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사실을 통해 정규성을 가정하는 것에 있어서는 조심해야 할 것으로 보인다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일별 수익률은 </a:t>
            </a:r>
            <a:r>
              <a:rPr lang="ko-KR" altLang="en-US" dirty="0" err="1" smtClean="0"/>
              <a:t>정규성을</a:t>
            </a:r>
            <a:r>
              <a:rPr lang="ko-KR" altLang="en-US" dirty="0" smtClean="0"/>
              <a:t> 보이는가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4. BMW</a:t>
            </a:r>
            <a:endParaRPr lang="ko-KR" alt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564904"/>
            <a:ext cx="7476515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일별 수익률은 </a:t>
            </a:r>
            <a:r>
              <a:rPr lang="ko-KR" altLang="en-US" dirty="0" err="1" smtClean="0"/>
              <a:t>정규성을</a:t>
            </a:r>
            <a:r>
              <a:rPr lang="ko-KR" altLang="en-US" dirty="0" smtClean="0"/>
              <a:t> 보이는가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4. BMW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060847"/>
            <a:ext cx="8568952" cy="446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일별 수익률은 </a:t>
            </a:r>
            <a:r>
              <a:rPr lang="ko-KR" altLang="en-US" dirty="0" err="1" smtClean="0"/>
              <a:t>정규성을</a:t>
            </a:r>
            <a:r>
              <a:rPr lang="ko-KR" altLang="en-US" dirty="0" smtClean="0"/>
              <a:t> 보이는가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4. BMW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1560" y="2060848"/>
            <a:ext cx="7313240" cy="4065315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Interpretation</a:t>
            </a:r>
          </a:p>
          <a:p>
            <a:r>
              <a:rPr lang="ko-KR" altLang="en-US" dirty="0" smtClean="0"/>
              <a:t>히스토그램의 형태가 정규분포와 비교했을 때 뾰족하고 왼쪽에서 꼬리가 형성되고 있으며 더 두꺼움을 알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차이가 있는 것으로 보아 </a:t>
            </a:r>
            <a:r>
              <a:rPr lang="ko-KR" altLang="en-US" dirty="0" err="1" smtClean="0"/>
              <a:t>정규성을</a:t>
            </a:r>
            <a:r>
              <a:rPr lang="ko-KR" altLang="en-US" dirty="0" smtClean="0"/>
              <a:t> 가정하는 것에 있어서는 조심해야 할 것으로 보인다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일별 수익률은 </a:t>
            </a:r>
            <a:r>
              <a:rPr lang="ko-KR" altLang="en-US" dirty="0" err="1" smtClean="0"/>
              <a:t>정규성을</a:t>
            </a:r>
            <a:r>
              <a:rPr lang="ko-KR" altLang="en-US" dirty="0" smtClean="0"/>
              <a:t> 보이는가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5. Apple Inc</a:t>
            </a:r>
            <a:endParaRPr lang="ko-KR" alt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708920"/>
            <a:ext cx="784887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일별 수익률은 </a:t>
            </a:r>
            <a:r>
              <a:rPr lang="ko-KR" altLang="en-US" dirty="0" err="1" smtClean="0"/>
              <a:t>정규성을</a:t>
            </a:r>
            <a:r>
              <a:rPr lang="ko-KR" altLang="en-US" dirty="0" smtClean="0"/>
              <a:t> 보이는가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5. Apple Inc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132856"/>
            <a:ext cx="8640960" cy="4507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일별 수익률은 </a:t>
            </a:r>
            <a:r>
              <a:rPr lang="ko-KR" altLang="en-US" dirty="0" err="1" smtClean="0"/>
              <a:t>정규성을</a:t>
            </a:r>
            <a:r>
              <a:rPr lang="ko-KR" altLang="en-US" dirty="0" smtClean="0"/>
              <a:t> 보이는가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5. Apple Inc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39552" y="2132856"/>
            <a:ext cx="7385248" cy="3993307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Interpretation</a:t>
            </a:r>
          </a:p>
          <a:p>
            <a:r>
              <a:rPr lang="ko-KR" altLang="en-US" dirty="0" smtClean="0"/>
              <a:t>히스토그램의 형태가 정규분포와 비교했을 때 뾰족하고 왼쪽에서 꼬리가 형성되고 있으며 더 두꺼움을 알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차이가 있는 것으로 보아 </a:t>
            </a:r>
            <a:r>
              <a:rPr lang="ko-KR" altLang="en-US" dirty="0" err="1" smtClean="0"/>
              <a:t>정규성을</a:t>
            </a:r>
            <a:r>
              <a:rPr lang="ko-KR" altLang="en-US" dirty="0" smtClean="0"/>
              <a:t> 가정하는 것에 있어서는 무리가 있을 것이라 여겨진다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정규성</a:t>
            </a:r>
            <a:r>
              <a:rPr lang="ko-KR" altLang="en-US" dirty="0" smtClean="0"/>
              <a:t> 검정</a:t>
            </a:r>
            <a:r>
              <a:rPr lang="en-US" altLang="ko-KR" dirty="0" smtClean="0"/>
              <a:t>(Shapiro-</a:t>
            </a:r>
            <a:r>
              <a:rPr lang="en-US" altLang="ko-KR" dirty="0" err="1" smtClean="0"/>
              <a:t>Wilk</a:t>
            </a:r>
            <a:r>
              <a:rPr lang="en-US" altLang="ko-KR" dirty="0" smtClean="0"/>
              <a:t> normality test)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1. Samsung </a:t>
            </a:r>
            <a:r>
              <a:rPr lang="en-US" altLang="ko-KR" dirty="0" err="1" smtClean="0"/>
              <a:t>eletronics</a:t>
            </a:r>
            <a:endParaRPr lang="ko-KR" altLang="en-U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132856"/>
            <a:ext cx="3240360" cy="845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068960"/>
            <a:ext cx="7344816" cy="3675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정규성</a:t>
            </a:r>
            <a:r>
              <a:rPr lang="ko-KR" altLang="en-US" dirty="0" smtClean="0"/>
              <a:t> 검정</a:t>
            </a:r>
            <a:r>
              <a:rPr lang="en-US" altLang="ko-KR" dirty="0" smtClean="0"/>
              <a:t>(Shapiro-</a:t>
            </a:r>
            <a:r>
              <a:rPr lang="en-US" altLang="ko-KR" dirty="0" err="1" smtClean="0"/>
              <a:t>Wilk</a:t>
            </a:r>
            <a:r>
              <a:rPr lang="en-US" altLang="ko-KR" dirty="0" smtClean="0"/>
              <a:t> normality test)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1. Samsung </a:t>
            </a:r>
            <a:r>
              <a:rPr lang="en-US" altLang="ko-KR" dirty="0" err="1" smtClean="0"/>
              <a:t>eletronics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7544" y="3140968"/>
            <a:ext cx="7457256" cy="2985195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Interpretation</a:t>
            </a:r>
          </a:p>
          <a:p>
            <a:r>
              <a:rPr lang="en-US" altLang="ko-KR" dirty="0" smtClean="0"/>
              <a:t>Q-Q plot</a:t>
            </a:r>
            <a:r>
              <a:rPr lang="ko-KR" altLang="en-US" dirty="0" smtClean="0"/>
              <a:t>을 통해서 알 수 있듯이 그래프가 직선과 동떨어지는 부분이 양끝에서 발생하고 있음을 알 수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검정결과 유의확률이 </a:t>
            </a:r>
            <a:r>
              <a:rPr lang="en-US" altLang="ko-KR" dirty="0" smtClean="0"/>
              <a:t>0.05</a:t>
            </a:r>
            <a:r>
              <a:rPr lang="ko-KR" altLang="en-US" dirty="0" smtClean="0"/>
              <a:t>보다 작은 것으로 보아 데이터가 정규분포를 따른다는 </a:t>
            </a:r>
            <a:r>
              <a:rPr lang="en-US" altLang="ko-KR" dirty="0" smtClean="0"/>
              <a:t>H0</a:t>
            </a:r>
            <a:r>
              <a:rPr lang="ko-KR" altLang="en-US" dirty="0" smtClean="0"/>
              <a:t>를 기각한다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수익률이 </a:t>
            </a:r>
            <a:r>
              <a:rPr lang="ko-KR" altLang="en-US" dirty="0" err="1" smtClean="0"/>
              <a:t>정규성을</a:t>
            </a:r>
            <a:r>
              <a:rPr lang="ko-KR" altLang="en-US" dirty="0" smtClean="0"/>
              <a:t> 띄고 있다고 말할 수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3" y="2204864"/>
            <a:ext cx="3114765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데이터 불러들이기 및 수익률에 관한 그래프 그리기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532656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1. Samsung </a:t>
            </a:r>
            <a:r>
              <a:rPr lang="en-US" altLang="ko-KR" dirty="0" err="1" smtClean="0"/>
              <a:t>eletronics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204864"/>
            <a:ext cx="8064896" cy="4095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정규성</a:t>
            </a:r>
            <a:r>
              <a:rPr lang="ko-KR" altLang="en-US" dirty="0" smtClean="0"/>
              <a:t> 검정</a:t>
            </a:r>
            <a:r>
              <a:rPr lang="en-US" altLang="ko-KR" dirty="0" smtClean="0"/>
              <a:t>(Shapiro-</a:t>
            </a:r>
            <a:r>
              <a:rPr lang="en-US" altLang="ko-KR" dirty="0" err="1" smtClean="0"/>
              <a:t>Wilk</a:t>
            </a:r>
            <a:r>
              <a:rPr lang="en-US" altLang="ko-KR" dirty="0" smtClean="0"/>
              <a:t> normality test)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2. KT corporation</a:t>
            </a:r>
            <a:endParaRPr lang="ko-KR" altLang="en-US" dirty="0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3" y="2060848"/>
            <a:ext cx="2842421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996952"/>
            <a:ext cx="7344816" cy="3661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정규성</a:t>
            </a:r>
            <a:r>
              <a:rPr lang="ko-KR" altLang="en-US" dirty="0" smtClean="0"/>
              <a:t> 검정</a:t>
            </a:r>
            <a:r>
              <a:rPr lang="en-US" altLang="ko-KR" dirty="0" smtClean="0"/>
              <a:t>(Shapiro-</a:t>
            </a:r>
            <a:r>
              <a:rPr lang="en-US" altLang="ko-KR" dirty="0" err="1" smtClean="0"/>
              <a:t>Wilk</a:t>
            </a:r>
            <a:r>
              <a:rPr lang="en-US" altLang="ko-KR" dirty="0" smtClean="0"/>
              <a:t> normality test)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2. KT corporation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95536" y="3212976"/>
            <a:ext cx="7618040" cy="2941787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Interpretation</a:t>
            </a:r>
          </a:p>
          <a:p>
            <a:r>
              <a:rPr lang="en-US" altLang="ko-KR" dirty="0" smtClean="0"/>
              <a:t>Q-Q plot</a:t>
            </a:r>
            <a:r>
              <a:rPr lang="ko-KR" altLang="en-US" dirty="0" smtClean="0"/>
              <a:t>을 통해서 알 수 있듯이 그래프가 직선과 동떨어지는 부분이 양끝에서 발생하고 있음을 알 수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검정결과 유의확률이 </a:t>
            </a:r>
            <a:r>
              <a:rPr lang="en-US" altLang="ko-KR" dirty="0" smtClean="0"/>
              <a:t>0.05</a:t>
            </a:r>
            <a:r>
              <a:rPr lang="ko-KR" altLang="en-US" dirty="0" smtClean="0"/>
              <a:t>보다 작은 것으로 보아 데이터가 정규분포를 따른다는 </a:t>
            </a:r>
            <a:r>
              <a:rPr lang="en-US" altLang="ko-KR" dirty="0" smtClean="0"/>
              <a:t>H0</a:t>
            </a:r>
            <a:r>
              <a:rPr lang="ko-KR" altLang="en-US" dirty="0" smtClean="0"/>
              <a:t>를 기각한다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수익률이 </a:t>
            </a:r>
            <a:r>
              <a:rPr lang="ko-KR" altLang="en-US" dirty="0" err="1" smtClean="0"/>
              <a:t>정규성을</a:t>
            </a:r>
            <a:r>
              <a:rPr lang="ko-KR" altLang="en-US" dirty="0" smtClean="0"/>
              <a:t> 띄고 있다고 말할 수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5" y="2204864"/>
            <a:ext cx="3393157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정규성</a:t>
            </a:r>
            <a:r>
              <a:rPr lang="ko-KR" altLang="en-US" dirty="0" smtClean="0"/>
              <a:t> 검정</a:t>
            </a:r>
            <a:r>
              <a:rPr lang="en-US" altLang="ko-KR" dirty="0" smtClean="0"/>
              <a:t>(Shapiro-</a:t>
            </a:r>
            <a:r>
              <a:rPr lang="en-US" altLang="ko-KR" dirty="0" err="1" smtClean="0"/>
              <a:t>Wilk</a:t>
            </a:r>
            <a:r>
              <a:rPr lang="en-US" altLang="ko-KR" dirty="0" smtClean="0"/>
              <a:t> normality test)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3. LG Display Co. Ltd</a:t>
            </a:r>
            <a:endParaRPr lang="ko-KR" altLang="en-US" dirty="0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132856"/>
            <a:ext cx="2468846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068959"/>
            <a:ext cx="7200800" cy="3656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정규성</a:t>
            </a:r>
            <a:r>
              <a:rPr lang="ko-KR" altLang="en-US" dirty="0" smtClean="0"/>
              <a:t> 검정</a:t>
            </a:r>
            <a:r>
              <a:rPr lang="en-US" altLang="ko-KR" dirty="0" smtClean="0"/>
              <a:t>(Shapiro-</a:t>
            </a:r>
            <a:r>
              <a:rPr lang="en-US" altLang="ko-KR" dirty="0" err="1" smtClean="0"/>
              <a:t>Wilk</a:t>
            </a:r>
            <a:r>
              <a:rPr lang="en-US" altLang="ko-KR" dirty="0" smtClean="0"/>
              <a:t> normality test)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3. LG Display Co. Ltd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7544" y="3140968"/>
            <a:ext cx="7457256" cy="2985195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Interpretation</a:t>
            </a:r>
          </a:p>
          <a:p>
            <a:r>
              <a:rPr lang="en-US" altLang="ko-KR" dirty="0" smtClean="0"/>
              <a:t>Q-Q plot</a:t>
            </a:r>
            <a:r>
              <a:rPr lang="ko-KR" altLang="en-US" dirty="0" smtClean="0"/>
              <a:t>을 통해서 알 수 있듯이 그래프가 직선과 동떨어지는 부분이 양끝에서 발생하고 있음을 알 수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검정결과 유의확률이 </a:t>
            </a:r>
            <a:r>
              <a:rPr lang="en-US" altLang="ko-KR" dirty="0" smtClean="0"/>
              <a:t>0.05</a:t>
            </a:r>
            <a:r>
              <a:rPr lang="ko-KR" altLang="en-US" dirty="0" smtClean="0"/>
              <a:t>보다 매우 작은 것으로 보아 데이터가 정규분포를 따른다는 </a:t>
            </a:r>
            <a:r>
              <a:rPr lang="en-US" altLang="ko-KR" dirty="0" smtClean="0"/>
              <a:t>H0</a:t>
            </a:r>
            <a:r>
              <a:rPr lang="ko-KR" altLang="en-US" dirty="0" smtClean="0"/>
              <a:t>를 기각한다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수익률이 </a:t>
            </a:r>
            <a:r>
              <a:rPr lang="ko-KR" altLang="en-US" dirty="0" err="1" smtClean="0"/>
              <a:t>정규성을</a:t>
            </a:r>
            <a:r>
              <a:rPr lang="ko-KR" altLang="en-US" dirty="0" smtClean="0"/>
              <a:t> 띄고 있다고 말할 수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204864"/>
            <a:ext cx="3435308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정규성</a:t>
            </a:r>
            <a:r>
              <a:rPr lang="ko-KR" altLang="en-US" dirty="0" smtClean="0"/>
              <a:t> 검정</a:t>
            </a:r>
            <a:r>
              <a:rPr lang="en-US" altLang="ko-KR" dirty="0" smtClean="0"/>
              <a:t>(Shapiro-</a:t>
            </a:r>
            <a:r>
              <a:rPr lang="en-US" altLang="ko-KR" dirty="0" err="1" smtClean="0"/>
              <a:t>Wilk</a:t>
            </a:r>
            <a:r>
              <a:rPr lang="en-US" altLang="ko-KR" dirty="0" smtClean="0"/>
              <a:t> normality test)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4. BMW</a:t>
            </a:r>
            <a:endParaRPr lang="ko-KR" altLang="en-US" dirty="0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3" y="2060848"/>
            <a:ext cx="2827951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068960"/>
            <a:ext cx="7128792" cy="3613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정규성</a:t>
            </a:r>
            <a:r>
              <a:rPr lang="ko-KR" altLang="en-US" dirty="0" smtClean="0"/>
              <a:t> 검정</a:t>
            </a:r>
            <a:r>
              <a:rPr lang="en-US" altLang="ko-KR" dirty="0" smtClean="0"/>
              <a:t>(Shapiro-</a:t>
            </a:r>
            <a:r>
              <a:rPr lang="en-US" altLang="ko-KR" dirty="0" err="1" smtClean="0"/>
              <a:t>Wilk</a:t>
            </a:r>
            <a:r>
              <a:rPr lang="en-US" altLang="ko-KR" dirty="0" smtClean="0"/>
              <a:t> normality test)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532656"/>
          </a:xfrm>
        </p:spPr>
        <p:txBody>
          <a:bodyPr/>
          <a:lstStyle/>
          <a:p>
            <a:r>
              <a:rPr lang="en-US" altLang="ko-KR" dirty="0" smtClean="0"/>
              <a:t>4. BMW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3379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132856"/>
            <a:ext cx="3341865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내용 개체 틀 3"/>
          <p:cNvSpPr txBox="1">
            <a:spLocks/>
          </p:cNvSpPr>
          <p:nvPr/>
        </p:nvSpPr>
        <p:spPr>
          <a:xfrm>
            <a:off x="467544" y="3140968"/>
            <a:ext cx="7457256" cy="298519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en-US" altLang="ko-KR" sz="2600" dirty="0"/>
              <a:t>Interpretation</a:t>
            </a:r>
          </a:p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en-US" altLang="ko-KR" sz="2600" dirty="0"/>
              <a:t>Q-Q plot</a:t>
            </a:r>
            <a:r>
              <a:rPr lang="ko-KR" altLang="en-US" sz="2600" dirty="0"/>
              <a:t>을 통해서 알 수 있듯이 그래프가 직선과 동떨어지는 부분이 양끝에서 발생하고 있음을 알 수 있고</a:t>
            </a:r>
            <a:r>
              <a:rPr lang="en-US" altLang="ko-KR" sz="2600" dirty="0"/>
              <a:t>, </a:t>
            </a:r>
            <a:r>
              <a:rPr lang="ko-KR" altLang="en-US" sz="2600" dirty="0"/>
              <a:t>검정결과 유의확률이 </a:t>
            </a:r>
            <a:r>
              <a:rPr lang="en-US" altLang="ko-KR" sz="2600" dirty="0"/>
              <a:t>0.05</a:t>
            </a:r>
            <a:r>
              <a:rPr lang="ko-KR" altLang="en-US" sz="2600" dirty="0"/>
              <a:t>보다 매우 작은 것으로 보아 데이터가 정규분포를 따른다는 </a:t>
            </a:r>
            <a:r>
              <a:rPr lang="en-US" altLang="ko-KR" sz="2600" dirty="0"/>
              <a:t>H0</a:t>
            </a:r>
            <a:r>
              <a:rPr lang="ko-KR" altLang="en-US" sz="2600" dirty="0"/>
              <a:t>를 기각한다</a:t>
            </a:r>
            <a:r>
              <a:rPr lang="en-US" altLang="ko-KR" sz="2600" dirty="0"/>
              <a:t>. </a:t>
            </a:r>
            <a:r>
              <a:rPr lang="ko-KR" altLang="en-US" sz="2600" dirty="0"/>
              <a:t>즉</a:t>
            </a:r>
            <a:r>
              <a:rPr lang="en-US" altLang="ko-KR" sz="2600" dirty="0"/>
              <a:t>, </a:t>
            </a:r>
            <a:r>
              <a:rPr lang="ko-KR" altLang="en-US" sz="2600" dirty="0"/>
              <a:t>수익률이 </a:t>
            </a:r>
            <a:r>
              <a:rPr lang="ko-KR" altLang="en-US" sz="2600" dirty="0" err="1"/>
              <a:t>정규성을</a:t>
            </a:r>
            <a:r>
              <a:rPr lang="ko-KR" altLang="en-US" sz="2600" dirty="0"/>
              <a:t> 띄고 있다고 말할 수 없다</a:t>
            </a:r>
            <a:r>
              <a:rPr lang="en-US" altLang="ko-KR" sz="2600" dirty="0"/>
              <a:t>.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정규성</a:t>
            </a:r>
            <a:r>
              <a:rPr lang="ko-KR" altLang="en-US" dirty="0" smtClean="0"/>
              <a:t> 검정</a:t>
            </a:r>
            <a:r>
              <a:rPr lang="en-US" altLang="ko-KR" dirty="0" smtClean="0"/>
              <a:t>(Shapiro-</a:t>
            </a:r>
            <a:r>
              <a:rPr lang="en-US" altLang="ko-KR" dirty="0" err="1" smtClean="0"/>
              <a:t>Wilk</a:t>
            </a:r>
            <a:r>
              <a:rPr lang="en-US" altLang="ko-KR" dirty="0" smtClean="0"/>
              <a:t> normality test)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5. Apple Inc </a:t>
            </a:r>
            <a:endParaRPr lang="ko-KR" altLang="en-US" dirty="0"/>
          </a:p>
        </p:txBody>
      </p:sp>
      <p:pic>
        <p:nvPicPr>
          <p:cNvPr id="3481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132856"/>
            <a:ext cx="2761886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068960"/>
            <a:ext cx="7272808" cy="3657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정규성</a:t>
            </a:r>
            <a:r>
              <a:rPr lang="ko-KR" altLang="en-US" dirty="0" smtClean="0"/>
              <a:t> 검정</a:t>
            </a:r>
            <a:r>
              <a:rPr lang="en-US" altLang="ko-KR" dirty="0" smtClean="0"/>
              <a:t>(Shapiro-</a:t>
            </a:r>
            <a:r>
              <a:rPr lang="en-US" altLang="ko-KR" dirty="0" err="1" smtClean="0"/>
              <a:t>Wilk</a:t>
            </a:r>
            <a:r>
              <a:rPr lang="en-US" altLang="ko-KR" dirty="0" smtClean="0"/>
              <a:t> normality test)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5. Apple Inc 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95536" y="3140968"/>
            <a:ext cx="7529264" cy="2985195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Interpretation</a:t>
            </a:r>
          </a:p>
          <a:p>
            <a:r>
              <a:rPr lang="en-US" altLang="ko-KR" dirty="0" smtClean="0"/>
              <a:t>Q-Q plot</a:t>
            </a:r>
            <a:r>
              <a:rPr lang="ko-KR" altLang="en-US" dirty="0" smtClean="0"/>
              <a:t>을 통해서 알 수 있듯이 그래프가 직선과 동떨어지는 부분이 양끝에서 발생하고 있음을 알 수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검정결과 유의확률이 </a:t>
            </a:r>
            <a:r>
              <a:rPr lang="en-US" altLang="ko-KR" dirty="0" smtClean="0"/>
              <a:t>0.05</a:t>
            </a:r>
            <a:r>
              <a:rPr lang="ko-KR" altLang="en-US" dirty="0" smtClean="0"/>
              <a:t>보다 매우 작은 것으로 보아 데이터가 정규분포를 따른다는 </a:t>
            </a:r>
            <a:r>
              <a:rPr lang="en-US" altLang="ko-KR" dirty="0" smtClean="0"/>
              <a:t>H0</a:t>
            </a:r>
            <a:r>
              <a:rPr lang="ko-KR" altLang="en-US" dirty="0" smtClean="0"/>
              <a:t>를 기각한다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수익률이 </a:t>
            </a:r>
            <a:r>
              <a:rPr lang="ko-KR" altLang="en-US" dirty="0" err="1" smtClean="0"/>
              <a:t>정규성을</a:t>
            </a:r>
            <a:r>
              <a:rPr lang="ko-KR" altLang="en-US" dirty="0" smtClean="0"/>
              <a:t> 띄고 있다고 말할 수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132856"/>
            <a:ext cx="317235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자기상관함수 </a:t>
            </a:r>
            <a:r>
              <a:rPr lang="en-US" altLang="ko-KR" dirty="0" smtClean="0"/>
              <a:t>(Autocorrelation function)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1. Samsung </a:t>
            </a:r>
            <a:r>
              <a:rPr lang="en-US" altLang="ko-KR" dirty="0" err="1" smtClean="0"/>
              <a:t>eletronics</a:t>
            </a:r>
            <a:endParaRPr lang="ko-KR" altLang="en-US" dirty="0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204864"/>
            <a:ext cx="24479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924944"/>
            <a:ext cx="7632848" cy="3786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자기상관함수 </a:t>
            </a:r>
            <a:r>
              <a:rPr lang="en-US" altLang="ko-KR" dirty="0" smtClean="0"/>
              <a:t>(Autocorrelation function)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1. Samsung </a:t>
            </a:r>
            <a:r>
              <a:rPr lang="en-US" altLang="ko-KR" dirty="0" err="1" smtClean="0"/>
              <a:t>eletronics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39552" y="2132856"/>
            <a:ext cx="7385248" cy="3993307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Interpretation</a:t>
            </a:r>
          </a:p>
          <a:p>
            <a:r>
              <a:rPr lang="ko-KR" altLang="en-US" dirty="0" smtClean="0"/>
              <a:t>수익률에 대한 </a:t>
            </a:r>
            <a:r>
              <a:rPr lang="en-US" altLang="ko-KR" dirty="0" smtClean="0"/>
              <a:t>ACF</a:t>
            </a:r>
            <a:r>
              <a:rPr lang="ko-KR" altLang="en-US" dirty="0" smtClean="0"/>
              <a:t>를 보면 대부분 신뢰구간을 벗어나지 않고 있으므로 이전날의 수익률이 현재의 수익률에 미치는 영향이 거의 없음을 알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수익률의 절대값에 관한 </a:t>
            </a:r>
            <a:r>
              <a:rPr lang="en-US" altLang="ko-KR" dirty="0" smtClean="0"/>
              <a:t>ACF</a:t>
            </a:r>
            <a:r>
              <a:rPr lang="ko-KR" altLang="en-US" dirty="0" smtClean="0"/>
              <a:t>를 보면 적기는 하지만 신뢰구간을 뚫고 나오는 경우가 종종 있음을 알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그러므로 크지는 않지만 이전날의 수익률의 변화가 현재의 수익률에 변화에 어느 정도 영향력을 행사하고 있음을 알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데이터 불러들이기 및 수익률에 관한 그래프 그리기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1. Samsung </a:t>
            </a:r>
            <a:r>
              <a:rPr lang="en-US" altLang="ko-KR" dirty="0" err="1" smtClean="0"/>
              <a:t>eletronics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39552" y="2276872"/>
            <a:ext cx="7385248" cy="3849291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Interpretation</a:t>
            </a:r>
          </a:p>
          <a:p>
            <a:r>
              <a:rPr lang="ko-KR" altLang="en-US" dirty="0" smtClean="0"/>
              <a:t>삼성전자 주식에 관한 </a:t>
            </a:r>
            <a:r>
              <a:rPr lang="ko-KR" altLang="en-US" dirty="0" err="1" smtClean="0"/>
              <a:t>시계열</a:t>
            </a:r>
            <a:r>
              <a:rPr lang="ko-KR" altLang="en-US" dirty="0" smtClean="0"/>
              <a:t> 그래프에서 알 수 있듯이 중반부에 주식이 급격하게 상승했음을 알 수 있고 비정상 </a:t>
            </a:r>
            <a:r>
              <a:rPr lang="ko-KR" altLang="en-US" dirty="0" err="1" smtClean="0"/>
              <a:t>시계열임을</a:t>
            </a:r>
            <a:r>
              <a:rPr lang="ko-KR" altLang="en-US" dirty="0" smtClean="0"/>
              <a:t> 알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주식의 수익률에 관한 그래프를 통하여 일반적인 주식의 특징이라고 할 수 있는 수익률의 변동성이 변화했을 때 그 변화에 대한 지속기간이 대체적으로 길게 나타나고 있음을 알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자기상관함수 </a:t>
            </a:r>
            <a:r>
              <a:rPr lang="en-US" altLang="ko-KR" dirty="0" smtClean="0"/>
              <a:t>(Autocorrelation function)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2. KT corporation</a:t>
            </a:r>
            <a:endParaRPr lang="ko-KR" alt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132856"/>
            <a:ext cx="20002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780928"/>
            <a:ext cx="7980694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자기상관함수 </a:t>
            </a:r>
            <a:r>
              <a:rPr lang="en-US" altLang="ko-KR" dirty="0" smtClean="0"/>
              <a:t>(Autocorrelation function)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2. KT corporation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39552" y="2132856"/>
            <a:ext cx="7385248" cy="3993307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Interpretation</a:t>
            </a:r>
          </a:p>
          <a:p>
            <a:r>
              <a:rPr lang="ko-KR" altLang="en-US" dirty="0" smtClean="0"/>
              <a:t>수익률에 대한 </a:t>
            </a:r>
            <a:r>
              <a:rPr lang="en-US" altLang="ko-KR" dirty="0" smtClean="0"/>
              <a:t>ACF</a:t>
            </a:r>
            <a:r>
              <a:rPr lang="ko-KR" altLang="en-US" dirty="0" smtClean="0"/>
              <a:t>를 보면 대부분 신뢰구간을 벗어나지 않고 있으므로 이전날의 수익률이 현재의 수익률에 미치는 영향이 거의 없음을 알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수익률의 절대값에 대한 </a:t>
            </a:r>
            <a:r>
              <a:rPr lang="en-US" altLang="ko-KR" dirty="0" smtClean="0"/>
              <a:t>ACF </a:t>
            </a:r>
            <a:r>
              <a:rPr lang="ko-KR" altLang="en-US" dirty="0" smtClean="0"/>
              <a:t>또한 일부 시차를 제외하면 동일한 결과를 보여주는 것으로 보아 이전날의 수익률의 변화 또한 현재의 수익률의 변화에 별다른 영향을 주지 못하고 있는 것으로 해석할 수 있겠다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그 이후의 분석결과에 따라 내용이 달라질 수 있으니 유의를 해야 하겠다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자기상관함수 </a:t>
            </a:r>
            <a:r>
              <a:rPr lang="en-US" altLang="ko-KR" dirty="0" smtClean="0"/>
              <a:t>(Autocorrelation function)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3. LG Display Co. Ltd </a:t>
            </a:r>
            <a:endParaRPr lang="ko-KR" alt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132856"/>
            <a:ext cx="1857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780927"/>
            <a:ext cx="7848872" cy="382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자기상관함수 </a:t>
            </a:r>
            <a:r>
              <a:rPr lang="en-US" altLang="ko-KR" dirty="0" smtClean="0"/>
              <a:t>(Autocorrelation function)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3. LG Display Co. Ltd 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1560" y="2132856"/>
            <a:ext cx="7313240" cy="3993307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Interpretation</a:t>
            </a:r>
          </a:p>
          <a:p>
            <a:r>
              <a:rPr lang="ko-KR" altLang="en-US" dirty="0" smtClean="0"/>
              <a:t>수익률에 대한 </a:t>
            </a:r>
            <a:r>
              <a:rPr lang="en-US" altLang="ko-KR" dirty="0" smtClean="0"/>
              <a:t>ACF</a:t>
            </a:r>
            <a:r>
              <a:rPr lang="ko-KR" altLang="en-US" dirty="0" smtClean="0"/>
              <a:t>를 보면 대부분 신뢰구간을 벗어나지 않고 있으므로 이전날의 수익률이 현재의 수익률에 미치는 영향력이 크다고 할 수는 없겠다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수익률의 절대값에 관한 </a:t>
            </a:r>
            <a:r>
              <a:rPr lang="en-US" altLang="ko-KR" dirty="0" smtClean="0"/>
              <a:t>ACF</a:t>
            </a:r>
            <a:r>
              <a:rPr lang="ko-KR" altLang="en-US" dirty="0" smtClean="0"/>
              <a:t>를 보면 신뢰구간을 뚫고 나오는 경우가 많이 존재하고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이전날의 수익률의 변화가 현재의 수익률의 변화에 많은 영향력을 행사하고 있음을 알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그러므로 수익률 자체를 분석하는 것보다 수익률의 변화에 대해서 연구해보는 것이 더 바람직할 것으로 여겨진다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자기상관함수 </a:t>
            </a:r>
            <a:r>
              <a:rPr lang="en-US" altLang="ko-KR" dirty="0" smtClean="0"/>
              <a:t>(Autocorrelation function)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4. BMW</a:t>
            </a:r>
            <a:endParaRPr lang="ko-KR" alt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132856"/>
            <a:ext cx="20097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780928"/>
            <a:ext cx="7920880" cy="3909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자기상관함수 </a:t>
            </a:r>
            <a:r>
              <a:rPr lang="en-US" altLang="ko-KR" dirty="0" smtClean="0"/>
              <a:t>(Autocorrelation function)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532656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4. BMW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7544" y="2132856"/>
            <a:ext cx="7457256" cy="3993307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Interpretation</a:t>
            </a:r>
          </a:p>
          <a:p>
            <a:r>
              <a:rPr lang="ko-KR" altLang="en-US" dirty="0" smtClean="0"/>
              <a:t>수익률에 대한 </a:t>
            </a:r>
            <a:r>
              <a:rPr lang="en-US" altLang="ko-KR" dirty="0" smtClean="0"/>
              <a:t>ACF</a:t>
            </a:r>
            <a:r>
              <a:rPr lang="ko-KR" altLang="en-US" dirty="0" smtClean="0"/>
              <a:t>를 보면 대부분 신뢰구간을 벗어나지 않고 있으므로 이전날의 수익률이 현재의 수익률에 미치는 영향력이 크다고 할 수는 없겠다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수익률의 절대값에 대한 </a:t>
            </a:r>
            <a:r>
              <a:rPr lang="en-US" altLang="ko-KR" dirty="0" smtClean="0"/>
              <a:t>ACF</a:t>
            </a:r>
            <a:r>
              <a:rPr lang="ko-KR" altLang="en-US" dirty="0" smtClean="0"/>
              <a:t>에서는 이전날의 수익률의 변화가 현재의 수익률의 변화에 영향을 미치는 것으로 나타나고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그러므로 수익률 자체를 분석하는 것보다 수익률의 변화에 대해서 연구해보는 것이 더 바람직할 것으로 여겨진다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자기상관함수 </a:t>
            </a:r>
            <a:r>
              <a:rPr lang="en-US" altLang="ko-KR" dirty="0" smtClean="0"/>
              <a:t>(Autocorrelation function)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5. Apple Inc</a:t>
            </a:r>
            <a:endParaRPr lang="ko-KR" alt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132856"/>
            <a:ext cx="22002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3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780928"/>
            <a:ext cx="8064896" cy="3933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자기상관함수 </a:t>
            </a:r>
            <a:r>
              <a:rPr lang="en-US" altLang="ko-KR" dirty="0" smtClean="0"/>
              <a:t>(Autocorrelation function)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5. Apple Inc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1560" y="2060848"/>
            <a:ext cx="7313240" cy="4065315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Interpretation</a:t>
            </a:r>
          </a:p>
          <a:p>
            <a:r>
              <a:rPr lang="ko-KR" altLang="en-US" dirty="0" smtClean="0"/>
              <a:t>수익률에 대한 </a:t>
            </a:r>
            <a:r>
              <a:rPr lang="en-US" altLang="ko-KR" dirty="0" smtClean="0"/>
              <a:t>ACF</a:t>
            </a:r>
            <a:r>
              <a:rPr lang="ko-KR" altLang="en-US" dirty="0" smtClean="0"/>
              <a:t>를 보면 대부분 신뢰구간을 벗어나지 않고 있으므로 이전날의 수익률이 현재의 수익률에 미치는 영향력이 크다고 할 수는 없겠다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수익률의 절대값에 대한 </a:t>
            </a:r>
            <a:r>
              <a:rPr lang="en-US" altLang="ko-KR" dirty="0" smtClean="0"/>
              <a:t>ACF </a:t>
            </a:r>
            <a:r>
              <a:rPr lang="ko-KR" altLang="en-US" dirty="0" smtClean="0"/>
              <a:t>또한 일부 시차를 제외하면 동일한 결과를 보여주는 것으로 보아 이전날의 수익률의 변화 또한 현재의 수익률의 변화에 별다른 영향을 주지 못하고 있는 것으로 해석할 수 있겠다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그 이후의 분석결과에 따라 내용이 달라질 수 있으니 유의를 해야 하겠다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Genelarized</a:t>
            </a:r>
            <a:r>
              <a:rPr lang="en-US" altLang="ko-KR" dirty="0" smtClean="0"/>
              <a:t> Hyperbolic Distribution (Normal-Inverse Gaussian Distribution)</a:t>
            </a:r>
            <a:endParaRPr lang="ko-KR" alt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패키지 </a:t>
            </a:r>
            <a:r>
              <a:rPr lang="en-US" altLang="ko-KR" dirty="0" err="1" smtClean="0"/>
              <a:t>fBasics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및 변동성 구하는 함수 생성</a:t>
            </a:r>
            <a:endParaRPr lang="ko-KR" altLang="en-US" dirty="0"/>
          </a:p>
        </p:txBody>
      </p:sp>
      <p:pic>
        <p:nvPicPr>
          <p:cNvPr id="419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276872"/>
            <a:ext cx="7807494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데이터 불러들이기 및 수익률에 관한 그래프 그리기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532656"/>
          </a:xfrm>
        </p:spPr>
        <p:txBody>
          <a:bodyPr/>
          <a:lstStyle/>
          <a:p>
            <a:r>
              <a:rPr lang="en-US" altLang="ko-KR" dirty="0" smtClean="0"/>
              <a:t>2. KT corporation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708920"/>
            <a:ext cx="8231482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개의 자료에 대한 </a:t>
            </a:r>
            <a:r>
              <a:rPr lang="ko-KR" altLang="en-US" dirty="0" err="1" smtClean="0"/>
              <a:t>모수</a:t>
            </a:r>
            <a:r>
              <a:rPr lang="ko-KR" altLang="en-US" dirty="0" smtClean="0"/>
              <a:t> 추정 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히스토그램과 그래프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1. Samsung </a:t>
            </a:r>
            <a:r>
              <a:rPr lang="en-US" altLang="ko-KR" dirty="0" err="1" smtClean="0"/>
              <a:t>eletronics</a:t>
            </a:r>
            <a:endParaRPr lang="ko-KR" altLang="en-US" dirty="0"/>
          </a:p>
        </p:txBody>
      </p:sp>
      <p:pic>
        <p:nvPicPr>
          <p:cNvPr id="4301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564904"/>
            <a:ext cx="7625330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개의 자료에 대한 </a:t>
            </a:r>
            <a:r>
              <a:rPr lang="ko-KR" altLang="en-US" dirty="0" err="1" smtClean="0"/>
              <a:t>모수</a:t>
            </a:r>
            <a:r>
              <a:rPr lang="ko-KR" altLang="en-US" dirty="0" smtClean="0"/>
              <a:t> 추정 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히스토그램과 그래프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1. Samsung </a:t>
            </a:r>
            <a:r>
              <a:rPr lang="en-US" altLang="ko-KR" dirty="0" err="1" smtClean="0"/>
              <a:t>eletronics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4403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348880"/>
            <a:ext cx="8280920" cy="4025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개의 자료에 대한 </a:t>
            </a:r>
            <a:r>
              <a:rPr lang="ko-KR" altLang="en-US" dirty="0" err="1" smtClean="0"/>
              <a:t>모수</a:t>
            </a:r>
            <a:r>
              <a:rPr lang="ko-KR" altLang="en-US" dirty="0" smtClean="0"/>
              <a:t> 추정 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히스토그램과 그래프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53265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2. KT corporation</a:t>
            </a:r>
            <a:endParaRPr lang="ko-KR" altLang="en-US" dirty="0"/>
          </a:p>
        </p:txBody>
      </p:sp>
      <p:pic>
        <p:nvPicPr>
          <p:cNvPr id="4505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636912"/>
            <a:ext cx="8417898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개의 자료에 대한 </a:t>
            </a:r>
            <a:r>
              <a:rPr lang="ko-KR" altLang="en-US" dirty="0" err="1" smtClean="0"/>
              <a:t>모수</a:t>
            </a:r>
            <a:r>
              <a:rPr lang="ko-KR" altLang="en-US" dirty="0" smtClean="0"/>
              <a:t> 추정 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히스토그램과 그래프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2. KT corporation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4608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132856"/>
            <a:ext cx="8375760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개의 자료에 대한 </a:t>
            </a:r>
            <a:r>
              <a:rPr lang="ko-KR" altLang="en-US" dirty="0" err="1" smtClean="0"/>
              <a:t>모수</a:t>
            </a:r>
            <a:r>
              <a:rPr lang="ko-KR" altLang="en-US" dirty="0" smtClean="0"/>
              <a:t> 추정 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히스토그램과 그래프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532656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3. LG Display Co., Ltd</a:t>
            </a:r>
            <a:endParaRPr lang="ko-KR" altLang="en-US" dirty="0"/>
          </a:p>
        </p:txBody>
      </p:sp>
      <p:pic>
        <p:nvPicPr>
          <p:cNvPr id="4710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3" y="2636912"/>
            <a:ext cx="8063809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개의 자료에 대한 </a:t>
            </a:r>
            <a:r>
              <a:rPr lang="ko-KR" altLang="en-US" dirty="0" err="1" smtClean="0"/>
              <a:t>모수</a:t>
            </a:r>
            <a:r>
              <a:rPr lang="ko-KR" altLang="en-US" dirty="0" smtClean="0"/>
              <a:t> 추정 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히스토그램과 그래프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532656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3. LG Display Co., Ltd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4813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132856"/>
            <a:ext cx="8512914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개의 자료에 대한 </a:t>
            </a:r>
            <a:r>
              <a:rPr lang="ko-KR" altLang="en-US" dirty="0" err="1" smtClean="0"/>
              <a:t>모수</a:t>
            </a:r>
            <a:r>
              <a:rPr lang="ko-KR" altLang="en-US" dirty="0" smtClean="0"/>
              <a:t> 추정 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히스토그램과 그래프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4. BMW</a:t>
            </a:r>
            <a:endParaRPr lang="ko-KR" altLang="en-US" dirty="0"/>
          </a:p>
        </p:txBody>
      </p:sp>
      <p:pic>
        <p:nvPicPr>
          <p:cNvPr id="4915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5" y="2492896"/>
            <a:ext cx="8107883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개의 자료에 대한 </a:t>
            </a:r>
            <a:r>
              <a:rPr lang="ko-KR" altLang="en-US" dirty="0" err="1" smtClean="0"/>
              <a:t>모수</a:t>
            </a:r>
            <a:r>
              <a:rPr lang="ko-KR" altLang="en-US" dirty="0" smtClean="0"/>
              <a:t> 추정 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히스토그램과 그래프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4. BMW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5017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132856"/>
            <a:ext cx="8523396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개의 자료에 대한 </a:t>
            </a:r>
            <a:r>
              <a:rPr lang="ko-KR" altLang="en-US" dirty="0" err="1" smtClean="0"/>
              <a:t>모수</a:t>
            </a:r>
            <a:r>
              <a:rPr lang="ko-KR" altLang="en-US" dirty="0" smtClean="0"/>
              <a:t> 추정 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히스토그램과 그래프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5. Apple Inc</a:t>
            </a:r>
            <a:endParaRPr lang="ko-KR" altLang="en-US" dirty="0"/>
          </a:p>
        </p:txBody>
      </p:sp>
      <p:pic>
        <p:nvPicPr>
          <p:cNvPr id="5120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492896"/>
            <a:ext cx="7755366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개의 자료에 대한 </a:t>
            </a:r>
            <a:r>
              <a:rPr lang="ko-KR" altLang="en-US" dirty="0" err="1" smtClean="0"/>
              <a:t>모수</a:t>
            </a:r>
            <a:r>
              <a:rPr lang="ko-KR" altLang="en-US" dirty="0" smtClean="0"/>
              <a:t> 추정 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히스토그램과 그래프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532656"/>
          </a:xfrm>
        </p:spPr>
        <p:txBody>
          <a:bodyPr/>
          <a:lstStyle/>
          <a:p>
            <a:r>
              <a:rPr lang="en-US" altLang="ko-KR" dirty="0" smtClean="0"/>
              <a:t>5. Apple Inc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522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204864"/>
            <a:ext cx="8097222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데이터 불러들이기 및 수익률에 관한 그래프 그리기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2. KT corporation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132855"/>
            <a:ext cx="8280920" cy="4193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개의 자료에 대한 </a:t>
            </a:r>
            <a:r>
              <a:rPr lang="ko-KR" altLang="en-US" dirty="0" err="1" smtClean="0"/>
              <a:t>모수</a:t>
            </a:r>
            <a:r>
              <a:rPr lang="ko-KR" altLang="en-US" dirty="0" smtClean="0"/>
              <a:t> 추정 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히스토그램과 그래프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Summary interpretation</a:t>
            </a:r>
          </a:p>
          <a:p>
            <a:r>
              <a:rPr lang="ko-KR" altLang="en-US" dirty="0" smtClean="0"/>
              <a:t>수익률의 분포는 정규분포와 거리가 멀다는 것을 확인할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그래프에서 확인할 수 있듯이 </a:t>
            </a:r>
            <a:r>
              <a:rPr lang="en-US" altLang="ko-KR" dirty="0" smtClean="0"/>
              <a:t>Normal-Inverse Gaussian Distribution </a:t>
            </a:r>
            <a:r>
              <a:rPr lang="ko-KR" altLang="en-US" dirty="0" smtClean="0"/>
              <a:t>에 의한 곡선이 자료의 히스토그램과 더 잘 맞는다는 것을 알 수 있겠다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Volatility at Risk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604664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1. Samsung </a:t>
            </a:r>
            <a:r>
              <a:rPr lang="en-US" altLang="ko-KR" dirty="0" err="1" smtClean="0"/>
              <a:t>eletronics</a:t>
            </a:r>
            <a:endParaRPr lang="ko-KR" altLang="en-US" dirty="0"/>
          </a:p>
        </p:txBody>
      </p:sp>
      <p:pic>
        <p:nvPicPr>
          <p:cNvPr id="532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276872"/>
            <a:ext cx="783387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내용 개체 틀 3"/>
          <p:cNvSpPr txBox="1">
            <a:spLocks/>
          </p:cNvSpPr>
          <p:nvPr/>
        </p:nvSpPr>
        <p:spPr>
          <a:xfrm>
            <a:off x="609600" y="3501009"/>
            <a:ext cx="3657600" cy="432048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en-US" altLang="ko-KR" sz="2600" dirty="0"/>
              <a:t>2. KT corporation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149080"/>
            <a:ext cx="791633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Volatility at Risk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3. LG Display Co., Ltd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39552" y="4077073"/>
            <a:ext cx="1872208" cy="504056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4. BMW</a:t>
            </a:r>
            <a:endParaRPr lang="ko-KR" altLang="en-US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348880"/>
            <a:ext cx="7989824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653136"/>
            <a:ext cx="8011273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Volatility at Risk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5. Apple Inc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3568" y="4005064"/>
            <a:ext cx="7241232" cy="2121099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Summary interpretation</a:t>
            </a:r>
          </a:p>
          <a:p>
            <a:r>
              <a:rPr lang="ko-KR" altLang="en-US" dirty="0" smtClean="0"/>
              <a:t>분포에 의해서 추정된 변동성</a:t>
            </a:r>
            <a:r>
              <a:rPr lang="en-US" altLang="ko-KR" dirty="0" smtClean="0"/>
              <a:t>(volatility)(</a:t>
            </a:r>
            <a:r>
              <a:rPr lang="ko-KR" altLang="en-US" dirty="0" smtClean="0"/>
              <a:t>표준편차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값이 실제 자료에 의해서 얻어진 값과 매우 비슷하다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276872"/>
            <a:ext cx="8306902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Value-at Risk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1. Samsung </a:t>
            </a:r>
            <a:r>
              <a:rPr lang="en-US" altLang="ko-KR" dirty="0" err="1" smtClean="0"/>
              <a:t>eletronics</a:t>
            </a:r>
            <a:endParaRPr lang="ko-KR" altLang="en-US" dirty="0"/>
          </a:p>
        </p:txBody>
      </p:sp>
      <p:pic>
        <p:nvPicPr>
          <p:cNvPr id="563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420888"/>
            <a:ext cx="8189480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Value-at Risk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532656"/>
          </a:xfrm>
        </p:spPr>
        <p:txBody>
          <a:bodyPr/>
          <a:lstStyle/>
          <a:p>
            <a:r>
              <a:rPr lang="en-US" altLang="ko-KR" dirty="0" smtClean="0"/>
              <a:t>2. KT corporation</a:t>
            </a:r>
            <a:endParaRPr lang="ko-KR" altLang="en-US" dirty="0"/>
          </a:p>
        </p:txBody>
      </p:sp>
      <p:pic>
        <p:nvPicPr>
          <p:cNvPr id="5734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76872"/>
            <a:ext cx="8651535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Value-at Risk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532656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3. LG Display Co., Ltd</a:t>
            </a:r>
            <a:endParaRPr lang="ko-KR" altLang="en-US" dirty="0"/>
          </a:p>
        </p:txBody>
      </p:sp>
      <p:pic>
        <p:nvPicPr>
          <p:cNvPr id="5837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276872"/>
            <a:ext cx="8493154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Value-at Risk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4. BMW</a:t>
            </a:r>
            <a:endParaRPr lang="ko-KR" altLang="en-US" dirty="0"/>
          </a:p>
        </p:txBody>
      </p:sp>
      <p:pic>
        <p:nvPicPr>
          <p:cNvPr id="5939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3" y="2492896"/>
            <a:ext cx="8014065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Value-at Risk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5. Apple Inc</a:t>
            </a:r>
            <a:endParaRPr lang="ko-KR" altLang="en-US" dirty="0"/>
          </a:p>
        </p:txBody>
      </p:sp>
      <p:pic>
        <p:nvPicPr>
          <p:cNvPr id="6041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348880"/>
            <a:ext cx="8326651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Value-at Risk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Summary interpretation</a:t>
            </a:r>
          </a:p>
          <a:p>
            <a:r>
              <a:rPr lang="ko-KR" altLang="en-US" dirty="0" smtClean="0"/>
              <a:t>금융자료에서 나오는 수익률은 정규분포와는 거리가 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하지만 </a:t>
            </a:r>
            <a:r>
              <a:rPr lang="en-US" altLang="ko-KR" dirty="0" smtClean="0"/>
              <a:t>Normal-Inverse Gaussian Distribution</a:t>
            </a:r>
            <a:r>
              <a:rPr lang="ko-KR" altLang="en-US" dirty="0" smtClean="0"/>
              <a:t>을 가정하면 그래프를 통해 알 수 있듯이 더 </a:t>
            </a:r>
            <a:r>
              <a:rPr lang="en-US" altLang="ko-KR" dirty="0" smtClean="0"/>
              <a:t>fitting</a:t>
            </a:r>
            <a:r>
              <a:rPr lang="ko-KR" altLang="en-US" dirty="0" smtClean="0"/>
              <a:t>이 바람직하게 됨을 확인할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따라서 </a:t>
            </a:r>
            <a:r>
              <a:rPr lang="en-US" altLang="ko-KR" dirty="0" smtClean="0"/>
              <a:t>Normal-Inverse Gaussian Distribution</a:t>
            </a:r>
            <a:r>
              <a:rPr lang="ko-KR" altLang="en-US" dirty="0" smtClean="0"/>
              <a:t>을 이용하여 분석하는 것이 더 현명한 방법이라고 할 수 있으며 </a:t>
            </a:r>
            <a:r>
              <a:rPr lang="en-US" altLang="ko-KR" dirty="0" smtClean="0"/>
              <a:t>Value-at-Risk </a:t>
            </a:r>
            <a:r>
              <a:rPr lang="ko-KR" altLang="en-US" dirty="0" smtClean="0"/>
              <a:t>에서도 알 수 있듯이 정규분포는 위험을 더 과소평가하는 경향이 있으므로 정규분포임을 가정하여 수익률을 분석할 경우 잘못된 해석결과가 나올 수 있으니 조심해야 하겠다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데이터 불러들이기 및 수익률에 관한 그래프 그리기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2. KT corporation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55576" y="2132856"/>
            <a:ext cx="7169224" cy="3993307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Interpretation</a:t>
            </a:r>
          </a:p>
          <a:p>
            <a:r>
              <a:rPr lang="en-US" altLang="ko-KR" dirty="0" smtClean="0"/>
              <a:t>KT corporation </a:t>
            </a:r>
            <a:r>
              <a:rPr lang="ko-KR" altLang="en-US" dirty="0" smtClean="0"/>
              <a:t>의 주식에 관한 시계열 그래프에서 알 수 있듯이 최근 </a:t>
            </a:r>
            <a:r>
              <a:rPr lang="en-US" altLang="ko-KR" dirty="0" smtClean="0"/>
              <a:t>5</a:t>
            </a:r>
            <a:r>
              <a:rPr lang="ko-KR" altLang="en-US" dirty="0" err="1" smtClean="0"/>
              <a:t>년동안</a:t>
            </a:r>
            <a:r>
              <a:rPr lang="ko-KR" altLang="en-US" dirty="0" smtClean="0"/>
              <a:t> 주식이 하락하는 추세를 보이고 있으며 비정상 </a:t>
            </a:r>
            <a:r>
              <a:rPr lang="ko-KR" altLang="en-US" dirty="0" err="1" smtClean="0"/>
              <a:t>시계열임을</a:t>
            </a:r>
            <a:r>
              <a:rPr lang="ko-KR" altLang="en-US" dirty="0" smtClean="0"/>
              <a:t> 알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중간에 주식이 큰 폭으로 떨어지는 부분이 있다는 것이 특징이다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또한 주식의 수익률에 관한 그래프를 통하여 일반적인 주식의 특징이라고 할 수 있는 수익률의 변동성이 변화했을 때 그 변화에 대한 지속기간이 대체적으로 길게 나타나고 있음을 알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패키지 </a:t>
            </a:r>
            <a:r>
              <a:rPr lang="en-US" altLang="ko-KR" dirty="0" err="1" smtClean="0"/>
              <a:t>tseries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614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1" y="2420888"/>
            <a:ext cx="3988135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Finance time series model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4293096"/>
            <a:ext cx="7467600" cy="208823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GARCH </a:t>
            </a:r>
            <a:r>
              <a:rPr lang="ko-KR" altLang="en-US" dirty="0" smtClean="0"/>
              <a:t>모형에서 </a:t>
            </a:r>
            <a:r>
              <a:rPr lang="ko-KR" altLang="en-US" dirty="0" err="1" smtClean="0"/>
              <a:t>모수를</a:t>
            </a:r>
            <a:r>
              <a:rPr lang="ko-KR" altLang="en-US" dirty="0" smtClean="0"/>
              <a:t> 추정 후 </a:t>
            </a:r>
            <a:r>
              <a:rPr lang="ko-KR" altLang="en-US" dirty="0" err="1" smtClean="0"/>
              <a:t>잔차를</a:t>
            </a:r>
            <a:r>
              <a:rPr lang="ko-KR" altLang="en-US" dirty="0" smtClean="0"/>
              <a:t> 이용하여 검진실시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err="1" smtClean="0"/>
              <a:t>잔차에</a:t>
            </a:r>
            <a:r>
              <a:rPr lang="ko-KR" altLang="en-US" dirty="0" smtClean="0"/>
              <a:t> 대한 </a:t>
            </a:r>
            <a:r>
              <a:rPr lang="en-US" altLang="ko-KR" dirty="0" err="1" smtClean="0"/>
              <a:t>acf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그림을 그린다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</a:t>
            </a:r>
            <a:r>
              <a:rPr lang="en-US" altLang="ko-KR" dirty="0" smtClean="0"/>
              <a:t>Box-</a:t>
            </a:r>
            <a:r>
              <a:rPr lang="en-US" altLang="ko-KR" dirty="0" err="1" smtClean="0"/>
              <a:t>Ljung</a:t>
            </a:r>
            <a:r>
              <a:rPr lang="en-US" altLang="ko-KR" dirty="0" smtClean="0"/>
              <a:t> test </a:t>
            </a:r>
            <a:r>
              <a:rPr lang="ko-KR" altLang="en-US" dirty="0" smtClean="0"/>
              <a:t>실시</a:t>
            </a:r>
            <a:r>
              <a:rPr lang="en-US" altLang="ko-KR" dirty="0" smtClean="0"/>
              <a:t>. H0 : </a:t>
            </a:r>
            <a:r>
              <a:rPr lang="ko-KR" altLang="en-US" dirty="0" smtClean="0"/>
              <a:t>상관관계 없음</a:t>
            </a:r>
            <a:r>
              <a:rPr lang="en-US" altLang="ko-KR" dirty="0" smtClean="0"/>
              <a:t>.)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196752"/>
            <a:ext cx="667702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Generalized Autoregressive Conditional </a:t>
            </a:r>
            <a:r>
              <a:rPr lang="en-US" altLang="ko-KR" dirty="0" err="1" smtClean="0"/>
              <a:t>Heteroscedastic</a:t>
            </a:r>
            <a:r>
              <a:rPr lang="en-US" altLang="ko-KR" dirty="0" smtClean="0"/>
              <a:t>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16833"/>
            <a:ext cx="7467600" cy="93610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Engle -&gt; </a:t>
            </a:r>
            <a:r>
              <a:rPr lang="en-US" altLang="ko-KR" dirty="0" err="1" smtClean="0"/>
              <a:t>Bollerslev</a:t>
            </a:r>
            <a:endParaRPr lang="en-US" altLang="ko-KR" dirty="0" smtClean="0"/>
          </a:p>
          <a:p>
            <a:r>
              <a:rPr lang="en-US" altLang="ko-KR" dirty="0" smtClean="0"/>
              <a:t>Volatility </a:t>
            </a:r>
            <a:r>
              <a:rPr lang="ko-KR" altLang="en-US" dirty="0" smtClean="0"/>
              <a:t>를 모형화하기 위한 </a:t>
            </a:r>
            <a:r>
              <a:rPr lang="en-US" altLang="ko-KR" dirty="0" smtClean="0"/>
              <a:t>model</a:t>
            </a:r>
          </a:p>
          <a:p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3212976"/>
            <a:ext cx="476250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Generalized Autoregressive Conditional </a:t>
            </a:r>
            <a:r>
              <a:rPr lang="en-US" altLang="ko-KR" dirty="0" err="1" smtClean="0"/>
              <a:t>Heteroscedastic</a:t>
            </a:r>
            <a:r>
              <a:rPr lang="en-US" altLang="ko-KR" dirty="0" smtClean="0"/>
              <a:t>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725144"/>
            <a:ext cx="7467600" cy="140101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일반적으로 </a:t>
            </a:r>
            <a:r>
              <a:rPr lang="en-US" altLang="ko-KR" dirty="0" smtClean="0"/>
              <a:t>GARCH(1,1) </a:t>
            </a:r>
            <a:r>
              <a:rPr lang="ko-KR" altLang="en-US" dirty="0" smtClean="0"/>
              <a:t>으로 충분하다고 알려져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628800"/>
            <a:ext cx="47625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수익률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자료에 </a:t>
            </a:r>
            <a:r>
              <a:rPr lang="ko-KR" altLang="en-US" dirty="0" err="1" smtClean="0"/>
              <a:t>적합된</a:t>
            </a:r>
            <a:r>
              <a:rPr lang="ko-KR" altLang="en-US" dirty="0" smtClean="0"/>
              <a:t> </a:t>
            </a:r>
            <a:r>
              <a:rPr lang="en-US" altLang="ko-KR" dirty="0" smtClean="0"/>
              <a:t>GARCH model</a:t>
            </a:r>
            <a:r>
              <a:rPr lang="ko-KR" altLang="en-US" dirty="0" smtClean="0"/>
              <a:t>에 의해 추정된 변동성 및 잔차에 관한 그래프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060849"/>
            <a:ext cx="3657600" cy="504056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1. Samsung </a:t>
            </a:r>
            <a:r>
              <a:rPr lang="en-US" altLang="ko-KR" dirty="0" err="1" smtClean="0"/>
              <a:t>eletronics</a:t>
            </a:r>
            <a:endParaRPr lang="ko-KR" altLang="en-US" dirty="0"/>
          </a:p>
        </p:txBody>
      </p:sp>
      <p:pic>
        <p:nvPicPr>
          <p:cNvPr id="6246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996952"/>
            <a:ext cx="7981612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수익률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자료에 </a:t>
            </a:r>
            <a:r>
              <a:rPr lang="ko-KR" altLang="en-US" dirty="0" err="1" smtClean="0"/>
              <a:t>적합된</a:t>
            </a:r>
            <a:r>
              <a:rPr lang="ko-KR" altLang="en-US" dirty="0" smtClean="0"/>
              <a:t> </a:t>
            </a:r>
            <a:r>
              <a:rPr lang="en-US" altLang="ko-KR" dirty="0" smtClean="0"/>
              <a:t>GARCH model</a:t>
            </a:r>
            <a:r>
              <a:rPr lang="ko-KR" altLang="en-US" dirty="0" smtClean="0"/>
              <a:t>에 의해 추정된 변동성 및 잔차에 관한 그래프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060849"/>
            <a:ext cx="3657600" cy="43204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1. Samsung </a:t>
            </a:r>
            <a:r>
              <a:rPr lang="en-US" altLang="ko-KR" dirty="0" err="1" smtClean="0"/>
              <a:t>eletronics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6349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1" y="2492896"/>
            <a:ext cx="8814063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수익률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자료에 </a:t>
            </a:r>
            <a:r>
              <a:rPr lang="ko-KR" altLang="en-US" dirty="0" err="1" smtClean="0"/>
              <a:t>적합된</a:t>
            </a:r>
            <a:r>
              <a:rPr lang="ko-KR" altLang="en-US" dirty="0" smtClean="0"/>
              <a:t> </a:t>
            </a:r>
            <a:r>
              <a:rPr lang="en-US" altLang="ko-KR" dirty="0" smtClean="0"/>
              <a:t>GARCH model</a:t>
            </a:r>
            <a:r>
              <a:rPr lang="ko-KR" altLang="en-US" dirty="0" smtClean="0"/>
              <a:t>에 의해 추정된 변동성 및 잔차에 관한 그래프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988841"/>
            <a:ext cx="3657600" cy="43204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2. KT corporation</a:t>
            </a:r>
            <a:endParaRPr lang="ko-KR" altLang="en-US" dirty="0"/>
          </a:p>
        </p:txBody>
      </p:sp>
      <p:pic>
        <p:nvPicPr>
          <p:cNvPr id="6451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5" y="2924944"/>
            <a:ext cx="8394075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수익률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자료에 </a:t>
            </a:r>
            <a:r>
              <a:rPr lang="ko-KR" altLang="en-US" dirty="0" err="1" smtClean="0"/>
              <a:t>적합된</a:t>
            </a:r>
            <a:r>
              <a:rPr lang="ko-KR" altLang="en-US" dirty="0" smtClean="0"/>
              <a:t> </a:t>
            </a:r>
            <a:r>
              <a:rPr lang="en-US" altLang="ko-KR" dirty="0" smtClean="0"/>
              <a:t>GARCH model</a:t>
            </a:r>
            <a:r>
              <a:rPr lang="ko-KR" altLang="en-US" dirty="0" smtClean="0"/>
              <a:t>에 의해 추정된 변동성 및 잔차에 관한 그래프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988841"/>
            <a:ext cx="3657600" cy="43204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2. KT corporation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6553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19" y="2492896"/>
            <a:ext cx="8586951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수익률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자료에 </a:t>
            </a:r>
            <a:r>
              <a:rPr lang="ko-KR" altLang="en-US" dirty="0" err="1" smtClean="0"/>
              <a:t>적합된</a:t>
            </a:r>
            <a:r>
              <a:rPr lang="ko-KR" altLang="en-US" dirty="0" smtClean="0"/>
              <a:t> </a:t>
            </a:r>
            <a:r>
              <a:rPr lang="en-US" altLang="ko-KR" dirty="0" smtClean="0"/>
              <a:t>GARCH model</a:t>
            </a:r>
            <a:r>
              <a:rPr lang="ko-KR" altLang="en-US" dirty="0" smtClean="0"/>
              <a:t>에 의해 추정된 변동성 및 잔차에 관한 그래프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988841"/>
            <a:ext cx="3657600" cy="504056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3. LG Display Co. Ltd</a:t>
            </a:r>
            <a:endParaRPr lang="ko-KR" altLang="en-US" dirty="0"/>
          </a:p>
        </p:txBody>
      </p:sp>
      <p:pic>
        <p:nvPicPr>
          <p:cNvPr id="6656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996952"/>
            <a:ext cx="80173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수익률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자료에 </a:t>
            </a:r>
            <a:r>
              <a:rPr lang="ko-KR" altLang="en-US" dirty="0" err="1" smtClean="0"/>
              <a:t>적합된</a:t>
            </a:r>
            <a:r>
              <a:rPr lang="ko-KR" altLang="en-US" dirty="0" smtClean="0"/>
              <a:t> </a:t>
            </a:r>
            <a:r>
              <a:rPr lang="en-US" altLang="ko-KR" dirty="0" smtClean="0"/>
              <a:t>GARCH model</a:t>
            </a:r>
            <a:r>
              <a:rPr lang="ko-KR" altLang="en-US" dirty="0" smtClean="0"/>
              <a:t>에 의해 추정된 변동성 및 잔차에 관한 그래프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988841"/>
            <a:ext cx="3657600" cy="504056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3. LG Display Co. Ltd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6758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19" y="2564904"/>
            <a:ext cx="8757547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데이터 불러들이기 및 수익률에 관한 그래프 그리기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532656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3. LG Display Co. Ltd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708920"/>
            <a:ext cx="8207312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수익률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자료에 </a:t>
            </a:r>
            <a:r>
              <a:rPr lang="ko-KR" altLang="en-US" dirty="0" err="1" smtClean="0"/>
              <a:t>적합된</a:t>
            </a:r>
            <a:r>
              <a:rPr lang="ko-KR" altLang="en-US" dirty="0" smtClean="0"/>
              <a:t> </a:t>
            </a:r>
            <a:r>
              <a:rPr lang="en-US" altLang="ko-KR" dirty="0" smtClean="0"/>
              <a:t>GARCH model</a:t>
            </a:r>
            <a:r>
              <a:rPr lang="ko-KR" altLang="en-US" dirty="0" smtClean="0"/>
              <a:t>에 의해 추정된 변동성 및 잔차에 관한 그래프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916833"/>
            <a:ext cx="3657600" cy="43204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4. BMW</a:t>
            </a:r>
            <a:endParaRPr lang="ko-KR" altLang="en-US" dirty="0"/>
          </a:p>
        </p:txBody>
      </p:sp>
      <p:pic>
        <p:nvPicPr>
          <p:cNvPr id="6861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924944"/>
            <a:ext cx="8429902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수익률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자료에 </a:t>
            </a:r>
            <a:r>
              <a:rPr lang="ko-KR" altLang="en-US" dirty="0" err="1" smtClean="0"/>
              <a:t>적합된</a:t>
            </a:r>
            <a:r>
              <a:rPr lang="ko-KR" altLang="en-US" dirty="0" smtClean="0"/>
              <a:t> </a:t>
            </a:r>
            <a:r>
              <a:rPr lang="en-US" altLang="ko-KR" dirty="0" smtClean="0"/>
              <a:t>GARCH model</a:t>
            </a:r>
            <a:r>
              <a:rPr lang="ko-KR" altLang="en-US" dirty="0" smtClean="0"/>
              <a:t>에 의해 추정된 변동성 및 잔차에 관한 그래프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060849"/>
            <a:ext cx="3657600" cy="43204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4. BMW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6963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7" y="2636912"/>
            <a:ext cx="8541201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수익률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자료에 </a:t>
            </a:r>
            <a:r>
              <a:rPr lang="ko-KR" altLang="en-US" dirty="0" err="1" smtClean="0"/>
              <a:t>적합된</a:t>
            </a:r>
            <a:r>
              <a:rPr lang="ko-KR" altLang="en-US" dirty="0" smtClean="0"/>
              <a:t> </a:t>
            </a:r>
            <a:r>
              <a:rPr lang="en-US" altLang="ko-KR" dirty="0" smtClean="0"/>
              <a:t>GARCH model</a:t>
            </a:r>
            <a:r>
              <a:rPr lang="ko-KR" altLang="en-US" dirty="0" smtClean="0"/>
              <a:t>에 의해 추정된 변동성 및 잔차에 관한 그래프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988841"/>
            <a:ext cx="3657600" cy="43204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5. Apple Inc</a:t>
            </a:r>
            <a:endParaRPr lang="ko-KR" altLang="en-US" dirty="0"/>
          </a:p>
        </p:txBody>
      </p:sp>
      <p:pic>
        <p:nvPicPr>
          <p:cNvPr id="7065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59" y="3068960"/>
            <a:ext cx="7916573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수익률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자료에 </a:t>
            </a:r>
            <a:r>
              <a:rPr lang="ko-KR" altLang="en-US" dirty="0" err="1" smtClean="0"/>
              <a:t>적합된</a:t>
            </a:r>
            <a:r>
              <a:rPr lang="ko-KR" altLang="en-US" dirty="0" smtClean="0"/>
              <a:t> </a:t>
            </a:r>
            <a:r>
              <a:rPr lang="en-US" altLang="ko-KR" dirty="0" smtClean="0"/>
              <a:t>GARCH model</a:t>
            </a:r>
            <a:r>
              <a:rPr lang="ko-KR" altLang="en-US" dirty="0" smtClean="0"/>
              <a:t>에 의해 추정된 변동성 및 잔차에 관한 그래프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060849"/>
            <a:ext cx="3657600" cy="504056"/>
          </a:xfrm>
        </p:spPr>
        <p:txBody>
          <a:bodyPr/>
          <a:lstStyle/>
          <a:p>
            <a:r>
              <a:rPr lang="en-US" altLang="ko-KR" dirty="0" smtClean="0"/>
              <a:t>5. Apple Inc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7168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36912"/>
            <a:ext cx="8624048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수익률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자료에 </a:t>
            </a:r>
            <a:r>
              <a:rPr lang="ko-KR" altLang="en-US" dirty="0" err="1" smtClean="0"/>
              <a:t>적합된</a:t>
            </a:r>
            <a:r>
              <a:rPr lang="ko-KR" altLang="en-US" dirty="0" smtClean="0"/>
              <a:t> </a:t>
            </a:r>
            <a:r>
              <a:rPr lang="en-US" altLang="ko-KR" dirty="0" smtClean="0"/>
              <a:t>GARCH model</a:t>
            </a:r>
            <a:r>
              <a:rPr lang="ko-KR" altLang="en-US" dirty="0" smtClean="0"/>
              <a:t>에 의해 추정된 변동성 및 잔차에 관한 그래프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2132856"/>
            <a:ext cx="7467600" cy="3993307"/>
          </a:xfrm>
        </p:spPr>
        <p:txBody>
          <a:bodyPr/>
          <a:lstStyle/>
          <a:p>
            <a:r>
              <a:rPr lang="en-US" altLang="ko-KR" dirty="0" smtClean="0"/>
              <a:t>Summary interpretation</a:t>
            </a:r>
          </a:p>
          <a:p>
            <a:r>
              <a:rPr lang="ko-KR" altLang="en-US" dirty="0" smtClean="0"/>
              <a:t>공통적으로 수익률의 변동성이 시간에 따라 달라지는 것으로 보아 </a:t>
            </a:r>
            <a:r>
              <a:rPr lang="en-US" altLang="ko-KR" dirty="0" smtClean="0"/>
              <a:t>GARCH model</a:t>
            </a:r>
            <a:r>
              <a:rPr lang="ko-KR" altLang="en-US" dirty="0" smtClean="0"/>
              <a:t>을 적합시켜 분석해볼 필요가 있겠다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적합된</a:t>
            </a:r>
            <a:r>
              <a:rPr lang="ko-KR" altLang="en-US" dirty="0" smtClean="0"/>
              <a:t> </a:t>
            </a:r>
            <a:r>
              <a:rPr lang="en-US" altLang="ko-KR" dirty="0" smtClean="0"/>
              <a:t>GARCH model</a:t>
            </a:r>
            <a:r>
              <a:rPr lang="ko-KR" altLang="en-US" dirty="0" smtClean="0"/>
              <a:t>에 대한 검진</a:t>
            </a:r>
            <a:r>
              <a:rPr lang="en-US" altLang="ko-KR" dirty="0" smtClean="0"/>
              <a:t>(GARCH(1,1))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1. Samsung </a:t>
            </a:r>
            <a:r>
              <a:rPr lang="en-US" altLang="ko-KR" dirty="0" err="1" smtClean="0"/>
              <a:t>eletronics</a:t>
            </a:r>
            <a:endParaRPr lang="ko-KR" altLang="en-US" dirty="0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132856"/>
            <a:ext cx="21526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0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2492895"/>
            <a:ext cx="5256584" cy="4155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적합된</a:t>
            </a:r>
            <a:r>
              <a:rPr lang="ko-KR" altLang="en-US" dirty="0" smtClean="0"/>
              <a:t> </a:t>
            </a:r>
            <a:r>
              <a:rPr lang="en-US" altLang="ko-KR" dirty="0" smtClean="0"/>
              <a:t>GARCH model</a:t>
            </a:r>
            <a:r>
              <a:rPr lang="ko-KR" altLang="en-US" dirty="0" smtClean="0"/>
              <a:t>에 대한 검진</a:t>
            </a:r>
            <a:r>
              <a:rPr lang="en-US" altLang="ko-KR" dirty="0" smtClean="0"/>
              <a:t>(GARCH(1,1))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2. KT corporation</a:t>
            </a:r>
            <a:endParaRPr lang="ko-KR" altLang="en-US" dirty="0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060848"/>
            <a:ext cx="168592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2348880"/>
            <a:ext cx="5544616" cy="4358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적합된</a:t>
            </a:r>
            <a:r>
              <a:rPr lang="ko-KR" altLang="en-US" dirty="0" smtClean="0"/>
              <a:t> </a:t>
            </a:r>
            <a:r>
              <a:rPr lang="en-US" altLang="ko-KR" dirty="0" smtClean="0"/>
              <a:t>GARCH model</a:t>
            </a:r>
            <a:r>
              <a:rPr lang="ko-KR" altLang="en-US" dirty="0" smtClean="0"/>
              <a:t>에 대한 검진</a:t>
            </a:r>
            <a:r>
              <a:rPr lang="en-US" altLang="ko-KR" dirty="0" smtClean="0"/>
              <a:t>(GARCH(1,1))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3. LG Display Co. Ltd</a:t>
            </a:r>
            <a:endParaRPr lang="ko-KR" altLang="en-US" dirty="0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060848"/>
            <a:ext cx="168592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5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2276872"/>
            <a:ext cx="5616624" cy="4420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적합된</a:t>
            </a:r>
            <a:r>
              <a:rPr lang="ko-KR" altLang="en-US" dirty="0" smtClean="0"/>
              <a:t> </a:t>
            </a:r>
            <a:r>
              <a:rPr lang="en-US" altLang="ko-KR" dirty="0" smtClean="0"/>
              <a:t>GARCH model</a:t>
            </a:r>
            <a:r>
              <a:rPr lang="ko-KR" altLang="en-US" dirty="0" smtClean="0"/>
              <a:t>에 대한 검진</a:t>
            </a:r>
            <a:r>
              <a:rPr lang="en-US" altLang="ko-KR" dirty="0" smtClean="0"/>
              <a:t>(GARCH(1,1))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4. BMW</a:t>
            </a:r>
            <a:endParaRPr lang="ko-KR" altLang="en-US" dirty="0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060848"/>
            <a:ext cx="17526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7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2348880"/>
            <a:ext cx="5472608" cy="4381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적합된</a:t>
            </a:r>
            <a:r>
              <a:rPr lang="ko-KR" altLang="en-US" dirty="0" smtClean="0"/>
              <a:t> </a:t>
            </a:r>
            <a:r>
              <a:rPr lang="en-US" altLang="ko-KR" dirty="0" smtClean="0"/>
              <a:t>GARCH model</a:t>
            </a:r>
            <a:r>
              <a:rPr lang="ko-KR" altLang="en-US" dirty="0" smtClean="0"/>
              <a:t>에 대한 검진</a:t>
            </a:r>
            <a:r>
              <a:rPr lang="en-US" altLang="ko-KR" dirty="0" smtClean="0"/>
              <a:t>(GARCH(1,1))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5. Apple Inc</a:t>
            </a:r>
            <a:endParaRPr lang="ko-KR" altLang="en-US" dirty="0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060848"/>
            <a:ext cx="195262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03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2348880"/>
            <a:ext cx="5616624" cy="4425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테크닉">
  <a:themeElements>
    <a:clrScheme name="테크닉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테크닉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테크닉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341</TotalTime>
  <Words>3323</Words>
  <Application>Microsoft Office PowerPoint</Application>
  <PresentationFormat>화면 슬라이드 쇼(4:3)</PresentationFormat>
  <Paragraphs>404</Paragraphs>
  <Slides>161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161</vt:i4>
      </vt:variant>
    </vt:vector>
  </HeadingPairs>
  <TitlesOfParts>
    <vt:vector size="162" baseType="lpstr">
      <vt:lpstr>테크닉</vt:lpstr>
      <vt:lpstr>Mid-term Assignment</vt:lpstr>
      <vt:lpstr>        5개의 기업의 2010년 1월 1일부터 2014년 3월 24일까지의 daily return에 관한 분석.</vt:lpstr>
      <vt:lpstr>데이터 불러들이기 및 수익률에 관한 그래프 그리기</vt:lpstr>
      <vt:lpstr>데이터 불러들이기 및 수익률에 관한 그래프 그리기</vt:lpstr>
      <vt:lpstr>데이터 불러들이기 및 수익률에 관한 그래프 그리기</vt:lpstr>
      <vt:lpstr>데이터 불러들이기 및 수익률에 관한 그래프 그리기</vt:lpstr>
      <vt:lpstr>데이터 불러들이기 및 수익률에 관한 그래프 그리기</vt:lpstr>
      <vt:lpstr>데이터 불러들이기 및 수익률에 관한 그래프 그리기</vt:lpstr>
      <vt:lpstr>데이터 불러들이기 및 수익률에 관한 그래프 그리기</vt:lpstr>
      <vt:lpstr>데이터 불러들이기 및 수익률에 관한 그래프 그리기</vt:lpstr>
      <vt:lpstr>데이터 불러들이기 및 수익률에 관한 그래프 그리기</vt:lpstr>
      <vt:lpstr>데이터 불러들이기 및 수익률에 관한 그래프 그리기</vt:lpstr>
      <vt:lpstr>데이터 불러들이기 및 수익률에 관한 그래프 그리기</vt:lpstr>
      <vt:lpstr>데이터 불러들이기 및 수익률에 관한 그래프 그리기</vt:lpstr>
      <vt:lpstr>데이터 불러들이기 및 수익률에 관한 그래프 그리기</vt:lpstr>
      <vt:lpstr>데이터 불러들이기 및 수익률에 관한 그래프 그리기</vt:lpstr>
      <vt:lpstr>데이터 불러들이기 및 수익률에 관한 그래프 그리기</vt:lpstr>
      <vt:lpstr>수익률에 대한 평균, 표준편차, 왜도, 그리고 첨도</vt:lpstr>
      <vt:lpstr>수익률에 대한 평균, 표준편차, 왜도, 그리고 첨도</vt:lpstr>
      <vt:lpstr>수익률에 대한 평균, 표준편차, 왜도, 그리고 첨도</vt:lpstr>
      <vt:lpstr>수익률에 대한 평균, 표준편차, 왜도, 그리고 첨도</vt:lpstr>
      <vt:lpstr>수익률에 대한 평균, 표준편차, 왜도, 그리고 첨도</vt:lpstr>
      <vt:lpstr>일별 수익률은 정규성을 보이는가?</vt:lpstr>
      <vt:lpstr>일별 수익률은 정규성을 보이는가?</vt:lpstr>
      <vt:lpstr>일별 수익률은 정규성을 보이는가?</vt:lpstr>
      <vt:lpstr>일별 수익률은 정규성을 보이는가?</vt:lpstr>
      <vt:lpstr>일별 수익률은 정규성을 보이는가?</vt:lpstr>
      <vt:lpstr>일별 수익률은 정규성을 보이는가?</vt:lpstr>
      <vt:lpstr>일별 수익률은 정규성을 보이는가?</vt:lpstr>
      <vt:lpstr>일별 수익률은 정규성을 보이는가?</vt:lpstr>
      <vt:lpstr>일별 수익률은 정규성을 보이는가?</vt:lpstr>
      <vt:lpstr>일별 수익률은 정규성을 보이는가?</vt:lpstr>
      <vt:lpstr>일별 수익률은 정규성을 보이는가?</vt:lpstr>
      <vt:lpstr>일별 수익률은 정규성을 보이는가?</vt:lpstr>
      <vt:lpstr>일별 수익률은 정규성을 보이는가?</vt:lpstr>
      <vt:lpstr>일별 수익률은 정규성을 보이는가?</vt:lpstr>
      <vt:lpstr>일별 수익률은 정규성을 보이는가?</vt:lpstr>
      <vt:lpstr>정규성 검정(Shapiro-Wilk normality test)</vt:lpstr>
      <vt:lpstr>정규성 검정(Shapiro-Wilk normality test)</vt:lpstr>
      <vt:lpstr>정규성 검정(Shapiro-Wilk normality test)</vt:lpstr>
      <vt:lpstr>정규성 검정(Shapiro-Wilk normality test)</vt:lpstr>
      <vt:lpstr>정규성 검정(Shapiro-Wilk normality test)</vt:lpstr>
      <vt:lpstr>정규성 검정(Shapiro-Wilk normality test)</vt:lpstr>
      <vt:lpstr>정규성 검정(Shapiro-Wilk normality test)</vt:lpstr>
      <vt:lpstr>정규성 검정(Shapiro-Wilk normality test)</vt:lpstr>
      <vt:lpstr>정규성 검정(Shapiro-Wilk normality test)</vt:lpstr>
      <vt:lpstr>정규성 검정(Shapiro-Wilk normality test)</vt:lpstr>
      <vt:lpstr>자기상관함수 (Autocorrelation function)</vt:lpstr>
      <vt:lpstr>자기상관함수 (Autocorrelation function)</vt:lpstr>
      <vt:lpstr>자기상관함수 (Autocorrelation function)</vt:lpstr>
      <vt:lpstr>자기상관함수 (Autocorrelation function)</vt:lpstr>
      <vt:lpstr>자기상관함수 (Autocorrelation function)</vt:lpstr>
      <vt:lpstr>자기상관함수 (Autocorrelation function)</vt:lpstr>
      <vt:lpstr>자기상관함수 (Autocorrelation function)</vt:lpstr>
      <vt:lpstr>자기상관함수 (Autocorrelation function)</vt:lpstr>
      <vt:lpstr>자기상관함수 (Autocorrelation function)</vt:lpstr>
      <vt:lpstr>자기상관함수 (Autocorrelation function)</vt:lpstr>
      <vt:lpstr>       Genelarized Hyperbolic Distribution (Normal-Inverse Gaussian Distribution)</vt:lpstr>
      <vt:lpstr>패키지 fBasics 설치 및 변동성 구하는 함수 생성</vt:lpstr>
      <vt:lpstr>5개의 자료에 대한 모수 추정  및 히스토그램과 그래프</vt:lpstr>
      <vt:lpstr>5개의 자료에 대한 모수 추정  및 히스토그램과 그래프</vt:lpstr>
      <vt:lpstr>5개의 자료에 대한 모수 추정  및 히스토그램과 그래프</vt:lpstr>
      <vt:lpstr>5개의 자료에 대한 모수 추정  및 히스토그램과 그래프</vt:lpstr>
      <vt:lpstr>5개의 자료에 대한 모수 추정  및 히스토그램과 그래프</vt:lpstr>
      <vt:lpstr>5개의 자료에 대한 모수 추정  및 히스토그램과 그래프</vt:lpstr>
      <vt:lpstr>5개의 자료에 대한 모수 추정  및 히스토그램과 그래프</vt:lpstr>
      <vt:lpstr>5개의 자료에 대한 모수 추정  및 히스토그램과 그래프</vt:lpstr>
      <vt:lpstr>5개의 자료에 대한 모수 추정  및 히스토그램과 그래프</vt:lpstr>
      <vt:lpstr>5개의 자료에 대한 모수 추정  및 히스토그램과 그래프</vt:lpstr>
      <vt:lpstr>5개의 자료에 대한 모수 추정  및 히스토그램과 그래프</vt:lpstr>
      <vt:lpstr>Volatility at Risk</vt:lpstr>
      <vt:lpstr>Volatility at Risk</vt:lpstr>
      <vt:lpstr>Volatility at Risk</vt:lpstr>
      <vt:lpstr>Value-at Risk</vt:lpstr>
      <vt:lpstr>Value-at Risk</vt:lpstr>
      <vt:lpstr>Value-at Risk</vt:lpstr>
      <vt:lpstr>Value-at Risk</vt:lpstr>
      <vt:lpstr>Value-at Risk</vt:lpstr>
      <vt:lpstr>Value-at Risk</vt:lpstr>
      <vt:lpstr>패키지 tseries 설치</vt:lpstr>
      <vt:lpstr>Finance time series model</vt:lpstr>
      <vt:lpstr>Generalized Autoregressive Conditional Heteroscedastic Model</vt:lpstr>
      <vt:lpstr>Generalized Autoregressive Conditional Heteroscedastic Model</vt:lpstr>
      <vt:lpstr>수익률, 자료에 적합된 GARCH model에 의해 추정된 변동성 및 잔차에 관한 그래프</vt:lpstr>
      <vt:lpstr>수익률, 자료에 적합된 GARCH model에 의해 추정된 변동성 및 잔차에 관한 그래프</vt:lpstr>
      <vt:lpstr>수익률, 자료에 적합된 GARCH model에 의해 추정된 변동성 및 잔차에 관한 그래프</vt:lpstr>
      <vt:lpstr>수익률, 자료에 적합된 GARCH model에 의해 추정된 변동성 및 잔차에 관한 그래프</vt:lpstr>
      <vt:lpstr>수익률, 자료에 적합된 GARCH model에 의해 추정된 변동성 및 잔차에 관한 그래프</vt:lpstr>
      <vt:lpstr>수익률, 자료에 적합된 GARCH model에 의해 추정된 변동성 및 잔차에 관한 그래프</vt:lpstr>
      <vt:lpstr>수익률, 자료에 적합된 GARCH model에 의해 추정된 변동성 및 잔차에 관한 그래프</vt:lpstr>
      <vt:lpstr>수익률, 자료에 적합된 GARCH model에 의해 추정된 변동성 및 잔차에 관한 그래프</vt:lpstr>
      <vt:lpstr>수익률, 자료에 적합된 GARCH model에 의해 추정된 변동성 및 잔차에 관한 그래프</vt:lpstr>
      <vt:lpstr>수익률, 자료에 적합된 GARCH model에 의해 추정된 변동성 및 잔차에 관한 그래프</vt:lpstr>
      <vt:lpstr>수익률, 자료에 적합된 GARCH model에 의해 추정된 변동성 및 잔차에 관한 그래프</vt:lpstr>
      <vt:lpstr>적합된 GARCH model에 대한 검진(GARCH(1,1))</vt:lpstr>
      <vt:lpstr>적합된 GARCH model에 대한 검진(GARCH(1,1))</vt:lpstr>
      <vt:lpstr>적합된 GARCH model에 대한 검진(GARCH(1,1))</vt:lpstr>
      <vt:lpstr>적합된 GARCH model에 대한 검진(GARCH(1,1))</vt:lpstr>
      <vt:lpstr>적합된 GARCH model에 대한 검진(GARCH(1,1))</vt:lpstr>
      <vt:lpstr>적합된 GARCH model에 대한 검진(GARCH(1,1))</vt:lpstr>
      <vt:lpstr>잔차의 ACF를 이용한 모형의 검진</vt:lpstr>
      <vt:lpstr>잔차의 ACF를 이용한 모형의 검진</vt:lpstr>
      <vt:lpstr>잔차의 ACF를 이용한 모형의 검진</vt:lpstr>
      <vt:lpstr>잔차의 ACF를 이용한 모형의 검진</vt:lpstr>
      <vt:lpstr>잔차의 ACF를 이용한 모형의 검진</vt:lpstr>
      <vt:lpstr>잔차의 ACF를 이용한 모형의 검진</vt:lpstr>
      <vt:lpstr>잔차 epsilon에 대한 분포 점검</vt:lpstr>
      <vt:lpstr>잔차 epsilon에 대한 분포 점검</vt:lpstr>
      <vt:lpstr>잔차 epsilon에 대한 분포 점검</vt:lpstr>
      <vt:lpstr>잔차 epsilon에 대한 분포 점검</vt:lpstr>
      <vt:lpstr>잔차 epsilon에 대한 분포 점검</vt:lpstr>
      <vt:lpstr>잔차 epsilon에 대한 분포 점검</vt:lpstr>
      <vt:lpstr>잔차 epsilon에 대한 분포 점검</vt:lpstr>
      <vt:lpstr>잔차 epsilon에 대한 분포 점검</vt:lpstr>
      <vt:lpstr>잔차 epsilon에 대한 분포 점검</vt:lpstr>
      <vt:lpstr>잔차 epsilon에 대한 분포 점검</vt:lpstr>
      <vt:lpstr>잔차 epsilon에 대한 분포 점검</vt:lpstr>
      <vt:lpstr>잔차 epsilon에 대한 분포 점검</vt:lpstr>
      <vt:lpstr>시간에 따라 변하는 Value-at-Risk</vt:lpstr>
      <vt:lpstr>Time varying VaR</vt:lpstr>
      <vt:lpstr>Time varying VaR</vt:lpstr>
      <vt:lpstr>Time varying VaR</vt:lpstr>
      <vt:lpstr>Time varying VaR</vt:lpstr>
      <vt:lpstr>Time varying VaR</vt:lpstr>
      <vt:lpstr>Time varying VaR</vt:lpstr>
      <vt:lpstr>Time varying VaR</vt:lpstr>
      <vt:lpstr>Time varying VaR</vt:lpstr>
      <vt:lpstr>Time varying VaR</vt:lpstr>
      <vt:lpstr>Time varying VaR</vt:lpstr>
      <vt:lpstr>Time varying VaR</vt:lpstr>
      <vt:lpstr>정확도 확인</vt:lpstr>
      <vt:lpstr>정확도 확인</vt:lpstr>
      <vt:lpstr>정확도 확인</vt:lpstr>
      <vt:lpstr>정확도 확인</vt:lpstr>
      <vt:lpstr>정확도 확인</vt:lpstr>
      <vt:lpstr>정확도 확인</vt:lpstr>
      <vt:lpstr>Backtest VaR (Value-at-Risk를 평가하는 방법)</vt:lpstr>
      <vt:lpstr>Make function of hypothesis testing</vt:lpstr>
      <vt:lpstr>NIG Assumption</vt:lpstr>
      <vt:lpstr>NIG Assumption</vt:lpstr>
      <vt:lpstr>NIG Assumption</vt:lpstr>
      <vt:lpstr>NIG Assumption</vt:lpstr>
      <vt:lpstr>NIG Assumption</vt:lpstr>
      <vt:lpstr>NIG Assumption</vt:lpstr>
      <vt:lpstr>NIG Assumption</vt:lpstr>
      <vt:lpstr>NIG Assumption</vt:lpstr>
      <vt:lpstr>NIG Assumption</vt:lpstr>
      <vt:lpstr>NIG Assumption</vt:lpstr>
      <vt:lpstr>NIG Assumption</vt:lpstr>
      <vt:lpstr>Normality Assumption</vt:lpstr>
      <vt:lpstr>Normality Assumption</vt:lpstr>
      <vt:lpstr>Normality Assumption</vt:lpstr>
      <vt:lpstr>Normality Assumption</vt:lpstr>
      <vt:lpstr>Normality Assumption</vt:lpstr>
      <vt:lpstr>Normality Assumption</vt:lpstr>
      <vt:lpstr>Normality Assumption</vt:lpstr>
      <vt:lpstr>Normality Assumption</vt:lpstr>
      <vt:lpstr>Normality Assumption</vt:lpstr>
      <vt:lpstr>Normality Assumption</vt:lpstr>
      <vt:lpstr>Normality Assumption</vt:lpstr>
      <vt:lpstr>                 The End ~~!!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Mid-term Assignment</dc:title>
  <dc:creator>user</dc:creator>
  <cp:lastModifiedBy>user</cp:lastModifiedBy>
  <cp:revision>55</cp:revision>
  <dcterms:created xsi:type="dcterms:W3CDTF">2014-04-17T04:49:31Z</dcterms:created>
  <dcterms:modified xsi:type="dcterms:W3CDTF">2014-04-20T12:44:20Z</dcterms:modified>
</cp:coreProperties>
</file>