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306" y="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8D74AD7-96A2-4370-AA5F-DA554EC849A3}" type="datetimeFigureOut">
              <a:rPr lang="ko-KR" altLang="en-US" smtClean="0"/>
              <a:pPr/>
              <a:t>2013-11-20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396DB57-C562-40B6-ABED-F2C8E53C0C5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4AD7-96A2-4370-AA5F-DA554EC849A3}" type="datetimeFigureOut">
              <a:rPr lang="ko-KR" altLang="en-US" smtClean="0"/>
              <a:pPr/>
              <a:t>2013-11-20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DB57-C562-40B6-ABED-F2C8E53C0C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4AD7-96A2-4370-AA5F-DA554EC849A3}" type="datetimeFigureOut">
              <a:rPr lang="ko-KR" altLang="en-US" smtClean="0"/>
              <a:pPr/>
              <a:t>2013-11-20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DB57-C562-40B6-ABED-F2C8E53C0C5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4AD7-96A2-4370-AA5F-DA554EC849A3}" type="datetimeFigureOut">
              <a:rPr lang="ko-KR" altLang="en-US" smtClean="0"/>
              <a:pPr/>
              <a:t>2013-11-20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DB57-C562-40B6-ABED-F2C8E53C0C5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8D74AD7-96A2-4370-AA5F-DA554EC849A3}" type="datetimeFigureOut">
              <a:rPr lang="ko-KR" altLang="en-US" smtClean="0"/>
              <a:pPr/>
              <a:t>2013-11-20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396DB57-C562-40B6-ABED-F2C8E53C0C5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4AD7-96A2-4370-AA5F-DA554EC849A3}" type="datetimeFigureOut">
              <a:rPr lang="ko-KR" altLang="en-US" smtClean="0"/>
              <a:pPr/>
              <a:t>2013-11-20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DB57-C562-40B6-ABED-F2C8E53C0C5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4AD7-96A2-4370-AA5F-DA554EC849A3}" type="datetimeFigureOut">
              <a:rPr lang="ko-KR" altLang="en-US" smtClean="0"/>
              <a:pPr/>
              <a:t>2013-11-20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DB57-C562-40B6-ABED-F2C8E53C0C5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4AD7-96A2-4370-AA5F-DA554EC849A3}" type="datetimeFigureOut">
              <a:rPr lang="ko-KR" altLang="en-US" smtClean="0"/>
              <a:pPr/>
              <a:t>2013-11-20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DB57-C562-40B6-ABED-F2C8E53C0C5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4AD7-96A2-4370-AA5F-DA554EC849A3}" type="datetimeFigureOut">
              <a:rPr lang="ko-KR" altLang="en-US" smtClean="0"/>
              <a:pPr/>
              <a:t>2013-11-20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DB57-C562-40B6-ABED-F2C8E53C0C5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4AD7-96A2-4370-AA5F-DA554EC849A3}" type="datetimeFigureOut">
              <a:rPr lang="ko-KR" altLang="en-US" smtClean="0"/>
              <a:pPr/>
              <a:t>2013-11-20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DB57-C562-40B6-ABED-F2C8E53C0C5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4AD7-96A2-4370-AA5F-DA554EC849A3}" type="datetimeFigureOut">
              <a:rPr lang="ko-KR" altLang="en-US" smtClean="0"/>
              <a:pPr/>
              <a:t>2013-11-20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DB57-C562-40B6-ABED-F2C8E53C0C5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8D74AD7-96A2-4370-AA5F-DA554EC849A3}" type="datetimeFigureOut">
              <a:rPr lang="ko-KR" altLang="en-US" smtClean="0"/>
              <a:pPr/>
              <a:t>2013-11-20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396DB57-C562-40B6-ABED-F2C8E53C0C5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Nonparametric Statistics &amp; Function Estimation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2376" y="1844824"/>
            <a:ext cx="7772400" cy="165618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200903877</a:t>
            </a:r>
          </a:p>
          <a:p>
            <a:r>
              <a:rPr lang="ko-KR" altLang="en-US" dirty="0" smtClean="0"/>
              <a:t>황 성 윤</a:t>
            </a:r>
            <a:endParaRPr lang="en-US" altLang="ko-KR" dirty="0" smtClean="0"/>
          </a:p>
          <a:p>
            <a:r>
              <a:rPr lang="en-US" altLang="ko-KR" dirty="0" smtClean="0"/>
              <a:t>Department of Statistics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3 : If Model is “Cavalier” …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395536" y="5085184"/>
            <a:ext cx="8278310" cy="1224136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Mileage</a:t>
            </a:r>
            <a:r>
              <a:rPr lang="ko-KR" altLang="en-US" dirty="0" smtClean="0"/>
              <a:t>가 증가함에 따라 </a:t>
            </a:r>
            <a:r>
              <a:rPr lang="en-US" altLang="ko-KR" dirty="0" smtClean="0"/>
              <a:t>Price</a:t>
            </a:r>
            <a:r>
              <a:rPr lang="ko-KR" altLang="en-US" dirty="0" smtClean="0"/>
              <a:t>의 값은 감소하는 경향이 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Type</a:t>
            </a:r>
            <a:r>
              <a:rPr lang="ko-KR" altLang="en-US" dirty="0" smtClean="0"/>
              <a:t>에 따라서는 </a:t>
            </a:r>
            <a:r>
              <a:rPr lang="en-US" altLang="ko-KR" dirty="0" smtClean="0"/>
              <a:t>Price</a:t>
            </a:r>
            <a:r>
              <a:rPr lang="ko-KR" altLang="en-US" dirty="0" smtClean="0"/>
              <a:t>의 차이가 크지는 않지만 어느 정도 유의한 것으로 보여지지만 </a:t>
            </a:r>
            <a:r>
              <a:rPr lang="en-US" altLang="ko-KR" dirty="0" smtClean="0"/>
              <a:t>Doors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Cruise</a:t>
            </a:r>
            <a:r>
              <a:rPr lang="ko-KR" altLang="en-US" dirty="0" smtClean="0"/>
              <a:t>의 경우는 그리 큰 차이가 없는 것으로 판단됨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정확한 결과를 위해 다중회귀분석 실시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96752"/>
            <a:ext cx="8496944" cy="3755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3 : Multiple Regression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220072" y="1216152"/>
            <a:ext cx="3453774" cy="493776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Mileage</a:t>
            </a:r>
            <a:r>
              <a:rPr lang="ko-KR" altLang="en-US" dirty="0" smtClean="0"/>
              <a:t>의 값과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의 수준에 대해서는 유의한 변화가 존재하는 것으로 나타났지만 나머지 변수들의 경우에는 그렇지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</a:t>
            </a:r>
            <a:r>
              <a:rPr lang="en-US" altLang="ko-KR" dirty="0" smtClean="0"/>
              <a:t>Doors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Cruise</a:t>
            </a:r>
            <a:r>
              <a:rPr lang="ko-KR" altLang="en-US" dirty="0" smtClean="0"/>
              <a:t>를 제외하기로 결정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결정계수의 값이 </a:t>
            </a:r>
            <a:r>
              <a:rPr lang="en-US" altLang="ko-KR" dirty="0" smtClean="0"/>
              <a:t>0.7286</a:t>
            </a:r>
            <a:r>
              <a:rPr lang="ko-KR" altLang="en-US" dirty="0" smtClean="0"/>
              <a:t>으로서 상대적으로 큰 값이지만 매우 크다고는 볼 수 없으므로 적합도를 높이기 위해 </a:t>
            </a:r>
            <a:r>
              <a:rPr lang="en-US" altLang="ko-KR" dirty="0" err="1" smtClean="0"/>
              <a:t>Semiparametric</a:t>
            </a:r>
            <a:r>
              <a:rPr lang="ko-KR" altLang="en-US" dirty="0" smtClean="0"/>
              <a:t>한 방법인 </a:t>
            </a:r>
            <a:r>
              <a:rPr lang="en-US" altLang="ko-KR" dirty="0" err="1" smtClean="0"/>
              <a:t>Spline</a:t>
            </a:r>
            <a:r>
              <a:rPr lang="en-US" altLang="ko-KR" dirty="0" smtClean="0"/>
              <a:t> Regression</a:t>
            </a:r>
            <a:r>
              <a:rPr lang="ko-KR" altLang="en-US" dirty="0" smtClean="0"/>
              <a:t>을 수행해보기로 결정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4713251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3 : </a:t>
            </a:r>
            <a:r>
              <a:rPr lang="en-US" altLang="ko-KR" dirty="0" err="1" smtClean="0"/>
              <a:t>Spline</a:t>
            </a:r>
            <a:r>
              <a:rPr lang="en-US" altLang="ko-KR" dirty="0" smtClean="0"/>
              <a:t> Regression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457200" y="4365104"/>
            <a:ext cx="4040188" cy="1800200"/>
          </a:xfrm>
        </p:spPr>
        <p:txBody>
          <a:bodyPr/>
          <a:lstStyle/>
          <a:p>
            <a:r>
              <a:rPr lang="ko-KR" altLang="en-US" b="0" dirty="0" smtClean="0">
                <a:solidFill>
                  <a:schemeClr val="tx1"/>
                </a:solidFill>
              </a:rPr>
              <a:t>모형을 </a:t>
            </a:r>
            <a:r>
              <a:rPr lang="ko-KR" altLang="en-US" b="0" dirty="0" err="1" smtClean="0">
                <a:solidFill>
                  <a:schemeClr val="tx1"/>
                </a:solidFill>
              </a:rPr>
              <a:t>적합시켜본</a:t>
            </a:r>
            <a:r>
              <a:rPr lang="ko-KR" altLang="en-US" b="0" dirty="0" smtClean="0">
                <a:solidFill>
                  <a:schemeClr val="tx1"/>
                </a:solidFill>
              </a:rPr>
              <a:t> 결과 이전 슬라이드에서의 다중회귀모형과 같은 결과를 주고 있음</a:t>
            </a:r>
            <a:r>
              <a:rPr lang="en-US" altLang="ko-KR" b="0" dirty="0" smtClean="0">
                <a:solidFill>
                  <a:schemeClr val="tx1"/>
                </a:solidFill>
              </a:rPr>
              <a:t>. </a:t>
            </a:r>
            <a:r>
              <a:rPr lang="ko-KR" altLang="en-US" b="0" dirty="0" smtClean="0">
                <a:solidFill>
                  <a:schemeClr val="tx1"/>
                </a:solidFill>
              </a:rPr>
              <a:t>대신 적합도는 더 증가할 것으로 기대됨</a:t>
            </a:r>
            <a:r>
              <a:rPr lang="en-US" altLang="ko-KR" b="0" dirty="0" smtClean="0">
                <a:solidFill>
                  <a:schemeClr val="tx1"/>
                </a:solidFill>
              </a:rPr>
              <a:t>.</a:t>
            </a:r>
            <a:endParaRPr lang="ko-KR" altLang="en-US" b="0" dirty="0">
              <a:solidFill>
                <a:schemeClr val="tx1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3"/>
          </p:nvPr>
        </p:nvSpPr>
        <p:spPr>
          <a:xfrm>
            <a:off x="4648200" y="4509120"/>
            <a:ext cx="4041775" cy="1296144"/>
          </a:xfrm>
        </p:spPr>
        <p:txBody>
          <a:bodyPr>
            <a:normAutofit/>
          </a:bodyPr>
          <a:lstStyle/>
          <a:p>
            <a:r>
              <a:rPr lang="ko-KR" altLang="en-US" b="0" dirty="0" smtClean="0">
                <a:solidFill>
                  <a:schemeClr val="tx1"/>
                </a:solidFill>
              </a:rPr>
              <a:t>최종모형을 이용하여 특정 값에서의 </a:t>
            </a:r>
            <a:r>
              <a:rPr lang="en-US" altLang="ko-KR" b="0" dirty="0" smtClean="0">
                <a:solidFill>
                  <a:schemeClr val="tx1"/>
                </a:solidFill>
              </a:rPr>
              <a:t>Price</a:t>
            </a:r>
            <a:r>
              <a:rPr lang="ko-KR" altLang="en-US" b="0" dirty="0" smtClean="0">
                <a:solidFill>
                  <a:schemeClr val="tx1"/>
                </a:solidFill>
              </a:rPr>
              <a:t>의 값을 추정해보기로 함</a:t>
            </a:r>
            <a:r>
              <a:rPr lang="en-US" altLang="ko-KR" b="0" dirty="0" smtClean="0">
                <a:solidFill>
                  <a:schemeClr val="tx1"/>
                </a:solidFill>
              </a:rPr>
              <a:t>.</a:t>
            </a:r>
            <a:endParaRPr lang="ko-KR" altLang="en-US" b="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96752"/>
            <a:ext cx="392430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196752"/>
            <a:ext cx="403860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3 : Prediction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2"/>
          </p:nvPr>
        </p:nvSpPr>
        <p:spPr>
          <a:xfrm>
            <a:off x="395536" y="2276872"/>
            <a:ext cx="8278310" cy="387704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altLang="ko-KR" dirty="0" smtClean="0"/>
              <a:t>   Type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Sedan</a:t>
            </a:r>
            <a:r>
              <a:rPr lang="ko-KR" altLang="en-US" dirty="0" smtClean="0"/>
              <a:t>이면서 </a:t>
            </a:r>
            <a:r>
              <a:rPr lang="en-US" altLang="ko-KR" dirty="0" smtClean="0"/>
              <a:t>Mileage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20000</a:t>
            </a:r>
            <a:r>
              <a:rPr lang="ko-KR" altLang="en-US" dirty="0" smtClean="0"/>
              <a:t>인 경우에 대해 예측을 실시함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이전 슬라이드의 그래프와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에 관한 </a:t>
            </a:r>
            <a:r>
              <a:rPr lang="en-US" altLang="ko-KR" dirty="0" smtClean="0"/>
              <a:t>Price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Boxplot</a:t>
            </a:r>
            <a:r>
              <a:rPr lang="ko-KR" altLang="en-US" dirty="0" smtClean="0"/>
              <a:t>을 통해 미루어 짐작해 볼 때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Sedan</a:t>
            </a:r>
            <a:r>
              <a:rPr lang="ko-KR" altLang="en-US" dirty="0" smtClean="0"/>
              <a:t>인 경우의 상대적인 위치는 </a:t>
            </a:r>
            <a:r>
              <a:rPr lang="en-US" altLang="ko-KR" dirty="0" smtClean="0"/>
              <a:t>3.5</a:t>
            </a:r>
            <a:r>
              <a:rPr lang="ko-KR" altLang="en-US" dirty="0" smtClean="0"/>
              <a:t>인 </a:t>
            </a:r>
            <a:r>
              <a:rPr lang="ko-KR" altLang="en-US" dirty="0" smtClean="0"/>
              <a:t>것으로 생각됨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위와 같이 코딩을 실시함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결과적으로 예측된 </a:t>
            </a:r>
            <a:r>
              <a:rPr lang="en-US" altLang="ko-KR" dirty="0" smtClean="0"/>
              <a:t>Price</a:t>
            </a:r>
            <a:r>
              <a:rPr lang="ko-KR" altLang="en-US" dirty="0" smtClean="0"/>
              <a:t>의 값은 </a:t>
            </a:r>
            <a:r>
              <a:rPr lang="en-US" altLang="ko-KR" dirty="0" smtClean="0"/>
              <a:t>12934.59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하지만 이 경우에는 다중회귀분석을 통한 모형으로 예측을 실시해도 크게 문제는 되지 않을 것으로 여겨짐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96752"/>
            <a:ext cx="6577165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1 : If Model is “Grand Prix” …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23528" y="1340768"/>
            <a:ext cx="8496944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67544" y="5157192"/>
            <a:ext cx="8219256" cy="1152128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전체적으로 </a:t>
            </a:r>
            <a:r>
              <a:rPr lang="en-US" altLang="ko-KR" dirty="0" smtClean="0"/>
              <a:t>Mileage</a:t>
            </a:r>
            <a:r>
              <a:rPr lang="ko-KR" altLang="en-US" dirty="0" smtClean="0"/>
              <a:t>가 증가함에 따라 </a:t>
            </a:r>
            <a:r>
              <a:rPr lang="en-US" altLang="ko-KR" dirty="0" smtClean="0"/>
              <a:t>Price</a:t>
            </a:r>
            <a:r>
              <a:rPr lang="ko-KR" altLang="en-US" dirty="0" smtClean="0"/>
              <a:t>는 감소하는 것으로 보이고</a:t>
            </a:r>
            <a:r>
              <a:rPr lang="en-US" altLang="ko-KR" dirty="0" smtClean="0"/>
              <a:t>, Sound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Leather</a:t>
            </a:r>
            <a:r>
              <a:rPr lang="ko-KR" altLang="en-US" dirty="0" smtClean="0"/>
              <a:t>의 유무에 따라서도 </a:t>
            </a:r>
            <a:r>
              <a:rPr lang="en-US" altLang="ko-KR" dirty="0" smtClean="0"/>
              <a:t>Price</a:t>
            </a:r>
            <a:r>
              <a:rPr lang="ko-KR" altLang="en-US" dirty="0" smtClean="0"/>
              <a:t>가 유의한 영향을 받는 것으로 판단됨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</a:t>
            </a:r>
            <a:r>
              <a:rPr lang="en-US" altLang="ko-KR" dirty="0" smtClean="0"/>
              <a:t>Cylinder</a:t>
            </a:r>
            <a:r>
              <a:rPr lang="ko-KR" altLang="en-US" dirty="0" smtClean="0"/>
              <a:t>의 수준은 하나이므로 설명변수에서 제외하기로 결정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1 : Multiple Regression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788024" y="1216152"/>
            <a:ext cx="3885822" cy="493776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결과적으로 </a:t>
            </a:r>
            <a:r>
              <a:rPr lang="en-US" altLang="ko-KR" dirty="0" smtClean="0"/>
              <a:t>Sound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Leather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Price</a:t>
            </a:r>
            <a:r>
              <a:rPr lang="ko-KR" altLang="en-US" dirty="0" smtClean="0"/>
              <a:t>에 유의한 영향을 주지 못하는 것으로 보여짐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Mileage</a:t>
            </a:r>
            <a:r>
              <a:rPr lang="ko-KR" altLang="en-US" dirty="0" smtClean="0"/>
              <a:t>는 유의한 영향을 주는 것으로 판단됨</a:t>
            </a:r>
            <a:r>
              <a:rPr lang="en-US" altLang="ko-KR" dirty="0" smtClean="0"/>
              <a:t>. Sound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Leather</a:t>
            </a:r>
            <a:r>
              <a:rPr lang="ko-KR" altLang="en-US" dirty="0" smtClean="0"/>
              <a:t>를 제외하기로 결정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결정계수의 값이 </a:t>
            </a:r>
            <a:r>
              <a:rPr lang="en-US" altLang="ko-KR" dirty="0" smtClean="0"/>
              <a:t>0.4448</a:t>
            </a:r>
            <a:r>
              <a:rPr lang="ko-KR" altLang="en-US" dirty="0" smtClean="0"/>
              <a:t>로 큰 값은 아님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더 적합한 모형을 찾기 위해 </a:t>
            </a:r>
            <a:r>
              <a:rPr lang="en-US" altLang="ko-KR" dirty="0" smtClean="0"/>
              <a:t>Nonparametric</a:t>
            </a:r>
            <a:r>
              <a:rPr lang="ko-KR" altLang="en-US" dirty="0" smtClean="0"/>
              <a:t>한 방법인 </a:t>
            </a:r>
            <a:r>
              <a:rPr lang="en-US" altLang="ko-KR" dirty="0" smtClean="0"/>
              <a:t>Local Polynomial Regression</a:t>
            </a:r>
            <a:r>
              <a:rPr lang="ko-KR" altLang="en-US" dirty="0" smtClean="0"/>
              <a:t>을 수행하기로 결정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4176464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1 : Local Polynomial Regression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2"/>
          </p:nvPr>
        </p:nvSpPr>
        <p:spPr>
          <a:xfrm>
            <a:off x="395536" y="2852936"/>
            <a:ext cx="8278310" cy="3300976"/>
          </a:xfrm>
        </p:spPr>
        <p:txBody>
          <a:bodyPr/>
          <a:lstStyle/>
          <a:p>
            <a:r>
              <a:rPr lang="ko-KR" altLang="en-US" dirty="0" smtClean="0"/>
              <a:t>추정방법은 </a:t>
            </a:r>
            <a:r>
              <a:rPr lang="en-US" altLang="ko-KR" dirty="0" smtClean="0"/>
              <a:t>local linear</a:t>
            </a:r>
            <a:r>
              <a:rPr lang="ko-KR" altLang="en-US" dirty="0" smtClean="0"/>
              <a:t>로 결정하고 </a:t>
            </a:r>
            <a:r>
              <a:rPr lang="en-US" altLang="ko-KR" dirty="0" smtClean="0"/>
              <a:t>kernel </a:t>
            </a:r>
            <a:r>
              <a:rPr lang="ko-KR" altLang="en-US" dirty="0" smtClean="0"/>
              <a:t>함수는 </a:t>
            </a:r>
            <a:r>
              <a:rPr lang="en-US" altLang="ko-KR" dirty="0" err="1" smtClean="0"/>
              <a:t>biweight</a:t>
            </a:r>
            <a:r>
              <a:rPr lang="ko-KR" altLang="en-US" dirty="0" smtClean="0"/>
              <a:t>로 결정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Mileage</a:t>
            </a:r>
            <a:r>
              <a:rPr lang="ko-KR" altLang="en-US" dirty="0" smtClean="0"/>
              <a:t>의 범위가 </a:t>
            </a:r>
            <a:r>
              <a:rPr lang="en-US" altLang="ko-KR" dirty="0" smtClean="0"/>
              <a:t>1592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31471</a:t>
            </a:r>
            <a:r>
              <a:rPr lang="ko-KR" altLang="en-US" dirty="0" err="1" smtClean="0"/>
              <a:t>까지이므로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interval</a:t>
            </a:r>
            <a:r>
              <a:rPr lang="ko-KR" altLang="en-US" dirty="0" smtClean="0"/>
              <a:t>의 하한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상한을 각각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10000</a:t>
            </a:r>
            <a:r>
              <a:rPr lang="ko-KR" altLang="en-US" dirty="0" smtClean="0"/>
              <a:t>으로 정한 결과 </a:t>
            </a:r>
            <a:r>
              <a:rPr lang="en-US" altLang="ko-KR" dirty="0" smtClean="0"/>
              <a:t>h</a:t>
            </a:r>
            <a:r>
              <a:rPr lang="ko-KR" altLang="en-US" dirty="0" smtClean="0"/>
              <a:t>의 값은 </a:t>
            </a:r>
            <a:r>
              <a:rPr lang="en-US" altLang="ko-KR" dirty="0" smtClean="0"/>
              <a:t>8493.849</a:t>
            </a:r>
            <a:r>
              <a:rPr lang="ko-KR" altLang="en-US" dirty="0" smtClean="0"/>
              <a:t>로 계산됨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최종적인 그림과 이에 대한 해석은 다음 슬라이드에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5875007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1 : Interpretation and Prediction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39552" y="4725144"/>
            <a:ext cx="8134294" cy="1428768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추정된 함수에 의하면 </a:t>
            </a:r>
            <a:r>
              <a:rPr lang="en-US" altLang="ko-KR" dirty="0" smtClean="0"/>
              <a:t>Mileage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10000</a:t>
            </a:r>
            <a:r>
              <a:rPr lang="ko-KR" altLang="en-US" dirty="0" smtClean="0"/>
              <a:t>정도까지 증가할 때는 </a:t>
            </a:r>
            <a:r>
              <a:rPr lang="en-US" altLang="ko-KR" dirty="0" smtClean="0"/>
              <a:t>Price</a:t>
            </a:r>
            <a:r>
              <a:rPr lang="ko-KR" altLang="en-US" dirty="0" smtClean="0"/>
              <a:t>가 증가하다가 그 이후에는 감소하는 경향을 보이고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그래프를 통해 </a:t>
            </a:r>
            <a:r>
              <a:rPr lang="en-US" altLang="ko-KR" dirty="0" smtClean="0"/>
              <a:t>Mileage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20000</a:t>
            </a:r>
            <a:r>
              <a:rPr lang="ko-KR" altLang="en-US" dirty="0" smtClean="0"/>
              <a:t>인 경우의 </a:t>
            </a:r>
            <a:r>
              <a:rPr lang="en-US" altLang="ko-KR" dirty="0" smtClean="0"/>
              <a:t>Price</a:t>
            </a:r>
            <a:r>
              <a:rPr lang="ko-KR" altLang="en-US" dirty="0" smtClean="0"/>
              <a:t>의 추정값은 약 </a:t>
            </a:r>
            <a:r>
              <a:rPr lang="en-US" altLang="ko-KR" dirty="0" smtClean="0"/>
              <a:t>18000 </a:t>
            </a:r>
            <a:r>
              <a:rPr lang="ko-KR" altLang="en-US" dirty="0" smtClean="0"/>
              <a:t>정도로 추정됨을 확인할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96751"/>
            <a:ext cx="8568952" cy="345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2 : If Model is “Lacrosse” …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7544" y="5085184"/>
            <a:ext cx="8206302" cy="1296144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대체적으로 </a:t>
            </a:r>
            <a:r>
              <a:rPr lang="en-US" altLang="ko-KR" dirty="0" smtClean="0"/>
              <a:t>Mileage</a:t>
            </a:r>
            <a:r>
              <a:rPr lang="ko-KR" altLang="en-US" dirty="0" smtClean="0"/>
              <a:t>가 증가할수록 </a:t>
            </a:r>
            <a:r>
              <a:rPr lang="en-US" altLang="ko-KR" dirty="0" smtClean="0"/>
              <a:t>Price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감소하는 경향이 있는 것으로 보임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</a:t>
            </a:r>
            <a:r>
              <a:rPr lang="en-US" altLang="ko-KR" dirty="0" smtClean="0"/>
              <a:t>Liter</a:t>
            </a:r>
            <a:r>
              <a:rPr lang="ko-KR" altLang="en-US" dirty="0" smtClean="0"/>
              <a:t>의 수준이 높아지면 그에 따른 </a:t>
            </a:r>
            <a:r>
              <a:rPr lang="en-US" altLang="ko-KR" dirty="0" smtClean="0"/>
              <a:t>Price</a:t>
            </a:r>
            <a:r>
              <a:rPr lang="ko-KR" altLang="en-US" dirty="0" smtClean="0"/>
              <a:t>의 값은 오르는 것으로 판단됨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그러나 </a:t>
            </a:r>
            <a:r>
              <a:rPr lang="en-US" altLang="ko-KR" dirty="0" smtClean="0"/>
              <a:t>Sound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Leather</a:t>
            </a:r>
            <a:r>
              <a:rPr lang="ko-KR" altLang="en-US" dirty="0" smtClean="0"/>
              <a:t>의 경우에는 </a:t>
            </a:r>
            <a:r>
              <a:rPr lang="en-US" altLang="ko-KR" dirty="0" smtClean="0"/>
              <a:t>Price</a:t>
            </a:r>
            <a:r>
              <a:rPr lang="ko-KR" altLang="en-US" dirty="0" smtClean="0"/>
              <a:t>의 중앙값이 그다지 큰 차이를 보이지 않고 있으므로 분석시 의미가 없을 것으로 예상됨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59"/>
            <a:ext cx="8424936" cy="3775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2 : Multiple Regression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220072" y="1216152"/>
            <a:ext cx="3453774" cy="493776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앞에서의 예상과는 다르게 </a:t>
            </a:r>
            <a:r>
              <a:rPr lang="en-US" altLang="ko-KR" dirty="0" smtClean="0"/>
              <a:t>Sound</a:t>
            </a:r>
            <a:r>
              <a:rPr lang="ko-KR" altLang="en-US" dirty="0" smtClean="0"/>
              <a:t>의 경우만 </a:t>
            </a:r>
            <a:r>
              <a:rPr lang="en-US" altLang="ko-KR" dirty="0" smtClean="0"/>
              <a:t>Price</a:t>
            </a:r>
            <a:r>
              <a:rPr lang="ko-KR" altLang="en-US" dirty="0" smtClean="0"/>
              <a:t>에 유의한 영향을 끼치지 않는 것으로 결과가 도출됨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</a:t>
            </a:r>
            <a:r>
              <a:rPr lang="en-US" altLang="ko-KR" dirty="0" smtClean="0"/>
              <a:t>Leather</a:t>
            </a:r>
            <a:r>
              <a:rPr lang="ko-KR" altLang="en-US" dirty="0" smtClean="0"/>
              <a:t>의 경우 유의하다는 결과이지만 </a:t>
            </a:r>
            <a:r>
              <a:rPr lang="en-US" altLang="ko-KR" dirty="0" smtClean="0"/>
              <a:t>P-value</a:t>
            </a:r>
            <a:r>
              <a:rPr lang="ko-KR" altLang="en-US" dirty="0" smtClean="0"/>
              <a:t>의 값이 유의수준 </a:t>
            </a:r>
            <a:r>
              <a:rPr lang="en-US" altLang="ko-KR" dirty="0" smtClean="0"/>
              <a:t>0.05</a:t>
            </a:r>
            <a:r>
              <a:rPr lang="ko-KR" altLang="en-US" dirty="0" smtClean="0"/>
              <a:t>와 큰 차이를 보이지 않고 있으므로 주의할 필요성이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적절한 설명변수를 찾기 위해 </a:t>
            </a:r>
            <a:r>
              <a:rPr lang="en-US" altLang="ko-KR" dirty="0" smtClean="0"/>
              <a:t>Backward Elimination </a:t>
            </a:r>
            <a:r>
              <a:rPr lang="ko-KR" altLang="en-US" dirty="0" smtClean="0"/>
              <a:t>방법을 적용해보기로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1340768"/>
            <a:ext cx="4824536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2 : Multiple Regression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457200" y="4797152"/>
            <a:ext cx="4040188" cy="1800200"/>
          </a:xfrm>
        </p:spPr>
        <p:txBody>
          <a:bodyPr/>
          <a:lstStyle/>
          <a:p>
            <a:r>
              <a:rPr lang="en-US" altLang="ko-KR" b="0" dirty="0" smtClean="0">
                <a:solidFill>
                  <a:schemeClr val="tx1"/>
                </a:solidFill>
                <a:latin typeface="+mn-ea"/>
              </a:rPr>
              <a:t>Backward Elimination</a:t>
            </a:r>
            <a:r>
              <a:rPr lang="ko-KR" altLang="en-US" b="0" dirty="0" smtClean="0">
                <a:solidFill>
                  <a:schemeClr val="tx1"/>
                </a:solidFill>
                <a:latin typeface="+mn-ea"/>
              </a:rPr>
              <a:t>을 수행한  결과 </a:t>
            </a:r>
            <a:r>
              <a:rPr lang="en-US" altLang="ko-KR" b="0" dirty="0" smtClean="0">
                <a:solidFill>
                  <a:schemeClr val="tx1"/>
                </a:solidFill>
                <a:latin typeface="+mn-ea"/>
              </a:rPr>
              <a:t>Liter</a:t>
            </a:r>
            <a:r>
              <a:rPr lang="ko-KR" altLang="en-US" b="0" dirty="0" smtClean="0">
                <a:solidFill>
                  <a:schemeClr val="tx1"/>
                </a:solidFill>
                <a:latin typeface="+mn-ea"/>
              </a:rPr>
              <a:t>의 양과 </a:t>
            </a:r>
            <a:r>
              <a:rPr lang="en-US" altLang="ko-KR" b="0" dirty="0" smtClean="0">
                <a:solidFill>
                  <a:schemeClr val="tx1"/>
                </a:solidFill>
                <a:latin typeface="+mn-ea"/>
              </a:rPr>
              <a:t>Mileage</a:t>
            </a:r>
            <a:r>
              <a:rPr lang="ko-KR" altLang="en-US" b="0" dirty="0" smtClean="0">
                <a:solidFill>
                  <a:schemeClr val="tx1"/>
                </a:solidFill>
                <a:latin typeface="+mn-ea"/>
              </a:rPr>
              <a:t>의 값이 </a:t>
            </a:r>
            <a:r>
              <a:rPr lang="en-US" altLang="ko-KR" b="0" dirty="0" smtClean="0">
                <a:solidFill>
                  <a:schemeClr val="tx1"/>
                </a:solidFill>
                <a:latin typeface="+mn-ea"/>
              </a:rPr>
              <a:t>Price</a:t>
            </a:r>
            <a:r>
              <a:rPr lang="ko-KR" altLang="en-US" b="0" dirty="0" smtClean="0">
                <a:solidFill>
                  <a:schemeClr val="tx1"/>
                </a:solidFill>
                <a:latin typeface="+mn-ea"/>
              </a:rPr>
              <a:t>에게 유의한 영향을 끼치는 것으로 결론내려짐</a:t>
            </a:r>
            <a:r>
              <a:rPr lang="en-US" altLang="ko-KR" b="0" dirty="0" smtClean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3"/>
          </p:nvPr>
        </p:nvSpPr>
        <p:spPr>
          <a:xfrm>
            <a:off x="4648200" y="3212976"/>
            <a:ext cx="4041775" cy="3456384"/>
          </a:xfrm>
        </p:spPr>
        <p:txBody>
          <a:bodyPr>
            <a:normAutofit/>
          </a:bodyPr>
          <a:lstStyle/>
          <a:p>
            <a:r>
              <a:rPr lang="ko-KR" altLang="en-US" sz="1900" b="0" dirty="0" smtClean="0">
                <a:solidFill>
                  <a:schemeClr val="tx1"/>
                </a:solidFill>
                <a:latin typeface="+mn-ea"/>
              </a:rPr>
              <a:t>또한 </a:t>
            </a:r>
            <a:r>
              <a:rPr lang="ko-KR" altLang="en-US" sz="1900" b="0" dirty="0" err="1" smtClean="0">
                <a:solidFill>
                  <a:schemeClr val="tx1"/>
                </a:solidFill>
                <a:latin typeface="+mn-ea"/>
              </a:rPr>
              <a:t>잔차가</a:t>
            </a:r>
            <a:r>
              <a:rPr lang="ko-KR" altLang="en-US" sz="1900" b="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900" b="0" dirty="0" err="1" smtClean="0">
                <a:solidFill>
                  <a:schemeClr val="tx1"/>
                </a:solidFill>
                <a:latin typeface="+mn-ea"/>
              </a:rPr>
              <a:t>정규성을</a:t>
            </a:r>
            <a:r>
              <a:rPr lang="ko-KR" altLang="en-US" sz="1900" b="0" dirty="0" smtClean="0">
                <a:solidFill>
                  <a:schemeClr val="tx1"/>
                </a:solidFill>
                <a:latin typeface="+mn-ea"/>
              </a:rPr>
              <a:t> 가진다는 가정을 위배하지 않는다는 것을 </a:t>
            </a:r>
            <a:r>
              <a:rPr lang="en-US" altLang="ko-KR" sz="1900" b="0" dirty="0" smtClean="0">
                <a:solidFill>
                  <a:schemeClr val="tx1"/>
                </a:solidFill>
                <a:latin typeface="+mn-ea"/>
              </a:rPr>
              <a:t>Q-Q Plot</a:t>
            </a:r>
            <a:r>
              <a:rPr lang="ko-KR" altLang="en-US" sz="1900" b="0" dirty="0" smtClean="0">
                <a:solidFill>
                  <a:schemeClr val="tx1"/>
                </a:solidFill>
                <a:latin typeface="+mn-ea"/>
              </a:rPr>
              <a:t>와 </a:t>
            </a:r>
            <a:r>
              <a:rPr lang="en-US" altLang="ko-KR" sz="1900" b="0" dirty="0" smtClean="0">
                <a:solidFill>
                  <a:schemeClr val="tx1"/>
                </a:solidFill>
                <a:latin typeface="+mn-ea"/>
              </a:rPr>
              <a:t>Shapiro-</a:t>
            </a:r>
            <a:r>
              <a:rPr lang="en-US" altLang="ko-KR" sz="1900" b="0" dirty="0" err="1" smtClean="0">
                <a:solidFill>
                  <a:schemeClr val="tx1"/>
                </a:solidFill>
                <a:latin typeface="+mn-ea"/>
              </a:rPr>
              <a:t>Wilk</a:t>
            </a:r>
            <a:r>
              <a:rPr lang="en-US" altLang="ko-KR" sz="1900" b="0" dirty="0" smtClean="0">
                <a:solidFill>
                  <a:schemeClr val="tx1"/>
                </a:solidFill>
                <a:latin typeface="+mn-ea"/>
              </a:rPr>
              <a:t> Normality test</a:t>
            </a:r>
            <a:r>
              <a:rPr lang="ko-KR" altLang="en-US" sz="1900" b="0" dirty="0" smtClean="0">
                <a:solidFill>
                  <a:schemeClr val="tx1"/>
                </a:solidFill>
                <a:latin typeface="+mn-ea"/>
              </a:rPr>
              <a:t>를 통해서 알 수 있으며 결정계수의 값도 </a:t>
            </a:r>
            <a:r>
              <a:rPr lang="en-US" altLang="ko-KR" sz="1900" b="0" dirty="0" smtClean="0">
                <a:solidFill>
                  <a:schemeClr val="tx1"/>
                </a:solidFill>
                <a:latin typeface="+mn-ea"/>
              </a:rPr>
              <a:t>0.8213</a:t>
            </a:r>
            <a:r>
              <a:rPr lang="ko-KR" altLang="en-US" sz="1900" b="0" dirty="0" smtClean="0">
                <a:solidFill>
                  <a:schemeClr val="tx1"/>
                </a:solidFill>
                <a:latin typeface="+mn-ea"/>
              </a:rPr>
              <a:t>으로 상대적으로 높은 값이다</a:t>
            </a:r>
            <a:r>
              <a:rPr lang="en-US" altLang="ko-KR" sz="1900" b="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900" b="0" dirty="0" smtClean="0">
                <a:solidFill>
                  <a:schemeClr val="tx1"/>
                </a:solidFill>
                <a:latin typeface="+mn-ea"/>
              </a:rPr>
              <a:t>그러므로 이 경우에는 </a:t>
            </a:r>
            <a:r>
              <a:rPr lang="ko-KR" altLang="en-US" sz="1900" b="0" dirty="0" err="1" smtClean="0">
                <a:solidFill>
                  <a:schemeClr val="tx1"/>
                </a:solidFill>
                <a:latin typeface="+mn-ea"/>
              </a:rPr>
              <a:t>비모수적인</a:t>
            </a:r>
            <a:r>
              <a:rPr lang="ko-KR" altLang="en-US" sz="1900" b="0" dirty="0" smtClean="0">
                <a:solidFill>
                  <a:schemeClr val="tx1"/>
                </a:solidFill>
                <a:latin typeface="+mn-ea"/>
              </a:rPr>
              <a:t> 방법을 적용할 </a:t>
            </a:r>
            <a:r>
              <a:rPr lang="ko-KR" altLang="en-US" sz="1900" b="0" dirty="0" err="1" smtClean="0">
                <a:solidFill>
                  <a:schemeClr val="tx1"/>
                </a:solidFill>
                <a:latin typeface="+mn-ea"/>
              </a:rPr>
              <a:t>필요없이</a:t>
            </a:r>
            <a:r>
              <a:rPr lang="ko-KR" altLang="en-US" sz="1900" b="0" dirty="0" smtClean="0">
                <a:solidFill>
                  <a:schemeClr val="tx1"/>
                </a:solidFill>
                <a:latin typeface="+mn-ea"/>
              </a:rPr>
              <a:t> 일반적인 다중회귀모형으로 </a:t>
            </a:r>
            <a:r>
              <a:rPr lang="en-US" altLang="ko-KR" sz="1900" b="0" dirty="0" smtClean="0">
                <a:solidFill>
                  <a:schemeClr val="tx1"/>
                </a:solidFill>
                <a:latin typeface="+mn-ea"/>
              </a:rPr>
              <a:t>Price</a:t>
            </a:r>
            <a:r>
              <a:rPr lang="ko-KR" altLang="en-US" sz="1900" b="0" dirty="0" smtClean="0">
                <a:solidFill>
                  <a:schemeClr val="tx1"/>
                </a:solidFill>
                <a:latin typeface="+mn-ea"/>
              </a:rPr>
              <a:t>의 값을 예측해도 큰 문제가 되지 않으리라고 생각됨</a:t>
            </a:r>
            <a:r>
              <a:rPr lang="en-US" altLang="ko-KR" sz="1900" b="0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900" b="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96752"/>
            <a:ext cx="4038600" cy="3558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124744"/>
            <a:ext cx="416480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2 : Prediction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2"/>
          </p:nvPr>
        </p:nvSpPr>
        <p:spPr>
          <a:xfrm>
            <a:off x="395536" y="2564904"/>
            <a:ext cx="8278310" cy="3589008"/>
          </a:xfrm>
        </p:spPr>
        <p:txBody>
          <a:bodyPr/>
          <a:lstStyle/>
          <a:p>
            <a:r>
              <a:rPr lang="ko-KR" altLang="en-US" dirty="0" smtClean="0"/>
              <a:t>최종적인 모형을 이용하여 </a:t>
            </a:r>
            <a:r>
              <a:rPr lang="en-US" altLang="ko-KR" dirty="0" smtClean="0"/>
              <a:t>Liter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3.8</a:t>
            </a:r>
            <a:r>
              <a:rPr lang="ko-KR" altLang="en-US" dirty="0" smtClean="0"/>
              <a:t>이면서 </a:t>
            </a:r>
            <a:r>
              <a:rPr lang="en-US" altLang="ko-KR" dirty="0" smtClean="0"/>
              <a:t>Mileage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20000</a:t>
            </a:r>
            <a:r>
              <a:rPr lang="ko-KR" altLang="en-US" dirty="0" smtClean="0"/>
              <a:t>일 경우 </a:t>
            </a:r>
            <a:r>
              <a:rPr lang="en-US" altLang="ko-KR" dirty="0" smtClean="0"/>
              <a:t>Price</a:t>
            </a:r>
            <a:r>
              <a:rPr lang="ko-KR" altLang="en-US" dirty="0" smtClean="0"/>
              <a:t>의 값을 예측한 </a:t>
            </a:r>
            <a:r>
              <a:rPr lang="ko-KR" altLang="en-US" smtClean="0"/>
              <a:t>결과 </a:t>
            </a:r>
            <a:r>
              <a:rPr lang="en-US" altLang="ko-KR" smtClean="0"/>
              <a:t>22730.39</a:t>
            </a:r>
            <a:r>
              <a:rPr lang="ko-KR" altLang="en-US" dirty="0" smtClean="0"/>
              <a:t>로 추정됨을 확인할 수 있었음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581113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272</TotalTime>
  <Words>637</Words>
  <Application>Microsoft Office PowerPoint</Application>
  <PresentationFormat>화면 슬라이드 쇼(4:3)</PresentationFormat>
  <Paragraphs>43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원본</vt:lpstr>
      <vt:lpstr>Nonparametric Statistics &amp; Function Estimation</vt:lpstr>
      <vt:lpstr>Case 1 : If Model is “Grand Prix” …</vt:lpstr>
      <vt:lpstr>Case 1 : Multiple Regression</vt:lpstr>
      <vt:lpstr>Case 1 : Local Polynomial Regression</vt:lpstr>
      <vt:lpstr>Case 1 : Interpretation and Prediction</vt:lpstr>
      <vt:lpstr>Case 2 : If Model is “Lacrosse” …</vt:lpstr>
      <vt:lpstr>Case 2 : Multiple Regression</vt:lpstr>
      <vt:lpstr>Case 2 : Multiple Regression</vt:lpstr>
      <vt:lpstr>Case 2 : Prediction</vt:lpstr>
      <vt:lpstr>Case 3 : If Model is “Cavalier” …</vt:lpstr>
      <vt:lpstr>Case 3 : Multiple Regression</vt:lpstr>
      <vt:lpstr>Case 3 : Spline Regression</vt:lpstr>
      <vt:lpstr>Case 3 : Prediction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Nonparametric Statistics &amp; Function Estimation</dc:title>
  <dc:creator>user</dc:creator>
  <cp:lastModifiedBy>user</cp:lastModifiedBy>
  <cp:revision>31</cp:revision>
  <dcterms:created xsi:type="dcterms:W3CDTF">2013-11-19T07:02:01Z</dcterms:created>
  <dcterms:modified xsi:type="dcterms:W3CDTF">2013-11-20T13:25:00Z</dcterms:modified>
</cp:coreProperties>
</file>