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  <p:sldMasterId id="2147483651" r:id="rId3"/>
    <p:sldMasterId id="2147483652" r:id="rId4"/>
  </p:sldMasterIdLst>
  <p:notesMasterIdLst>
    <p:notesMasterId r:id="rId86"/>
  </p:notesMasterIdLst>
  <p:handoutMasterIdLst>
    <p:handoutMasterId r:id="rId87"/>
  </p:handoutMasterIdLst>
  <p:sldIdLst>
    <p:sldId id="262" r:id="rId5"/>
    <p:sldId id="257" r:id="rId6"/>
    <p:sldId id="258" r:id="rId7"/>
    <p:sldId id="371" r:id="rId8"/>
    <p:sldId id="259" r:id="rId9"/>
    <p:sldId id="372" r:id="rId10"/>
    <p:sldId id="260" r:id="rId11"/>
    <p:sldId id="352" r:id="rId12"/>
    <p:sldId id="261" r:id="rId13"/>
    <p:sldId id="263" r:id="rId14"/>
    <p:sldId id="265" r:id="rId15"/>
    <p:sldId id="266" r:id="rId16"/>
    <p:sldId id="264" r:id="rId17"/>
    <p:sldId id="377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68" r:id="rId27"/>
    <p:sldId id="276" r:id="rId28"/>
    <p:sldId id="277" r:id="rId29"/>
    <p:sldId id="351" r:id="rId30"/>
    <p:sldId id="278" r:id="rId31"/>
    <p:sldId id="279" r:id="rId32"/>
    <p:sldId id="281" r:id="rId33"/>
    <p:sldId id="282" r:id="rId34"/>
    <p:sldId id="285" r:id="rId35"/>
    <p:sldId id="286" r:id="rId36"/>
    <p:sldId id="284" r:id="rId37"/>
    <p:sldId id="287" r:id="rId38"/>
    <p:sldId id="288" r:id="rId39"/>
    <p:sldId id="283" r:id="rId40"/>
    <p:sldId id="289" r:id="rId41"/>
    <p:sldId id="290" r:id="rId42"/>
    <p:sldId id="291" r:id="rId43"/>
    <p:sldId id="373" r:id="rId44"/>
    <p:sldId id="378" r:id="rId45"/>
    <p:sldId id="292" r:id="rId46"/>
    <p:sldId id="293" r:id="rId47"/>
    <p:sldId id="297" r:id="rId48"/>
    <p:sldId id="299" r:id="rId49"/>
    <p:sldId id="294" r:id="rId50"/>
    <p:sldId id="313" r:id="rId51"/>
    <p:sldId id="302" r:id="rId52"/>
    <p:sldId id="303" r:id="rId53"/>
    <p:sldId id="304" r:id="rId54"/>
    <p:sldId id="307" r:id="rId55"/>
    <p:sldId id="375" r:id="rId56"/>
    <p:sldId id="379" r:id="rId57"/>
    <p:sldId id="345" r:id="rId58"/>
    <p:sldId id="346" r:id="rId59"/>
    <p:sldId id="314" r:id="rId60"/>
    <p:sldId id="376" r:id="rId61"/>
    <p:sldId id="380" r:id="rId62"/>
    <p:sldId id="347" r:id="rId63"/>
    <p:sldId id="348" r:id="rId64"/>
    <p:sldId id="318" r:id="rId65"/>
    <p:sldId id="319" r:id="rId66"/>
    <p:sldId id="322" r:id="rId67"/>
    <p:sldId id="323" r:id="rId68"/>
    <p:sldId id="324" r:id="rId69"/>
    <p:sldId id="349" r:id="rId70"/>
    <p:sldId id="350" r:id="rId71"/>
    <p:sldId id="353" r:id="rId72"/>
    <p:sldId id="354" r:id="rId73"/>
    <p:sldId id="374" r:id="rId74"/>
    <p:sldId id="356" r:id="rId75"/>
    <p:sldId id="357" r:id="rId76"/>
    <p:sldId id="359" r:id="rId77"/>
    <p:sldId id="370" r:id="rId78"/>
    <p:sldId id="362" r:id="rId79"/>
    <p:sldId id="363" r:id="rId80"/>
    <p:sldId id="364" r:id="rId81"/>
    <p:sldId id="365" r:id="rId82"/>
    <p:sldId id="366" r:id="rId83"/>
    <p:sldId id="367" r:id="rId84"/>
    <p:sldId id="369" r:id="rId8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1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1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1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1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3" autoAdjust="0"/>
  </p:normalViewPr>
  <p:slideViewPr>
    <p:cSldViewPr>
      <p:cViewPr varScale="1">
        <p:scale>
          <a:sx n="75" d="100"/>
          <a:sy n="75" d="100"/>
        </p:scale>
        <p:origin x="-342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EE5E7-03C7-410C-BA64-61E14A033E60}" type="datetimeFigureOut">
              <a:rPr lang="ko-KR" altLang="en-US" smtClean="0"/>
              <a:pPr/>
              <a:t>2012-09-04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4E953-8FDD-4B2A-8FDA-2155787E07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78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438C-CD44-4F59-AF86-F7E217FB51AD}" type="datetimeFigureOut">
              <a:rPr lang="ko-KR" altLang="en-US" smtClean="0"/>
              <a:t>2012-09-04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D5168-3E1E-4F73-B7BB-766F4C52C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8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D5168-3E1E-4F73-B7BB-766F4C52C6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ko-KR" smtClean="0">
                <a:sym typeface="Gill Sans" charset="0"/>
              </a:rPr>
              <a:t>Second level</a:t>
            </a:r>
          </a:p>
          <a:p>
            <a:pPr lvl="2"/>
            <a:r>
              <a:rPr lang="en-US" altLang="ko-KR" smtClean="0">
                <a:sym typeface="Gill Sans" charset="0"/>
              </a:rPr>
              <a:t>Third level</a:t>
            </a:r>
          </a:p>
          <a:p>
            <a:pPr lvl="3"/>
            <a:r>
              <a:rPr lang="en-US" altLang="ko-KR" smtClean="0">
                <a:sym typeface="Gill Sans" charset="0"/>
              </a:rPr>
              <a:t>Fourth level</a:t>
            </a:r>
          </a:p>
          <a:p>
            <a:pPr lvl="4"/>
            <a:r>
              <a:rPr lang="en-US" altLang="ko-KR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1. 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R command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1430000" cy="6489700"/>
          </a:xfrm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Use arrows for recalling former commands.</a:t>
            </a:r>
          </a:p>
          <a:p>
            <a:pPr marL="889000"/>
            <a:r>
              <a:rPr lang="en-US" altLang="ko-KR" sz="3200" dirty="0">
                <a:ea typeface="굴림" charset="-127"/>
              </a:rPr>
              <a:t>Type the name of a variable to print its value onto console</a:t>
            </a:r>
            <a:r>
              <a:rPr lang="en-US" altLang="ko-KR" sz="3200" dirty="0" smtClean="0">
                <a:ea typeface="굴림" charset="-127"/>
              </a:rPr>
              <a:t>.</a:t>
            </a:r>
            <a:r>
              <a:rPr lang="en-US" altLang="ko-KR" sz="3200" dirty="0">
                <a:ea typeface="굴림" charset="-127"/>
              </a:rPr>
              <a:t/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beta.0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[1] 3  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beta.0 + 1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[1] 4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pi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[1] 3.141592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R command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1430000" cy="6489700"/>
          </a:xfrm>
          <a:ln/>
        </p:spPr>
        <p:txBody>
          <a:bodyPr anchor="t"/>
          <a:lstStyle/>
          <a:p>
            <a:pPr marL="889000"/>
            <a:r>
              <a:rPr lang="en-US" altLang="ko-KR" sz="3200" dirty="0" smtClean="0">
                <a:ea typeface="굴림" charset="-127"/>
              </a:rPr>
              <a:t>Case-sensitive</a:t>
            </a:r>
            <a:r>
              <a:rPr lang="en-US" altLang="ko-KR" sz="3200" dirty="0">
                <a:ea typeface="굴림" charset="-127"/>
              </a:rPr>
              <a:t/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 &lt;- 1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 &lt;- 2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a==A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[1] FALSE</a:t>
            </a:r>
            <a:endParaRPr lang="en-US" altLang="ko-KR" sz="3200" dirty="0">
              <a:ea typeface="굴림" charset="-127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The objects are stored in R’s database</a:t>
            </a:r>
            <a:r>
              <a:rPr lang="en-US" altLang="ko-KR" sz="3200" dirty="0" smtClean="0">
                <a:ea typeface="굴림" charset="-127"/>
              </a:rPr>
              <a:t>.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ls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()   # list the objects stored in database</a:t>
            </a:r>
            <a:endParaRPr lang="en-US" altLang="ko-KR" sz="3200" dirty="0">
              <a:ea typeface="굴림" charset="-127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Run the script files</a:t>
            </a:r>
            <a:r>
              <a:rPr lang="en-US" altLang="ko-KR" sz="3200" dirty="0" smtClean="0">
                <a:ea typeface="굴림" charset="-127"/>
              </a:rPr>
              <a:t>.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source(“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sample.R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2. Data </a:t>
            </a:r>
            <a:r>
              <a:rPr lang="en-US" altLang="ko-KR" dirty="0" smtClean="0">
                <a:ea typeface="굴림" charset="-127"/>
              </a:rPr>
              <a:t>Manipulation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139700"/>
            <a:ext cx="10464800" cy="2438400"/>
          </a:xfrm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Data </a:t>
            </a:r>
            <a:r>
              <a:rPr lang="en-US" altLang="ko-KR" dirty="0" smtClean="0">
                <a:ea typeface="굴림" charset="-127"/>
              </a:rPr>
              <a:t>Types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5200" y="2932584"/>
            <a:ext cx="11074400" cy="6528916"/>
          </a:xfrm>
          <a:ln/>
        </p:spPr>
        <p:txBody>
          <a:bodyPr anchor="t"/>
          <a:lstStyle/>
          <a:p>
            <a:pPr marL="889000">
              <a:spcBef>
                <a:spcPts val="1200"/>
              </a:spcBef>
            </a:pPr>
            <a:r>
              <a:rPr lang="en-US" altLang="ko-KR" sz="3200" dirty="0">
                <a:ea typeface="굴림" charset="-127"/>
              </a:rPr>
              <a:t>Vector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c(1,2,3,4,5)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y &lt;- c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(“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STAT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”, “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MATH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”, “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CHEM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x[3]</a:t>
            </a:r>
            <a:endParaRPr lang="en-US" altLang="ko-KR" sz="3200" dirty="0">
              <a:ea typeface="굴림" charset="-127"/>
            </a:endParaRPr>
          </a:p>
          <a:p>
            <a:pPr marL="889000">
              <a:spcBef>
                <a:spcPts val="1200"/>
              </a:spcBef>
            </a:pPr>
            <a:r>
              <a:rPr lang="en-US" altLang="ko-KR" sz="3200" dirty="0">
                <a:ea typeface="굴림" charset="-127"/>
              </a:rPr>
              <a:t>Array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 &lt;- array(1:20, dim=c(4,5))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z[4,5]</a:t>
            </a:r>
            <a:endParaRPr lang="en-US" altLang="ko-KR" sz="3200" dirty="0">
              <a:ea typeface="굴림" charset="-127"/>
            </a:endParaRPr>
          </a:p>
          <a:p>
            <a:pPr marL="889000">
              <a:spcBef>
                <a:spcPts val="1200"/>
              </a:spcBef>
            </a:pPr>
            <a:r>
              <a:rPr lang="en-US" altLang="ko-KR" sz="3200" dirty="0">
                <a:ea typeface="굴림" charset="-127"/>
              </a:rPr>
              <a:t>Matrix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 &lt;- matrix(1:20, 4,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 &lt;- matrix(2, 4,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z[3,2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139700"/>
            <a:ext cx="10464800" cy="2438400"/>
          </a:xfrm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Data </a:t>
            </a:r>
            <a:r>
              <a:rPr lang="en-US" altLang="ko-KR" dirty="0" smtClean="0">
                <a:ea typeface="굴림" charset="-127"/>
              </a:rPr>
              <a:t>Types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5200" y="2932584"/>
            <a:ext cx="11074400" cy="6528916"/>
          </a:xfrm>
          <a:ln/>
        </p:spPr>
        <p:txBody>
          <a:bodyPr anchor="t"/>
          <a:lstStyle/>
          <a:p>
            <a:pPr marL="889000">
              <a:spcBef>
                <a:spcPts val="1200"/>
              </a:spcBef>
            </a:pPr>
            <a:r>
              <a:rPr lang="en-US" altLang="ko-KR" sz="3200" dirty="0" smtClean="0">
                <a:ea typeface="굴림" charset="-127"/>
              </a:rPr>
              <a:t>List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Jeong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&lt;- list(first.name="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Seok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-Oh",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age=40,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citizenship=”South Korea”)</a:t>
            </a:r>
            <a:endParaRPr lang="en-US" altLang="ko-KR" sz="3200" dirty="0" smtClean="0">
              <a:ea typeface="굴림" charset="-127"/>
            </a:endParaRPr>
          </a:p>
          <a:p>
            <a:pPr marL="889000">
              <a:spcBef>
                <a:spcPts val="1200"/>
              </a:spcBef>
            </a:pPr>
            <a:r>
              <a:rPr lang="en-US" altLang="ko-KR" sz="3200" dirty="0" smtClean="0">
                <a:ea typeface="굴림" charset="-127"/>
              </a:rPr>
              <a:t>Data frame</a:t>
            </a:r>
            <a:r>
              <a:rPr lang="en-US" altLang="ko-KR" sz="3200" dirty="0">
                <a:ea typeface="굴림" charset="-127"/>
              </a:rPr>
              <a:t/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c(150, 145, 20)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y &lt;- c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(“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Saenuri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”, “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Minju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”, “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Jinbo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z &lt;- 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data.frame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n.seats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=x, party=y)</a:t>
            </a:r>
            <a:endParaRPr lang="en-US" altLang="ko-KR" sz="3200" dirty="0">
              <a:ea typeface="굴림" charset="-127"/>
            </a:endParaRPr>
          </a:p>
          <a:p>
            <a:pPr marL="889000">
              <a:spcBef>
                <a:spcPts val="1200"/>
              </a:spcBef>
            </a:pPr>
            <a:r>
              <a:rPr lang="en-US" altLang="ko-KR" sz="3200" dirty="0" smtClean="0">
                <a:ea typeface="굴림" charset="-127"/>
              </a:rPr>
              <a:t>Factor</a:t>
            </a:r>
            <a:r>
              <a:rPr lang="en-US" altLang="ko-KR" sz="3200" dirty="0">
                <a:ea typeface="굴림" charset="-127"/>
              </a:rPr>
              <a:t/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 &lt;- array(1:20, dim=c(4,5))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z[4,5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Vectors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Concatenation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 &lt;- c(2,2,2,2,2,2) 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 &lt;- c(1, 2, 3); b &lt;- c(5, 6) 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c(a, 4, b) # x &lt;- c(1,2,3,4,5,6)</a:t>
            </a:r>
            <a:endParaRPr lang="en-US" altLang="ko-KR" sz="3200" dirty="0">
              <a:ea typeface="굴림" charset="-127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Sequence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seq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(from=0, to=1, by=0.1)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y &lt;-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seq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(from=0, to=1, length=11)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 &lt;- 1:10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rep(1, 10)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Vectors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altLang="ko-KR" sz="3200" dirty="0">
                <a:ea typeface="굴림" charset="-127"/>
              </a:rPr>
              <a:t>Arithmetic: </a:t>
            </a:r>
            <a:r>
              <a:rPr lang="en-US" altLang="ko-KR" sz="3200" dirty="0" err="1">
                <a:ea typeface="굴림" charset="-127"/>
              </a:rPr>
              <a:t>componentwise</a:t>
            </a:r>
            <a:r>
              <a:rPr lang="en-US" altLang="ko-KR" sz="3200" dirty="0">
                <a:ea typeface="굴림" charset="-127"/>
              </a:rPr>
              <a:t/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&lt;- 1:3; y &lt;- c(2,2,2)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x+y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x-y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x*y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x/y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x^y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 &lt;- rep(2,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x+z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y-3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Vectors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428528"/>
            <a:ext cx="10693400" cy="6867872"/>
          </a:xfrm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Mathematical functions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&lt;- 1:10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log(x)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exp(x)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sin(x)  #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cos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(x), tan(x)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abs(x)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sqrt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sort(x)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length(x)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min(x)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max(x)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mean(x)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sum(x)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prod(x)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Vectors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654300"/>
            <a:ext cx="11425088" cy="6540500"/>
          </a:xfrm>
          <a:ln/>
        </p:spPr>
        <p:txBody>
          <a:bodyPr/>
          <a:lstStyle/>
          <a:p>
            <a:pPr marL="889000"/>
            <a:r>
              <a:rPr lang="en-US" altLang="ko-KR" sz="3200" dirty="0">
                <a:ea typeface="굴림" charset="-127"/>
              </a:rPr>
              <a:t>Logical vectors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&lt;- 1:10; y &lt;- rep(5, 10)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 &lt;- x&lt;5        # less than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sum(z)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x&lt;=5            # less than or equal to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x==5            # equal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x!=5            # not equal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(x&gt;5)&amp;(y&lt;2)     # and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(x&lt;5)|(y&lt;2)     # or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Missing values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c(1, 2, 3, NA,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is.na(x)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Vectors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720" y="2527300"/>
            <a:ext cx="12241360" cy="6540500"/>
          </a:xfrm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Index vectors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-10:10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x[3]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x[1:3]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x[c(1,3,5)]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y &lt;- x[x&lt;0]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x[x&lt;0] &lt;- -x[x&lt;0]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c(1, 2, 3, NA,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x[!is.na(x)]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x[is.na(x)] &lt;- 4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fruit &lt;- c(5, 3, 2)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names(fruit) &lt;- c(“apple”, “orange”, “peach”)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fruit[c(“apple”, “peach”)]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R is...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0795000" cy="5715000"/>
          </a:xfrm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A programming language and an environment for </a:t>
            </a:r>
            <a:r>
              <a:rPr lang="en-US" altLang="ko-KR" dirty="0"/>
              <a:t>data manipulation</a:t>
            </a:r>
            <a:r>
              <a:rPr lang="en-US" altLang="ko-KR" dirty="0" smtClean="0"/>
              <a:t>,  (statistical) computing, and graphical display.</a:t>
            </a:r>
            <a:endParaRPr lang="en-US" altLang="ko-KR" dirty="0">
              <a:ea typeface="굴림" charset="-127"/>
            </a:endParaRPr>
          </a:p>
          <a:p>
            <a:pPr marL="889000"/>
            <a:r>
              <a:rPr lang="en-US" altLang="ko-KR" dirty="0">
                <a:ea typeface="굴림" charset="-127"/>
              </a:rPr>
              <a:t>Powerful but </a:t>
            </a:r>
            <a:r>
              <a:rPr lang="en-US" altLang="ko-KR" b="1" dirty="0">
                <a:ea typeface="굴림" charset="-127"/>
              </a:rPr>
              <a:t>FREE</a:t>
            </a:r>
            <a:r>
              <a:rPr lang="en-US" altLang="ko-KR" dirty="0">
                <a:ea typeface="굴림" charset="-127"/>
              </a:rPr>
              <a:t>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Arrays and matrices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altLang="ko-KR" sz="3200" dirty="0">
                <a:ea typeface="굴림" charset="-127"/>
              </a:rPr>
              <a:t>To generate an array and a matrix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 &lt;- array(1:20, dim=c(4,5))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 &lt;- matrix(1:20, 4,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B &lt;- matrix(2, 4,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z[3,4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    # Indexed by the position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A[3,4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    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c(1,2,3)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y &lt;- c(4,5,6)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cbind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(x, y)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rbind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(x, y)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cbind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(B, 1:4)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C &lt;-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cbind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(A, B)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Arrays and matrices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altLang="ko-KR" sz="3200" dirty="0">
                <a:ea typeface="굴림" charset="-127"/>
              </a:rPr>
              <a:t>Arithmetic: </a:t>
            </a:r>
            <a:r>
              <a:rPr lang="en-US" altLang="ko-KR" sz="3200" dirty="0" err="1">
                <a:ea typeface="굴림" charset="-127"/>
              </a:rPr>
              <a:t>componentwise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 &lt;- matrix(1:20, 4,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B &lt;- matrix(1:20, 4,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A+B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A-B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A*B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A/B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Arithmetic: matrix multiplication, inverse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A &lt;- matrix(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runif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(20), 4,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B &lt;- A%*%t(A)     # t(): transpose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solve(B)          # inverse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Lists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altLang="ko-KR" sz="3200" dirty="0" smtClean="0">
                <a:ea typeface="굴림" charset="-127"/>
              </a:rPr>
              <a:t>A list is an object consisting of a collection of objects called as components.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Jeong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&lt;- list(first.name=”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Seok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-Oh”,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age=40, married=T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 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no.children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=2, 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child.ages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=c(9, 6))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Jeong$age</a:t>
            </a: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>&gt; </a:t>
            </a:r>
            <a:r>
              <a:rPr lang="en-US" altLang="ko-KR" sz="3200" dirty="0" err="1" smtClean="0">
                <a:latin typeface="Courier New" charset="0"/>
                <a:ea typeface="굴림" charset="-127"/>
                <a:sym typeface="Courier New" charset="0"/>
              </a:rPr>
              <a:t>Jeong</a:t>
            </a: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>[[1]]</a:t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>&gt; </a:t>
            </a:r>
            <a:r>
              <a:rPr lang="en-US" altLang="ko-KR" sz="3200" dirty="0" err="1" smtClean="0">
                <a:latin typeface="Courier New" charset="0"/>
                <a:ea typeface="굴림" charset="-127"/>
                <a:sym typeface="Courier New" charset="0"/>
              </a:rPr>
              <a:t>Jeong$child.ages</a:t>
            </a: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>&gt; </a:t>
            </a:r>
            <a:r>
              <a:rPr lang="en-US" altLang="ko-KR" sz="3200" dirty="0" err="1" smtClean="0">
                <a:latin typeface="Courier New" charset="0"/>
                <a:ea typeface="굴림" charset="-127"/>
                <a:sym typeface="Courier New" charset="0"/>
              </a:rPr>
              <a:t>Jeong</a:t>
            </a: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>[[5]][1]</a:t>
            </a:r>
            <a:endParaRPr lang="en-US" altLang="ko-KR" sz="3200" dirty="0" smtClean="0">
              <a:latin typeface="Courier New" charset="0"/>
              <a:ea typeface="굴림" charset="-127"/>
              <a:cs typeface="Courier New" charset="0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3. Data Import / Export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Read data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889000"/>
            <a:r>
              <a:rPr lang="en-US" altLang="ko-KR" sz="3200" dirty="0" smtClean="0">
                <a:ea typeface="굴림" charset="-127"/>
              </a:rPr>
              <a:t>Use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scan()</a:t>
            </a:r>
            <a:r>
              <a:rPr lang="en-US" altLang="ko-KR" sz="3200" dirty="0" smtClean="0">
                <a:ea typeface="굴림" charset="-127"/>
                <a:cs typeface="Courier New" charset="0"/>
                <a:sym typeface="Courier New" charset="0"/>
              </a:rPr>
              <a:t>to read your data from the console.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scan()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1: 1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2: 2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3: 3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4: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Read 3 items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[1] 1 2 3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Read data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7744" y="2768600"/>
            <a:ext cx="11881320" cy="5715000"/>
          </a:xfrm>
          <a:ln/>
        </p:spPr>
        <p:txBody>
          <a:bodyPr/>
          <a:lstStyle/>
          <a:p>
            <a:pPr marL="889000"/>
            <a:r>
              <a:rPr lang="en-US" altLang="ko-KR" sz="3200" dirty="0">
                <a:ea typeface="굴림" charset="-127"/>
              </a:rPr>
              <a:t>From a file: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scan()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scan(file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=“c:/mydata/data_x.txt”)</a:t>
            </a:r>
            <a:b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y &lt;- matrix(scan(“c:/mydata/data_y.txt”), 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ncol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=3, 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byrow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=T)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From a file: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read.table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read.table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(file=“table.txt”, header=T, sep=” ”)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From a file: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read.csv()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read.csv(file=“table.csv”, header=T)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Read data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889000"/>
            <a:r>
              <a:rPr lang="en-US" altLang="ko-KR" sz="3200" dirty="0" smtClean="0">
                <a:ea typeface="굴림" charset="-127"/>
              </a:rPr>
              <a:t>Accessing built-in datasets: 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library(“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MatchIt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”)</a:t>
            </a:r>
            <a:b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data(“</a:t>
            </a:r>
            <a:r>
              <a:rPr lang="en-US" altLang="ko-KR" sz="32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lalonde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”)</a:t>
            </a:r>
            <a:b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</a:br>
            <a:endParaRPr lang="en-US" altLang="ko-KR" sz="3200" dirty="0" smtClean="0">
              <a:latin typeface="Courier New" charset="0"/>
              <a:ea typeface="굴림" charset="-127"/>
              <a:cs typeface="Courier New" charset="0"/>
              <a:sym typeface="Courier New" charset="0"/>
            </a:endParaRPr>
          </a:p>
          <a:p>
            <a:pPr marL="889000"/>
            <a:r>
              <a:rPr lang="en-US" altLang="ko-KR" sz="3200" dirty="0" smtClean="0">
                <a:ea typeface="굴림" charset="-127"/>
              </a:rPr>
              <a:t>Want the list of built-in datasets contained in the currently loaded packages? Just type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data().</a:t>
            </a: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data()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Export data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To the console: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print()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scan()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1: 1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2: 2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3: 3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4: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Read 3 items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print(x)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[1] 1 2 3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Export data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To a file: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write()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seq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(from=0, to=1, by=0.1)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write(x, file=“output.txt”)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To a file: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write.table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x &lt;- matrix(1:20, 4, 5)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write.table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(x, file=“table.txt”)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4. Graphics: </a:t>
            </a:r>
            <a:br>
              <a:rPr lang="en-US" altLang="ko-KR">
                <a:ea typeface="굴림" charset="-127"/>
              </a:rPr>
            </a:br>
            <a:r>
              <a:rPr lang="en-US" altLang="ko-KR" sz="6400">
                <a:ea typeface="굴림" charset="-127"/>
              </a:rPr>
              <a:t>Visualization of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Screen Shot 2012-01-12 at 5.23.06 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8873" y="4084712"/>
            <a:ext cx="9086015" cy="5064731"/>
          </a:xfrm>
          <a:prstGeom prst="rect">
            <a:avLst/>
          </a:prstGeom>
        </p:spPr>
      </p:pic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Download </a:t>
            </a:r>
            <a:r>
              <a:rPr lang="en-US" altLang="ko-KR" dirty="0" smtClean="0">
                <a:ea typeface="굴림" charset="-127"/>
              </a:rPr>
              <a:t>&amp; Installation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776" y="3076600"/>
            <a:ext cx="11281072" cy="962472"/>
          </a:xfrm>
          <a:ln/>
        </p:spPr>
        <p:txBody>
          <a:bodyPr/>
          <a:lstStyle/>
          <a:p>
            <a:pPr marL="889000" algn="ctr">
              <a:buNone/>
            </a:pPr>
            <a:r>
              <a:rPr lang="en-US" altLang="ko-KR" u="sng" dirty="0" smtClean="0">
                <a:ea typeface="굴림" charset="-127"/>
                <a:hlinkClick r:id="rId3"/>
              </a:rPr>
              <a:t>http://www.r-project.org</a:t>
            </a: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One-dimensional </a:t>
            </a:r>
            <a:r>
              <a:rPr lang="en-US" altLang="ko-KR" dirty="0">
                <a:ea typeface="굴림" charset="-127"/>
              </a:rPr>
              <a:t>data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6500" y="2895600"/>
            <a:ext cx="10934700" cy="6451600"/>
          </a:xfrm>
          <a:ln/>
        </p:spPr>
        <p:txBody>
          <a:bodyPr/>
          <a:lstStyle/>
          <a:p>
            <a:pPr marL="889000"/>
            <a:r>
              <a:rPr lang="en-US" altLang="ko-KR" sz="3200" dirty="0">
                <a:ea typeface="굴림" charset="-127"/>
              </a:rPr>
              <a:t>Qualitative data</a:t>
            </a:r>
          </a:p>
          <a:p>
            <a:pPr marL="1778000" lvl="2">
              <a:buFontTx/>
              <a:buChar char="-"/>
            </a:pPr>
            <a:r>
              <a:rPr lang="en-US" altLang="ko-KR" sz="3200" dirty="0">
                <a:ea typeface="굴림" charset="-127"/>
              </a:rPr>
              <a:t>Bar chart: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barplot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1778000" lvl="2">
              <a:lnSpc>
                <a:spcPct val="70000"/>
              </a:lnSpc>
              <a:buFontTx/>
              <a:buChar char="-"/>
            </a:pPr>
            <a:r>
              <a:rPr lang="en-US" altLang="ko-KR" sz="3200" dirty="0">
                <a:ea typeface="굴림" charset="-127"/>
              </a:rPr>
              <a:t>Pie chart: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pie()</a:t>
            </a:r>
            <a:endParaRPr lang="en-US" altLang="ko-KR" sz="3200" dirty="0">
              <a:ea typeface="굴림" charset="-127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Quantitative data</a:t>
            </a:r>
          </a:p>
          <a:p>
            <a:pPr marL="1778000" lvl="2">
              <a:buFontTx/>
              <a:buChar char="-"/>
            </a:pPr>
            <a:r>
              <a:rPr lang="en-US" altLang="ko-KR" sz="3200" dirty="0">
                <a:ea typeface="굴림" charset="-127"/>
              </a:rPr>
              <a:t>Stem-and-leaf plot: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stem()</a:t>
            </a:r>
            <a:r>
              <a:rPr lang="en-US" altLang="ko-KR" sz="3200" dirty="0">
                <a:ea typeface="굴림" charset="-127"/>
              </a:rPr>
              <a:t> </a:t>
            </a:r>
          </a:p>
          <a:p>
            <a:pPr marL="1778000" lvl="2">
              <a:lnSpc>
                <a:spcPct val="70000"/>
              </a:lnSpc>
              <a:buFontTx/>
              <a:buChar char="-"/>
            </a:pPr>
            <a:r>
              <a:rPr lang="en-US" altLang="ko-KR" sz="3200" dirty="0">
                <a:ea typeface="굴림" charset="-127"/>
              </a:rPr>
              <a:t>Histogram: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hist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1778000" lvl="2">
              <a:lnSpc>
                <a:spcPct val="70000"/>
              </a:lnSpc>
              <a:buFontTx/>
              <a:buChar char="-"/>
            </a:pPr>
            <a:r>
              <a:rPr lang="en-US" altLang="ko-KR" sz="3200" dirty="0" err="1">
                <a:ea typeface="굴림" charset="-127"/>
              </a:rPr>
              <a:t>Boxplot</a:t>
            </a:r>
            <a:r>
              <a:rPr lang="en-US" altLang="ko-KR" sz="3200" dirty="0">
                <a:ea typeface="굴림" charset="-127"/>
              </a:rPr>
              <a:t>: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669752" y="1225550"/>
            <a:ext cx="12025336" cy="7302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## Beer Preference example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sym typeface="Courier New" charset="0"/>
              </a:rPr>
              <a:t>beer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c(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(1) Domestic can  (2) Domestic bottle, 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(3) Microbrew     (4) Import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barplot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(table(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beer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))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endParaRPr lang="en-US" altLang="ko-KR" sz="2400" dirty="0">
              <a:solidFill>
                <a:srgbClr val="00008A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barplot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(table(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beer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)/length(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beer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col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=c(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lightblue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mistyrose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lightcyan"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"cornsilk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names.arg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=c(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"Domestic can"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"Domestic bottle"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"Microbrew"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</a:br>
            <a: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"Import"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ylab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"Relative frequency"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</a:br>
            <a: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main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"Beer Preference Survey"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beer.counts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table(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beer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store the table result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pie(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beer.counts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first pie -- kind of dull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names(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beer.counts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c(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"Domestic\n 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can"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"Domestic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\n bottle"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</a:br>
            <a: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smtClean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Microbrew"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"Import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give names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pie(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beer.counts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prints out names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-508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cs typeface="Courier New" charset="0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482600" y="666750"/>
            <a:ext cx="12026900" cy="798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## Stem-and-leaf</a:t>
            </a: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sym typeface="Courier New" charset="0"/>
              </a:rPr>
              <a:t>scores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c(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16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0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0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0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6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28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8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5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stem(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scores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## histogram</a:t>
            </a: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rnorm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1000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  # To generate 1,000 random numbers from N(0,1)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hist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xlab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"data"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hist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probability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B7770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xlab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"data"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z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seq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from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-3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to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by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0.01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lines(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z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dnorm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z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col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## </a:t>
            </a:r>
            <a:r>
              <a:rPr lang="en-US" altLang="ko-KR" sz="2400" dirty="0" err="1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</a:t>
            </a:r>
            <a:endParaRPr lang="en-US" altLang="ko-KR" sz="2400" dirty="0">
              <a:solidFill>
                <a:srgbClr val="3E3E3E"/>
              </a:solidFill>
              <a:latin typeface="Courier New" charset="0"/>
              <a:ea typeface="굴림" charset="-127"/>
              <a:cs typeface="Courier New" charset="0"/>
              <a:sym typeface="Courier New" charset="0"/>
            </a:endParaRP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growth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c(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75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72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73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61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67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64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62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63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the size of flies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sugar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c(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"C"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"C"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"C"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"F"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"F"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"F"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"S"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"S"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# diet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fly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list(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growth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growth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sugar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sugar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fly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$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growth</a:t>
            </a:r>
            <a:r>
              <a:rPr lang="en-US" altLang="ko-KR" sz="2400" dirty="0" smtClean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</a:p>
          <a:p>
            <a:pPr algn="l"/>
            <a:r>
              <a:rPr lang="en-US" altLang="ko-KR" sz="2400" dirty="0" smtClean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jpeg(file=“flygrowth.jpg”, width=480, height=360)</a:t>
            </a:r>
            <a:endParaRPr lang="en-US" altLang="ko-KR" sz="2400" dirty="0">
              <a:solidFill>
                <a:srgbClr val="00008A"/>
              </a:solidFill>
              <a:latin typeface="Courier New" charset="0"/>
              <a:ea typeface="굴림" charset="-127"/>
              <a:cs typeface="Courier New" charset="0"/>
              <a:sym typeface="Courier New" charset="0"/>
            </a:endParaRPr>
          </a:p>
          <a:p>
            <a:pPr algn="l"/>
            <a:endParaRPr lang="en-US" altLang="ko-KR" sz="2400" dirty="0">
              <a:solidFill>
                <a:srgbClr val="A00C04"/>
              </a:solidFill>
              <a:latin typeface="Courier New" charset="0"/>
              <a:ea typeface="굴림" charset="-127"/>
              <a:cs typeface="Courier New" charset="0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Multi-dimensional </a:t>
            </a:r>
            <a:r>
              <a:rPr lang="en-US" altLang="ko-KR" dirty="0">
                <a:ea typeface="굴림" charset="-127"/>
              </a:rPr>
              <a:t>data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89000"/>
            <a:r>
              <a:rPr lang="en-US" altLang="ko-KR" sz="3200" dirty="0">
                <a:ea typeface="굴림" charset="-127"/>
              </a:rPr>
              <a:t>Categorical &amp; Quantitative</a:t>
            </a:r>
          </a:p>
          <a:p>
            <a:pPr marL="1778000" lvl="2">
              <a:buFontTx/>
              <a:buChar char="-"/>
            </a:pPr>
            <a:r>
              <a:rPr lang="en-US" altLang="ko-KR" sz="3200" dirty="0" err="1">
                <a:ea typeface="굴림" charset="-127"/>
              </a:rPr>
              <a:t>Boxplot</a:t>
            </a:r>
            <a:r>
              <a:rPr lang="en-US" altLang="ko-KR" sz="3200" dirty="0">
                <a:ea typeface="굴림" charset="-127"/>
              </a:rPr>
              <a:t>: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()</a:t>
            </a:r>
            <a:endParaRPr lang="en-US" altLang="ko-KR" sz="3200" dirty="0">
              <a:ea typeface="굴림" charset="-127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Quantitative &amp; Quantitative</a:t>
            </a:r>
          </a:p>
          <a:p>
            <a:pPr marL="1778000" lvl="2">
              <a:buFontTx/>
              <a:buChar char="-"/>
            </a:pPr>
            <a:r>
              <a:rPr lang="en-US" altLang="ko-KR" sz="3200" dirty="0" err="1">
                <a:ea typeface="굴림" charset="-127"/>
              </a:rPr>
              <a:t>Scatterplot</a:t>
            </a:r>
            <a:r>
              <a:rPr lang="en-US" altLang="ko-KR" sz="3200" dirty="0">
                <a:ea typeface="굴림" charset="-127"/>
              </a:rPr>
              <a:t>: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plot()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660400" y="1549400"/>
            <a:ext cx="11684000" cy="627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## Boxplot</a:t>
            </a:r>
            <a:endParaRPr lang="en-US" altLang="ko-KR" sz="2400">
              <a:solidFill>
                <a:srgbClr val="00008A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>
              <a:solidFill>
                <a:srgbClr val="00008A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sym typeface="Courier New" charset="0"/>
              </a:rPr>
              <a:t>boxplot(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growth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~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sugar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xlab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"Sugar Type"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ylab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"Growth"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main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"Growth against sugar types"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data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fly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</a:p>
          <a:p>
            <a:pPr algn="l"/>
            <a:endParaRPr lang="en-US" altLang="ko-KR" sz="2400">
              <a:solidFill>
                <a:srgbClr val="00008A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>
              <a:solidFill>
                <a:srgbClr val="00008A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## Scatterplot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plot(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cars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$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speed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cars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$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dist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</a:p>
          <a:p>
            <a:pPr algn="l"/>
            <a:r>
              <a:rPr lang="en-US" altLang="ko-KR" sz="240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the speed of cars and the distances taken to stop</a:t>
            </a:r>
          </a:p>
          <a:p>
            <a:pPr algn="l"/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attach(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cars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plot(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speed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dist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col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"blue"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pch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"+"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ylab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"Distance taken to stop"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xlab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"Speed"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ylim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=c(</a:t>
            </a:r>
            <a:r>
              <a:rPr lang="en-US" altLang="ko-KR" sz="240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-20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140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))</a:t>
            </a:r>
            <a:endParaRPr lang="en-US" altLang="ko-KR" sz="240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lm(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dist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~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speed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abline(</a:t>
            </a:r>
            <a:r>
              <a:rPr lang="en-US" altLang="ko-KR" sz="240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-17.579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3.932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col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"red"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title(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main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"Scatterplot with best fit line"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font.main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>
              <a:solidFill>
                <a:srgbClr val="A00C04"/>
              </a:solidFill>
              <a:latin typeface="Courier New" charset="0"/>
              <a:ea typeface="굴림" charset="-127"/>
              <a:cs typeface="Courier New" charset="0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939800" y="952500"/>
            <a:ext cx="11315700" cy="421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## </a:t>
            </a:r>
            <a:r>
              <a:rPr lang="en-US" altLang="ko-KR" sz="2400" dirty="0" err="1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Scatterplot</a:t>
            </a:r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matrix</a:t>
            </a: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attach(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iris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pairs(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iris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: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pairs(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iris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Species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virginica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: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3E3E3E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## 2D Histogram</a:t>
            </a:r>
          </a:p>
          <a:p>
            <a:pPr algn="l"/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library(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hexbin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algn="l"/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plot(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hexbin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iris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iris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]),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xlab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"Petal Length"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ylab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"Petal Width"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787400" y="2971800"/>
            <a:ext cx="11430000" cy="3810000"/>
          </a:xfrm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5. Advanced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Conditional execution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5816" y="2572544"/>
            <a:ext cx="10706100" cy="6553200"/>
          </a:xfrm>
          <a:ln/>
        </p:spPr>
        <p:txBody>
          <a:bodyPr/>
          <a:lstStyle/>
          <a:p>
            <a:pPr marL="571500" indent="-3048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3200" dirty="0">
                <a:ea typeface="굴림" charset="-127"/>
              </a:rPr>
              <a:t>A conditional statement by ‘if-else</a:t>
            </a:r>
            <a:r>
              <a:rPr lang="en-US" altLang="ko-KR" sz="3200" dirty="0" smtClean="0">
                <a:ea typeface="굴림" charset="-127"/>
              </a:rPr>
              <a:t>’.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&gt; </a:t>
            </a:r>
            <a:r>
              <a:rPr lang="en-US" altLang="ko-KR" sz="3200" dirty="0" smtClean="0">
                <a:solidFill>
                  <a:srgbClr val="B7770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if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(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x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&lt;</a:t>
            </a:r>
            <a:r>
              <a:rPr lang="en-US" altLang="ko-KR" sz="3200" dirty="0">
                <a:solidFill>
                  <a:srgbClr val="0C411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3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)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print(</a:t>
            </a:r>
            <a:r>
              <a:rPr lang="en-US" altLang="ko-KR" sz="3200" dirty="0">
                <a:solidFill>
                  <a:srgbClr val="A00C04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"x&lt;3"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)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B7770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else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print(</a:t>
            </a:r>
            <a:r>
              <a:rPr lang="en-US" altLang="ko-KR" sz="3200" dirty="0">
                <a:solidFill>
                  <a:srgbClr val="A00C04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"x&gt;4"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)</a:t>
            </a:r>
            <a:endParaRPr lang="en-US" altLang="ko-KR" sz="3200" dirty="0">
              <a:latin typeface="Courier New" pitchFamily="49" charset="0"/>
              <a:ea typeface="굴림" charset="-127"/>
              <a:cs typeface="Courier New" pitchFamily="49" charset="0"/>
              <a:sym typeface="Courier New" charset="0"/>
            </a:endParaRPr>
          </a:p>
          <a:p>
            <a:pPr marL="571500" indent="-3048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3200" dirty="0">
                <a:ea typeface="굴림" charset="-127"/>
              </a:rPr>
              <a:t>Commands can be grouped by </a:t>
            </a:r>
            <a:r>
              <a:rPr lang="en-US" altLang="ko-KR" sz="3200" dirty="0" smtClean="0">
                <a:ea typeface="굴림" charset="-127"/>
              </a:rPr>
              <a:t>braces.</a:t>
            </a:r>
            <a:r>
              <a:rPr lang="en-US" altLang="ko-KR" sz="3200" dirty="0" smtClean="0">
                <a:latin typeface="Monaco" charset="0"/>
                <a:ea typeface="굴림" charset="-127"/>
                <a:sym typeface="Monaco" charset="0"/>
              </a:rPr>
              <a:t/>
            </a:r>
            <a:br>
              <a:rPr lang="en-US" altLang="ko-KR" sz="3200" dirty="0" smtClean="0">
                <a:latin typeface="Monaco" charset="0"/>
                <a:ea typeface="굴림" charset="-127"/>
                <a:sym typeface="Monaco" charset="0"/>
              </a:rPr>
            </a:b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  <a:sym typeface="Monaco" charset="0"/>
              </a:rPr>
              <a:t>&gt; 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x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&lt;-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 smtClean="0">
                <a:solidFill>
                  <a:srgbClr val="0C411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4</a:t>
            </a:r>
            <a:br>
              <a:rPr lang="en-US" altLang="ko-KR" sz="3200" dirty="0" smtClean="0">
                <a:solidFill>
                  <a:srgbClr val="0C411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</a:br>
            <a:r>
              <a:rPr lang="en-US" altLang="ko-KR" sz="3200" dirty="0" smtClean="0">
                <a:solidFill>
                  <a:srgbClr val="0C411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&gt; </a:t>
            </a:r>
            <a:r>
              <a:rPr lang="en-US" altLang="ko-KR" sz="3200" dirty="0" smtClean="0">
                <a:solidFill>
                  <a:srgbClr val="B7770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if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(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x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&lt;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C411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3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)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{print(</a:t>
            </a:r>
            <a:r>
              <a:rPr lang="en-US" altLang="ko-KR" sz="3200" dirty="0">
                <a:solidFill>
                  <a:srgbClr val="A00C04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"x&lt;3"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);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z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&lt;-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A00C04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"M"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} </a:t>
            </a:r>
            <a:r>
              <a:rPr lang="en-US" altLang="ko-KR" sz="3200" dirty="0">
                <a:solidFill>
                  <a:srgbClr val="CC9900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else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{print(</a:t>
            </a:r>
            <a:r>
              <a:rPr lang="en-US" altLang="ko-KR" sz="3200" dirty="0">
                <a:solidFill>
                  <a:srgbClr val="A00C04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"x&gt;3"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); 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z </a:t>
            </a:r>
            <a:r>
              <a:rPr lang="en-US" altLang="ko-KR" sz="3200" dirty="0">
                <a:solidFill>
                  <a:srgbClr val="00008A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&lt;-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A00C04"/>
                </a:solidFill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"F"</a:t>
            </a:r>
            <a:r>
              <a:rPr lang="en-US" altLang="ko-KR" sz="3200" dirty="0">
                <a:latin typeface="Courier New" pitchFamily="49" charset="0"/>
                <a:ea typeface="굴림" charset="-127"/>
                <a:cs typeface="Courier New" pitchFamily="49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Iteration, loop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1188700" cy="6032500"/>
          </a:xfrm>
          <a:ln/>
        </p:spPr>
        <p:txBody>
          <a:bodyPr/>
          <a:lstStyle/>
          <a:p>
            <a:pPr marL="889000"/>
            <a:r>
              <a:rPr lang="en-US" altLang="ko-KR" sz="3200" dirty="0">
                <a:ea typeface="굴림" charset="-127"/>
              </a:rPr>
              <a:t>Loop: A repeatedly executed instruction cycle</a:t>
            </a:r>
          </a:p>
          <a:p>
            <a:pPr marL="889000"/>
            <a:r>
              <a:rPr lang="en-US" altLang="ko-KR" sz="3200" dirty="0">
                <a:ea typeface="굴림" charset="-127"/>
              </a:rPr>
              <a:t>for-loop: loop over all elements in a vector 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 &lt;- 1:10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n &lt;- length(x)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 &lt;- rep(0, n)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for (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in 1:n ) {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y[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 &lt;- x[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]^2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}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z &lt;- x^2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print(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cbind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(y, z))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Iteration, loop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1544300" cy="6438900"/>
          </a:xfrm>
          <a:ln/>
        </p:spPr>
        <p:txBody>
          <a:bodyPr/>
          <a:lstStyle/>
          <a:p>
            <a:pPr marL="571500" indent="-3048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3200" dirty="0">
                <a:ea typeface="굴림" charset="-127"/>
              </a:rPr>
              <a:t>while-loop: for which we don’t know in advance how many iterations where will be</a:t>
            </a:r>
            <a:r>
              <a:rPr lang="en-US" altLang="ko-KR" sz="3200" dirty="0" smtClean="0">
                <a:ea typeface="굴림" charset="-127"/>
              </a:rPr>
              <a:t>.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n &lt;- 0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sum.so.far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0</a:t>
            </a:r>
            <a: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solidFill>
                  <a:srgbClr val="B7770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while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sum.so.far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&lt;=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1000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{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n 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n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+</a:t>
            </a:r>
            <a: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sum.so.far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sum.so.far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+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n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}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print(c(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n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sum.so.far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))</a:t>
            </a:r>
            <a: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solidFill>
                  <a:srgbClr val="00008A"/>
                </a:solidFill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sum(</a:t>
            </a:r>
            <a: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:</a:t>
            </a:r>
            <a:r>
              <a:rPr lang="en-US" altLang="ko-KR" sz="32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45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571500" indent="-3048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571500" indent="-304800">
              <a:buFont typeface="Lucida Grande" charset="0"/>
              <a:buChar char="✓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3200" b="1" dirty="0">
                <a:solidFill>
                  <a:srgbClr val="A40800"/>
                </a:solidFill>
                <a:ea typeface="굴림" charset="-127"/>
              </a:rPr>
              <a:t>Whenever possible, try to avoid loops.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Download </a:t>
            </a:r>
            <a:r>
              <a:rPr lang="en-US" altLang="ko-KR" dirty="0" smtClean="0">
                <a:ea typeface="굴림" charset="-127"/>
              </a:rPr>
              <a:t>&amp; Installation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5776" y="3076600"/>
            <a:ext cx="11281072" cy="5472608"/>
          </a:xfrm>
          <a:ln/>
        </p:spPr>
        <p:txBody>
          <a:bodyPr/>
          <a:lstStyle/>
          <a:p>
            <a:pPr marL="1060450" indent="-742950">
              <a:buSzPct val="100000"/>
              <a:buFont typeface="+mj-lt"/>
              <a:buAutoNum type="arabicPeriod"/>
            </a:pPr>
            <a:r>
              <a:rPr lang="en-US" altLang="ko-KR" sz="3200" dirty="0" smtClean="0">
                <a:ea typeface="굴림" charset="-127"/>
              </a:rPr>
              <a:t>Click on “CRAN”.</a:t>
            </a:r>
          </a:p>
          <a:p>
            <a:pPr marL="1060450" indent="-742950">
              <a:buSzPct val="100000"/>
              <a:buFont typeface="+mj-lt"/>
              <a:buAutoNum type="arabicPeriod"/>
            </a:pPr>
            <a:r>
              <a:rPr lang="en-US" altLang="ko-KR" sz="3200" dirty="0" smtClean="0">
                <a:ea typeface="굴림" charset="-127"/>
              </a:rPr>
              <a:t>Select a mirror site near you.</a:t>
            </a:r>
          </a:p>
          <a:p>
            <a:pPr marL="1060450" indent="-742950">
              <a:buSzPct val="100000"/>
              <a:buFont typeface="+mj-lt"/>
              <a:buAutoNum type="arabicPeriod"/>
            </a:pPr>
            <a:r>
              <a:rPr lang="en-US" altLang="ko-KR" sz="3200" dirty="0" smtClean="0">
                <a:ea typeface="굴림" charset="-127"/>
              </a:rPr>
              <a:t>Click on “Download and install R”.</a:t>
            </a:r>
          </a:p>
          <a:p>
            <a:pPr marL="1060450" indent="-742950">
              <a:buSzPct val="100000"/>
              <a:buFont typeface="+mj-lt"/>
              <a:buAutoNum type="arabicPeriod"/>
            </a:pPr>
            <a:r>
              <a:rPr lang="en-US" altLang="ko-KR" sz="3200" dirty="0" smtClean="0">
                <a:ea typeface="굴림" charset="-127"/>
              </a:rPr>
              <a:t>Click on “base”.</a:t>
            </a:r>
          </a:p>
          <a:p>
            <a:pPr marL="1060450" indent="-742950">
              <a:buSzPct val="100000"/>
              <a:buFont typeface="+mj-lt"/>
              <a:buAutoNum type="arabicPeriod"/>
            </a:pPr>
            <a:r>
              <a:rPr lang="en-US" altLang="ko-KR" sz="3200" dirty="0" smtClean="0">
                <a:ea typeface="굴림" charset="-127"/>
              </a:rPr>
              <a:t>Download the installation file and run it!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a function to every row/column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0000" y="2932584"/>
            <a:ext cx="10464800" cy="5551016"/>
          </a:xfrm>
        </p:spPr>
        <p:txBody>
          <a:bodyPr anchor="t"/>
          <a:lstStyle/>
          <a:p>
            <a:r>
              <a:rPr lang="en-US" altLang="ko-KR" sz="3200" dirty="0" smtClean="0"/>
              <a:t>To apply a function to every row[or column], use </a:t>
            </a: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apply()</a:t>
            </a:r>
            <a:r>
              <a:rPr lang="en-US" altLang="ko-KR" sz="3200" dirty="0" smtClean="0"/>
              <a:t>.</a:t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&gt; A &lt;- matrix(1:20, 4, 5)</a:t>
            </a:r>
            <a:br>
              <a:rPr lang="en-US" altLang="ko-KR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&gt; apply(A, 1, sum)   # to every row</a:t>
            </a:r>
            <a:br>
              <a:rPr lang="en-US" altLang="ko-KR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&gt; apply(A, 2, sum)   # to every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a function to every row/column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0000" y="2932584"/>
            <a:ext cx="10464800" cy="5551016"/>
          </a:xfrm>
        </p:spPr>
        <p:txBody>
          <a:bodyPr anchor="t"/>
          <a:lstStyle/>
          <a:p>
            <a:r>
              <a:rPr lang="en-US" altLang="ko-KR" sz="3200" dirty="0" smtClean="0"/>
              <a:t>To apply a function to every row[or column], use </a:t>
            </a: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apply()</a:t>
            </a:r>
            <a:r>
              <a:rPr lang="en-US" altLang="ko-KR" sz="3200" dirty="0" smtClean="0"/>
              <a:t>.</a:t>
            </a:r>
            <a:br>
              <a:rPr lang="en-US" altLang="ko-KR" sz="3200" dirty="0" smtClean="0"/>
            </a:b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&gt; A &lt;- matrix(1:20, 4, 5)</a:t>
            </a:r>
            <a:br>
              <a:rPr lang="en-US" altLang="ko-KR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&gt; apply(A, 1, sum)   # to every row</a:t>
            </a:r>
            <a:br>
              <a:rPr lang="en-US" altLang="ko-KR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3200" dirty="0" smtClean="0">
                <a:latin typeface="Courier New" pitchFamily="49" charset="0"/>
                <a:cs typeface="Courier New" pitchFamily="49" charset="0"/>
              </a:rPr>
              <a:t>&gt; apply(A, 2, sum)   # to every column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Writing </a:t>
            </a:r>
            <a:r>
              <a:rPr lang="en-US" altLang="ko-KR" dirty="0" smtClean="0">
                <a:ea typeface="굴림" charset="-127"/>
              </a:rPr>
              <a:t>a new function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3768" y="3004592"/>
            <a:ext cx="11430000" cy="6435700"/>
          </a:xfrm>
          <a:solidFill>
            <a:schemeClr val="bg1">
              <a:lumMod val="95000"/>
            </a:schemeClr>
          </a:solidFill>
          <a:ln/>
        </p:spPr>
        <p:txBody>
          <a:bodyPr tIns="0" bIns="0"/>
          <a:lstStyle/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my.stat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&lt;- </a:t>
            </a:r>
            <a:r>
              <a:rPr lang="en-US" altLang="ko-KR" sz="2400" dirty="0">
                <a:solidFill>
                  <a:srgbClr val="B7770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function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(x)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{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   m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mean(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x)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; s &lt;-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sd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(x)</a:t>
            </a:r>
            <a:endParaRPr lang="en-US" altLang="ko-KR" sz="2400" dirty="0">
              <a:solidFill>
                <a:srgbClr val="00008A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   res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list(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m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rgbClr val="00008A"/>
              </a:solidFill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  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par(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mfrow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=c(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main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  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hist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prob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B7770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col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lightgray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main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Histrogram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       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xlab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"data"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   z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seq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from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min(x)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to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max(x)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by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0.01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  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lines(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z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dnorm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z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mean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sd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col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lwd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lty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2</a:t>
            </a:r>
            <a:r>
              <a:rPr lang="en-US" altLang="ko-KR" sz="2400" dirty="0" smtClean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  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return(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res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}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r>
              <a:rPr lang="en-US" altLang="ko-KR" sz="24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data 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rnorm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1000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mean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sd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>
                <a:solidFill>
                  <a:srgbClr val="0C4110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 marL="50800" indent="215900">
              <a:spcBef>
                <a:spcPts val="0"/>
              </a:spcBef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  </a:t>
            </a:r>
            <a:r>
              <a:rPr lang="en-US" altLang="ko-KR" sz="2400" dirty="0" err="1" smtClean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my.stat</a:t>
            </a:r>
            <a:r>
              <a:rPr lang="en-US" altLang="ko-KR" sz="2400" dirty="0" smtClean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x</a:t>
            </a:r>
            <a:r>
              <a:rPr lang="en-US" altLang="ko-KR" sz="2400" dirty="0" smtClean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24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data</a:t>
            </a:r>
            <a:r>
              <a:rPr lang="en-US" altLang="ko-KR" sz="2400" dirty="0" smtClean="0">
                <a:solidFill>
                  <a:srgbClr val="00008A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solidFill>
                <a:srgbClr val="00008A"/>
              </a:solidFill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6. Summary of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228600" y="-5334000"/>
            <a:ext cx="13004800" cy="20421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ko-KR" sz="1400" dirty="0">
                <a:solidFill>
                  <a:schemeClr val="tx1"/>
                </a:solidFill>
                <a:ea typeface="굴림" charset="-127"/>
              </a:rPr>
              <a:t>   [1]  1.5487275  0.9470694 -0.5330940 -0.4826555  1.3619016 -1.8074372 -0.8863221 -1.2469105  1.0598698 -0.3803747  [11] -0.1283642  1.5063124  0.6768886 -2.3714351 -0.1556100 -0.3466675 -0.7602121 -1.3430537  0.9893272 -0.0792162  [21]  1.1251462  1.0659403  0.1855919  0.5681359 -0.8643828  0.2231426  1.7572770 -1.3833009  0.7359200  0.3780186  [31] -0.3388324 -1.0342576 -0.2525919  0.5726092 -0.2309308  1.4215927  1.5407713 -1.0915976  1.3067583 -0.2300932  [41] -0.8550472  0.9857715 -0.1252959 -0.3667549  1.8477584  1.5516455 -0.8566904 -0.1152007 -0.0541264 -0.4716804  [51]  1.3412794  1.0859876  0.8556919  1.2210344 -0.2309319  1.1813482 -0.4857914  1.8576607  0.6515273 -0.0380907  [61]  0.3769235 -0.4776570  0.2255114  0.8460901  0.2601964 -1.4593506  0.5707816  0.1904262 -1.0278981 -0.9077439  [71]  0.2251933  0.3602109  0.2995244 -1.2182711 -0.4038254 -2.0512136  0.9582773 -1.5607895 -0.0544259  1.4686991  [81]  1.8546392 -0.0304146  0.9001805  1.3955070 -0.8497020 -1.2713472  1.3058508  0.5046541  0.5186484  0.4352295  [91]  0.8220349  0.4412336 -1.8165913 -1.1185962 -0.1442283 -0.3843405 -1.3941381 -0.9209323 -1.8559722 -1.7130355 [101] -1.6435031  0.1250531 -0.7563587  0.6427843  0.0388273 -0.0857006 -0.0250566  1.0639452 -0.1885556  0.1526738 [111] -0.8006616  0.3580531  0.8148342  1.5085579  1.7999795  2.0584405  1.0688779 -0.5496091  0.3838341 -0.4508755 [121]  0.1628560  1.7556081  0.3907648  1.0180874 -1.1237403  0.2188281 -0.4762040  0.3724614  0.6074819 -0.3691856 [131] -0.3965044 -0.3875131  1.3677008 -0.9057334 -1.4493342 -0.7016450 -0.7975521  0.3658464 -0.9789425  1.1486674 [141]  1.1973716 -1.2566414 -1.1520928 -0.1291834 -1.4757082 -0.7753203 -0.1887170  0.1131214  0.4382778 -1.0830664 [151] -1.2337197  0.1423511  0.5206352 -0.3640393  0.0198709  0.1262888  1.1830606 -0.1759151 -0.2374270  0.5667510 [161]  0.3566158  0.1512500  1.1682481  1.3714031  1.1039009 -0.0296035 -0.6704227 -0.1288330 -0.1129099  1.8588839 [171] -1.6779106 -0.1181526  1.3025042 -1.0418467  1.1791298 -0.2051443 -0.6955710 -1.2587824  0.5507704 -0.9700581 [181] -0.2449199 -1.8249100  0.5399253 -0.1475022  0.9589921  0.4137241 -1.3609898  0.1815975  2.0032994 -0.5387573 [191]  1.9809240 -1.0368228  0.6552123 -0.1156323 -0.1734783  1.4404018 -1.5269009 -0.8249738 -1.3776499 -0.6188911 [201]  0.1072246  0.3108709  1.4002943 -0.9666345 -0.0530363  1.1223562  0.1329347 -1.4604298 -0.5078510 -0.7864317 [211]  0.8306118  0.1243578  0.5647767 -0.1570717  1.0532006 -2.5997569  0.4114432 -0.9882582  0.6277627  0.4281213 [221]  0.6541829  0.8088010 -0.3943330  0.4812354 -0.6349100 -0.5869019  0.6825311 -0.6004884  0.1396779 -0.5531913 [231]  1.7584055  0.0748501  0.1359621  0.9081494  0.6041054 -0.5663588  0.9186416 -1.1588279 -0.6438654  0.4248568 [241]  0.7160656 -0.3797124  0.7115967 -0.1889281 -0.7032382 -1.1096595 -0.3363823  0.8176170  0.1913517 -0.2098376 [251] -0.2308228 -1.2692307  1.2485665 -1.0977928  0.6821302 -0.6476787  1.7315770 -1.6743805  0.9240398  0.1716021 [261]  0.8515846  2.8171520  0.8063297 -0.1635424  0.4145850  0.6619074 -0.4082618  1.0023536  0.2962587 -0.0455598 [271] -0.3377601  0.0092689  0.4729061  0.0804276 -1.1327947 -0.4724080 -0.5483509  1.4254622  1.0142226 -0.7548832 [281] -0.4243025  0.2201248  0.0275288 -1.3575315 -1.4021574 -1.7079080  1.2708254  0.5252110  0.0944564 -0.1857770 [291]  0.8227716 -0.0343559  0.7184933 -0.5501955 -1.4335377  0.3668166  0.7319903 -0.7136734  0.7931802 -1.5419692 [301] -0.3275177 -1.6955021 -0.7664577  2.3103283 -0.5373525 -0.1810885  0.6676794  0.8812027 -0.8826746 -0.0169117 [311]  0.6240759 -0.0820713  0.1483842 -0.1427901 -0.4799147 -0.4586894  1.3068435  0.2093504  0.0814105  1.8690609 [321]  0.4352119  1.9909011 -0.0255430 -0.7666637 -1.4900247 -1.7458375 -1.0353125  0.0268887 -0.6450265 -0.6060436 [331] -0.8159328 -0.2177304  0.3557860 -2.3815800  0.4280608 -2.2567250 -1.7111780  1.7327955  0.4878034  1.3770028 [341]  0.2271645  0.0190696 -0.6397869  0.4446839  1.2774298 -0.3691963 -0.8395816 -0.3240304  0.1107612  0.5488310 [351]  0.7385059 -0.8239616 -0.6010957  0.6806157  0.0063708  1.0484444 -0.5214221 -0.8688074 -0.6692890 -0.5521472 [361] -0.6588511 -0.8981495 -1.0673545  0.7994342 -0.0669976 -1.3183245  0.3702838 -0.4788287  1.6122158  0.9691895 [371]  0.4905335  0.6018153 -1.0684628 -0.7096711 -1.3780736  0.9156478  1.1259662 -0.9285121  0.1200722  1.5613053 [381] -0.4269722 -1.5659612 -1.1097167 -1.3435353 -0.0180177  0.8386996 -1.0564775 -0.9475907  1.8754802  0.1076621 [391]  1.6070992  1.0368956 -1.3843806  1.0316032  0.3698529  0.8464400 -0.0340448 -2.0559512 -0.5124115 -1.7289937 [401]  0.3550545 -0.4638579  0.5576066  0.5523223  0.4392979  0.1026892  0.6032208 -1.8414145  1.1717602 -1.2212037 [411]  0.5651567 -0.3321083  0.6200237  0.2532974  0.9455672 -1.0260486 -0.1106032  0.6691143  0.6405133  1.8571934 [421]  2.8907948 -1.3361818  0.3556175 -1.0589113  0.3658945 -0.7201147 -0.3688195  1.3783246  0.0001032 -0.9809956 [431] -3.3696524  0.3306838  0.0666615 -0.2387170  1.0455666  0.1852735 -1.2858038 -1.2481095 -1.4009616 -1.3086729 [441]  0.0898067 -0.9238770 -0.7754579 -0.3700475  1.1343146  0.6966690  1.5386321 -0.4397596 -0.6098369 -0.8944564 [451]  0.5413484 -0.8647763 -0.9467811 -0.8160911  0.9284492  1.3716441 -0.4872980 -1.1363257 -0.3767635  1.4448767 [461]  1.3493079 -1.4228588  0.4786978  0.3040695 -0.4150574  0.0462064 -0.6397801  1.2555683  1.6790523 -1.4948545 [471]  1.2078043 -1.3175601 -0.4902107  0.4611098 -2.3246298 -0.9655982 -0.8413548 -0.2264772 -0.1159337 -1.1112342 [481] -2.1160452  0.9110626 -0.5646935 -0.6506525  0.5676647 -0.2525807 -0.8341889 -1.1063016 -0.8068980  0.7144335 [491] -0.1024222  0.0070713  0.9334361  0.5080611 -0.5291276  0.3860185  0.2551496 -1.5254860  0.5882182 -0.9391098 [501] -1.5763248  0.0965546 -0.0850655  0.1205662  0.0492091  1.6740339 -1.3920717  1.8455457  0.8182496  1.0671930 [511] -0.0898167  1.0322275 -0.2382744 -0.2253102  0.6124574 -0.0553955  1.0423951  0.2987654  0.4683266  1.0143614 [521]  0.3182044  1.4629167  2.3547057  2.1053721  0.9055108 -1.3635307  0.9651887  1.0087722 -0.0001732  0.0485673 [531] -0.4870944  0.1478238 -0.5577689 -0.8191272 -1.2791071  0.6207478 -0.1193080 -0.8003797  0.1568611 -0.2461361 [541] -1.7861941  0.9169431  0.1155164  1.2118375 -0.5009707 -0.7757990  1.3077573 -0.9011344  2.6798482  0.1874725 [551] -0.9764731  0.0633646 -0.2033034 -0.9134958 -1.4379754  0.4281199  1.7316124  1.1363646  0.8937146  0.2342962 [561] -0.0825818 -0.0530010  0.0315594 -0.0683545  0.8379897  0.1801809 -0.7981228  0.1973510  0.0617739  1.0826551 [571]  0.9841809 -1.2388596  0.8687167 -1.5211849  0.2750131 -0.4145926 -0.7230157 -1.4560137  1.1202814 -0.5175049 [581]  1.7952190 -0.9848091  0.7949877  0.3953470 -1.2640616 -0.1460294 -0.4098662  0.0798892 -0.4279773  1.4865165 [591]  0.8685311  0.4480573  0.2897340 -0.2790801  1.2796142  1.3185473  0.2454457  1.6769313 -0.0640933  0.3171320 [601] -0.3323642  0.6887970 -0.0552841  0.5752440 -0.1991151 -0.6471785  0.8335815  0.3439634 -0.9890307  0.2618473 [611] -0.4756115 -0.7282363 -2.4288443 -0.1455933  1.8085858 -0.3876225 -1.4077048 -0.0933467 -0.1467067  0.1610547 [621]  0.6690019  1.4983365  0.9298237 -1.2767242 -0.2641460 -0.3816782 -0.6828881  0.4108273  1.6923806 -1.5263862 [631] -0.6933628  1.5286643  0.2214622  0.2333425  0.3385387 -0.9639537 -0.0708674 -0.6773010  0.3603977 -0.1655633 [641]  0.0748507  0.0929480  0.5642273 -0.4317518 -0.6462913 -0.0113987 -0.0288463  0.3066160  1.9619633  0.5749707 [651] -1.0590440 -2.7328565  1.6607915  0.2959305  0.9673067  0.6861459 -0.3004962  0.1085785 -1.2588232 -0.4924901 [661]  1.2649477  0.0906285 -1.6721489 -0.5140732  0.6580217 -1.7114541  1.1210712 -1.2902151  0.0441760  0.0887681 [671] -0.9884218  0.8944850 -0.1346915 -0.3531171  0.8449866  1.8473936  0.3752952 -1.2052432 -0.7782978 -1.3145455 [681]  0.8107211 -0.6772120 -1.0014227 -2.2559949  0.5645230 -1.7969349  1.4205245  0.0517326  0.9264780  0.0449461 [691]  0.8526909  0.2640045  0.2380130 -0.3275096  0.9278935  0.3849348 -0.1211677  0.4890319 -0.1304189 -0.0454519 [701]  1.6101721 -0.3270016  1.4341883  0.0990033  0.0920648  0.2535961 -0.5396245  0.0730491 -0.8461253  1.1360752 [711]  1.2415309  1.2322307 -0.9884427  0.2562814  1.2447834 -0.2291326 -0.8544436 -0.0730974  0.2706792 -1.8783957 [721]  0.8456016 -0.1178515  0.2969176  2.1320511 -0.6828760 -1.7679822 -0.2148587 -0.3591080  0.9755763 -0.6332181 [731] -0.7615232 -0.6205277 -0.6927358  0.0493391 -0.8497505  0.8280366 -0.1998021  1.5771210 -0.4741734  2.7442426 [741] -0.3102303  1.4317854 -0.4437389 -1.0600096  0.2604395 -0.6775969  1.7049119 -1.1816115  0.2078041  1.5086746 [751] -1.3109773  1.3860638 -0.4280420 -0.1769853  1.0809979  0.4062865  1.6486764 -1.4339730  0.3304694 -1.4281110 [761]  0.1934155  1.5409694  1.3963410  1.2228740  1.1187653 -0.4786315 -1.2843407 -1.3320600 -2.0753111 -0.6361895 [771] -0.3790334  0.1186293 -1.7446321 -0.6425626  0.5821153  0.3567945 -0.2953328 -0.6003257 -1.1316393 -0.2620089 [781] -0.9213015  1.3395884  0.9244963 -0.0990519 -0.2779695 -0.5678816  0.1939420  0.1671865  1.2217331 -0.6876594 [791]  1.0615647  0.6317076 -0.2167146  0.8856949 -1.0249691 -1.0890553  1.0687986  0.0709868 -0.6614830 -0.3965174 [801] -1.6866501  0.2131128 -1.0815551  2.4781159 -0.4823239  1.4573702 -0.0775903 -0.9811597  0.7448497 -0.1831692 [811] -0.5603044  0.5168833 -0.4884341  0.1514998  0.7412580 -1.2765298 -0.5163853  0.4183998 -0.4486318  1.1160505 [821] -1.0261281 -0.1393595 -2.0472895 -0.8047217  1.1451208  0.1071577  0.4346978 -1.0044083 -0.1873236  1.4401606 [831] -0.0992133 -0.1654779 -0.1848529 -0.3746640 -0.4024786 -0.1636128 -2.4451792  0.5937120  0.2379348 -1.1822227 [841]  0.3771214 -0.4392108  0.8708611 -0.2626840  0.0067742 -2.0884900 -0.7784970 -1.8476521 -1.2814449 -0.2491831 [851]  0.6023262 -0.1706453 -0.1445873 -0.9369334 -0.9752729  1.7337819 -0.5301524  0.0849288  0.6137393 -1.2569803 [861]  0.4240693  0.7623039  0.2634602 -2.7800744 -0.2943796  0.7030624  0.9669789 -0.1153510  0.4332130 -1.5312478 [871]  0.3582520 -2.0966737  0.3823598 -1.8246060  1.6682652 -0.7030860 -0.3257415  1.2798994 -1.6781700  0.8012557 [881]  1.0037346 -0.4966545 -0.7914355  0.6230387 -0.5957207  0.8089024  0.7267809 -0.8397568 -0.7565123  2.5790125 [891]  0.3498469 -0.2120235  0.7278546 -1.0014338  0.8368446  0.8533001 -0.7950132 -0.4386609  1.4062434  0.2543353 [901] -0.2074871  0.9384146  0.8475149  1.5116475  1.6864704  0.2728127 -0.4846776 -0.3276499 -0.8429770  0.1449098 [911] -1.2700820 -0.3832569 -1.4045342 -1.0769926  1.9793760 -0.5322235  1.6088965  0.7590110 -1.0284580  0.7574313 [921]  0.0455477  0.4608706  0.4210183  0.8616281  0.5814243 -0.0163796 -1.2244699 -0.7930698 -1.5738899 -1.0760281 [931] -0.0357738 -1.4549713 -1.4222593  0.1796259  0.5209099  1.8291655 -2.2710390  0.4391662 -0.8674654  0.5527795 [941]  0.5020248  0.9736434 -0.2622351  0.3456393 -1.6146020  0.1361131  0.1914656 -0.0446047  0.0339567  0.5018880 [951] -0.7783221  0.4474955 -0.1934200 -0.5600115  0.2553041  0.6544335 -0.1349276  0.7119275  0.3521733  0.1241236 [961]  1.3303300  0.5737091  0.8941689 -0.6121190  0.7443307  1.1067115 -0.5913679  0.4635488 -1.0892837  0.7306402 [971]  0.5423669 -1.9308190  0.7242129 -0.2318640 -0.9301825  0.1072540 -0.5012008  0.6426932  0.3599921  0.6043364 [981]  1.4616600 -1.9851207  1.3090432  0.9491475  0.1880956  1.0371066 -0.1477236  0.1428048 -0.2642994  0.6300708 [991] -1.6565041  1.3847513 -1.2054214 -0.2563659  0.7883789 -2.5149826 -2.1433489 -0.2802233 -1.1174885 -2.2029844</a:t>
            </a:r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981075" y="4108450"/>
            <a:ext cx="11031538" cy="152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9600" b="1">
                <a:solidFill>
                  <a:srgbClr val="4D4D4D"/>
                </a:solidFill>
                <a:ea typeface="굴림" charset="-127"/>
              </a:rPr>
              <a:t>What do you see?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1054100"/>
            <a:ext cx="10464800" cy="2438400"/>
          </a:xfrm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What or How to summarize it?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4381500"/>
            <a:ext cx="10705008" cy="4599756"/>
          </a:xfrm>
          <a:ln/>
        </p:spPr>
        <p:txBody>
          <a:bodyPr anchor="t"/>
          <a:lstStyle/>
          <a:p>
            <a:pPr marL="889000">
              <a:buFont typeface="Wingdings" pitchFamily="2" charset="2"/>
              <a:buChar char="ü"/>
            </a:pPr>
            <a:r>
              <a:rPr lang="en-US" altLang="ko-KR" sz="3200" dirty="0">
                <a:ea typeface="굴림" charset="-127"/>
              </a:rPr>
              <a:t>It depends on your research </a:t>
            </a:r>
            <a:r>
              <a:rPr lang="en-US" altLang="ko-KR" sz="3200" dirty="0" smtClean="0">
                <a:ea typeface="굴림" charset="-127"/>
              </a:rPr>
              <a:t>question.</a:t>
            </a:r>
          </a:p>
          <a:p>
            <a:pPr marL="889000">
              <a:buFont typeface="Wingdings" pitchFamily="2" charset="2"/>
              <a:buChar char="ü"/>
            </a:pPr>
            <a:r>
              <a:rPr lang="en-US" altLang="ko-KR" sz="3200" dirty="0" smtClean="0">
                <a:ea typeface="굴림" charset="-127"/>
              </a:rPr>
              <a:t>Please </a:t>
            </a:r>
            <a:r>
              <a:rPr lang="en-US" altLang="ko-KR" sz="3200" dirty="0">
                <a:ea typeface="굴림" charset="-127"/>
              </a:rPr>
              <a:t>do not make blind ventures with your data. </a:t>
            </a:r>
            <a:endParaRPr lang="en-US" altLang="ko-KR" sz="3200" dirty="0" smtClean="0">
              <a:ea typeface="굴림" charset="-127"/>
            </a:endParaRPr>
          </a:p>
          <a:p>
            <a:pPr marL="889000">
              <a:buFont typeface="Wingdings" pitchFamily="2" charset="2"/>
              <a:buChar char="ü"/>
            </a:pPr>
            <a:r>
              <a:rPr lang="en-US" altLang="ko-KR" sz="3200" dirty="0" smtClean="0">
                <a:ea typeface="굴림" charset="-127"/>
              </a:rPr>
              <a:t>Please </a:t>
            </a:r>
            <a:r>
              <a:rPr lang="en-US" altLang="ko-KR" sz="3200" dirty="0">
                <a:ea typeface="굴림" charset="-127"/>
              </a:rPr>
              <a:t>avoid </a:t>
            </a:r>
            <a:r>
              <a:rPr lang="en-US" altLang="ko-KR" sz="3200" dirty="0" smtClean="0">
                <a:ea typeface="굴림" charset="-127"/>
              </a:rPr>
              <a:t>overcooking.</a:t>
            </a:r>
          </a:p>
          <a:p>
            <a:pPr marL="889000">
              <a:buFont typeface="Wingdings" pitchFamily="2" charset="2"/>
              <a:buChar char="ü"/>
            </a:pPr>
            <a:r>
              <a:rPr lang="en-US" altLang="ko-KR" sz="3200" dirty="0" smtClean="0">
                <a:ea typeface="굴림" charset="-127"/>
              </a:rPr>
              <a:t>Please rely on your </a:t>
            </a:r>
            <a:r>
              <a:rPr lang="en-US" altLang="ko-KR" sz="3200" dirty="0">
                <a:ea typeface="굴림" charset="-127"/>
              </a:rPr>
              <a:t>intelligence and senses.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4288" y="6316960"/>
            <a:ext cx="6108700" cy="24447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Distribution!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2438400"/>
            <a:ext cx="10845800" cy="6375400"/>
          </a:xfrm>
          <a:ln/>
        </p:spPr>
        <p:txBody>
          <a:bodyPr anchor="t"/>
          <a:lstStyle/>
          <a:p>
            <a:pPr marL="571500" indent="-304800"/>
            <a:r>
              <a:rPr lang="en-US" altLang="ko-KR" sz="3200" dirty="0">
                <a:ea typeface="굴림" charset="-127"/>
              </a:rPr>
              <a:t>Distributional information would be </a:t>
            </a:r>
            <a:r>
              <a:rPr lang="en-US" altLang="ko-KR" sz="3200" dirty="0" err="1">
                <a:ea typeface="굴림" charset="-127"/>
              </a:rPr>
              <a:t>be</a:t>
            </a:r>
            <a:r>
              <a:rPr lang="en-US" altLang="ko-KR" sz="3200" dirty="0">
                <a:ea typeface="굴림" charset="-127"/>
              </a:rPr>
              <a:t>-all and end-all.</a:t>
            </a:r>
          </a:p>
          <a:p>
            <a:pPr marL="571500" indent="-304800"/>
            <a:r>
              <a:rPr lang="en-US" altLang="ko-KR" sz="3200" dirty="0">
                <a:ea typeface="굴림" charset="-127"/>
              </a:rPr>
              <a:t>The statistics such as mean, standard deviation, and regression coefficients stand for some partial (but important) features of the distribution. </a:t>
            </a:r>
          </a:p>
          <a:p>
            <a:pPr marL="571500" indent="-304800"/>
            <a:r>
              <a:rPr lang="en-US" altLang="ko-KR" sz="3200" dirty="0">
                <a:ea typeface="굴림" charset="-127"/>
              </a:rPr>
              <a:t>Visualization is always the first step of your analysis.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Summary statistics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784" y="2565400"/>
            <a:ext cx="11665296" cy="6642100"/>
          </a:xfrm>
          <a:ln/>
        </p:spPr>
        <p:txBody>
          <a:bodyPr/>
          <a:lstStyle/>
          <a:p>
            <a:pPr marL="571500" indent="-304800"/>
            <a:r>
              <a:rPr lang="en-US" altLang="ko-KR" sz="3200" dirty="0">
                <a:ea typeface="굴림" charset="-127"/>
              </a:rPr>
              <a:t>Location (of the distribution</a:t>
            </a:r>
            <a:r>
              <a:rPr lang="en-US" altLang="ko-KR" sz="3200" dirty="0" smtClean="0">
                <a:ea typeface="굴림" charset="-127"/>
              </a:rPr>
              <a:t>): 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ea typeface="굴림" charset="-127"/>
              </a:rPr>
              <a:t>    </a:t>
            </a:r>
            <a:r>
              <a:rPr lang="en-US" altLang="ko-KR" sz="3200" i="1" dirty="0" smtClean="0">
                <a:ea typeface="굴림" charset="-127"/>
              </a:rPr>
              <a:t>mean</a:t>
            </a:r>
            <a:r>
              <a:rPr lang="en-US" altLang="ko-KR" sz="3200" i="1" dirty="0">
                <a:ea typeface="굴림" charset="-127"/>
              </a:rPr>
              <a:t>, median, trimmed mean...</a:t>
            </a:r>
          </a:p>
          <a:p>
            <a:pPr marL="571500" indent="-304800"/>
            <a:r>
              <a:rPr lang="en-US" altLang="ko-KR" sz="3200" dirty="0">
                <a:ea typeface="굴림" charset="-127"/>
              </a:rPr>
              <a:t>Scale (of the distribution</a:t>
            </a:r>
            <a:r>
              <a:rPr lang="en-US" altLang="ko-KR" sz="3200" dirty="0" smtClean="0">
                <a:ea typeface="굴림" charset="-127"/>
              </a:rPr>
              <a:t>):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ea typeface="굴림" charset="-127"/>
              </a:rPr>
              <a:t>    </a:t>
            </a:r>
            <a:r>
              <a:rPr lang="en-US" altLang="ko-KR" sz="3200" i="1" dirty="0" smtClean="0">
                <a:ea typeface="굴림" charset="-127"/>
              </a:rPr>
              <a:t>standard </a:t>
            </a:r>
            <a:r>
              <a:rPr lang="en-US" altLang="ko-KR" sz="3200" i="1" dirty="0">
                <a:ea typeface="굴림" charset="-127"/>
              </a:rPr>
              <a:t>deviation, variance, range, IQR...</a:t>
            </a:r>
          </a:p>
          <a:p>
            <a:pPr marL="571500" indent="-304800"/>
            <a:r>
              <a:rPr lang="en-US" altLang="ko-KR" sz="3200" dirty="0">
                <a:ea typeface="굴림" charset="-127"/>
              </a:rPr>
              <a:t>Shape (of the distribution</a:t>
            </a:r>
            <a:r>
              <a:rPr lang="en-US" altLang="ko-KR" sz="3200" dirty="0" smtClean="0">
                <a:ea typeface="굴림" charset="-127"/>
              </a:rPr>
              <a:t>):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ea typeface="굴림" charset="-127"/>
              </a:rPr>
              <a:t>    </a:t>
            </a:r>
            <a:r>
              <a:rPr lang="en-US" altLang="ko-KR" sz="3200" i="1" dirty="0" err="1" smtClean="0">
                <a:ea typeface="굴림" charset="-127"/>
              </a:rPr>
              <a:t>skewness</a:t>
            </a:r>
            <a:r>
              <a:rPr lang="en-US" altLang="ko-KR" sz="3200" i="1" dirty="0">
                <a:ea typeface="굴림" charset="-127"/>
              </a:rPr>
              <a:t>, kurtosis...</a:t>
            </a:r>
          </a:p>
          <a:p>
            <a:pPr marL="571500" indent="-304800"/>
            <a:r>
              <a:rPr lang="en-US" altLang="ko-KR" sz="3200" dirty="0">
                <a:ea typeface="굴림" charset="-127"/>
              </a:rPr>
              <a:t>Relative location (in the distribution</a:t>
            </a:r>
            <a:r>
              <a:rPr lang="en-US" altLang="ko-KR" sz="3200" dirty="0" smtClean="0">
                <a:ea typeface="굴림" charset="-127"/>
              </a:rPr>
              <a:t>):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ea typeface="굴림" charset="-127"/>
              </a:rPr>
              <a:t>    </a:t>
            </a:r>
            <a:r>
              <a:rPr lang="en-US" altLang="ko-KR" sz="3200" i="1" dirty="0" err="1" smtClean="0">
                <a:ea typeface="굴림" charset="-127"/>
              </a:rPr>
              <a:t>quantile</a:t>
            </a:r>
            <a:r>
              <a:rPr lang="en-US" altLang="ko-KR" sz="3200" i="1" dirty="0">
                <a:ea typeface="굴림" charset="-127"/>
              </a:rPr>
              <a:t>, percentile, minimum, maximum...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1765300" y="1701800"/>
            <a:ext cx="7874000" cy="5740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library(</a:t>
            </a:r>
            <a:r>
              <a:rPr lang="en-US" altLang="ko-KR" sz="2400" dirty="0" err="1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MatchIt</a:t>
            </a:r>
            <a:r>
              <a:rPr lang="en-US" altLang="ko-KR" sz="2400" dirty="0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data(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lalonde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attach(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lalonde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boxplot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~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re78.treat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re78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[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==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]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re78.contr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re78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[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==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0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]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mean(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);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sd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mean(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re78.treat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);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sd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re78.treat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mean(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re78.contr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);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sd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re78.contr</a:t>
            </a:r>
            <a:r>
              <a:rPr lang="en-US" altLang="ko-KR" sz="2400" dirty="0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 smtClean="0">
              <a:solidFill>
                <a:srgbClr val="00008A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summary(</a:t>
            </a:r>
            <a:r>
              <a:rPr lang="en-US" altLang="ko-KR" sz="2400" dirty="0" err="1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lalonde</a:t>
            </a:r>
            <a:r>
              <a:rPr lang="en-US" altLang="ko-KR" sz="2400" dirty="0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/>
          </p:cNvSpPr>
          <p:nvPr/>
        </p:nvSpPr>
        <p:spPr bwMode="auto">
          <a:xfrm>
            <a:off x="1054100" y="381000"/>
            <a:ext cx="11280948" cy="899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000" tIns="0" rIns="0" bIns="0" anchor="ctr"/>
          <a:lstStyle/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summary.stats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B77700"/>
                </a:solidFill>
                <a:latin typeface="Monaco" charset="0"/>
                <a:ea typeface="굴림" charset="-127"/>
                <a:sym typeface="Monaco" charset="0"/>
              </a:rPr>
              <a:t>function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y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{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x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na.omit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y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      </a:t>
            </a:r>
            <a:r>
              <a:rPr lang="en-US" altLang="ko-KR" sz="2400" dirty="0">
                <a:solidFill>
                  <a:srgbClr val="3E3E3E"/>
                </a:solidFill>
                <a:latin typeface="Monaco" charset="0"/>
                <a:ea typeface="굴림" charset="-127"/>
                <a:sym typeface="Monaco" charset="0"/>
              </a:rPr>
              <a:t># Omit missing values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m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mean(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s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sd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z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m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)/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s          </a:t>
            </a:r>
            <a:r>
              <a:rPr lang="en-US" altLang="ko-KR" sz="2400" dirty="0">
                <a:solidFill>
                  <a:srgbClr val="3E3E3E"/>
                </a:solidFill>
                <a:latin typeface="Monaco" charset="0"/>
                <a:ea typeface="굴림" charset="-127"/>
                <a:sym typeface="Monaco" charset="0"/>
              </a:rPr>
              <a:t># Standardization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skew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mean(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z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^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    </a:t>
            </a:r>
            <a:r>
              <a:rPr lang="en-US" altLang="ko-KR" sz="2400" dirty="0">
                <a:solidFill>
                  <a:srgbClr val="3E3E3E"/>
                </a:solidFill>
                <a:latin typeface="Monaco" charset="0"/>
                <a:ea typeface="굴림" charset="-127"/>
                <a:sym typeface="Monaco" charset="0"/>
              </a:rPr>
              <a:t># </a:t>
            </a:r>
            <a:r>
              <a:rPr lang="en-US" altLang="ko-KR" sz="2400" dirty="0" err="1">
                <a:solidFill>
                  <a:srgbClr val="3E3E3E"/>
                </a:solidFill>
                <a:latin typeface="Monaco" charset="0"/>
                <a:ea typeface="굴림" charset="-127"/>
                <a:sym typeface="Monaco" charset="0"/>
              </a:rPr>
              <a:t>Skewness</a:t>
            </a:r>
            <a:endParaRPr lang="en-US" altLang="ko-KR" sz="2400" dirty="0">
              <a:solidFill>
                <a:srgbClr val="3E3E3E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err="1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kurt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mean(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z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^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4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    </a:t>
            </a:r>
            <a:r>
              <a:rPr lang="en-US" altLang="ko-KR" sz="2400" dirty="0">
                <a:solidFill>
                  <a:srgbClr val="3E3E3E"/>
                </a:solidFill>
                <a:latin typeface="Monaco" charset="0"/>
                <a:ea typeface="굴림" charset="-127"/>
                <a:sym typeface="Monaco" charset="0"/>
              </a:rPr>
              <a:t># Kurtosis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mini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min(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       </a:t>
            </a:r>
            <a:r>
              <a:rPr lang="en-US" altLang="ko-KR" sz="2400" dirty="0">
                <a:solidFill>
                  <a:srgbClr val="3E3E3E"/>
                </a:solidFill>
                <a:latin typeface="Monaco" charset="0"/>
                <a:ea typeface="굴림" charset="-127"/>
                <a:sym typeface="Monaco" charset="0"/>
              </a:rPr>
              <a:t># Minimum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maxi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max(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       </a:t>
            </a:r>
            <a:r>
              <a:rPr lang="en-US" altLang="ko-KR" sz="2400" dirty="0">
                <a:solidFill>
                  <a:srgbClr val="3E3E3E"/>
                </a:solidFill>
                <a:latin typeface="Monaco" charset="0"/>
                <a:ea typeface="굴림" charset="-127"/>
                <a:sym typeface="Monaco" charset="0"/>
              </a:rPr>
              <a:t># Maximum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q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quantile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x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probs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=c(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.25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.50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.75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res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&lt;-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list(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average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m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stdev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s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</a:p>
          <a:p>
            <a:pPr marL="50800" lvl="4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 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					</a:t>
            </a:r>
            <a:r>
              <a:rPr lang="en-US" altLang="ko-KR" sz="2400" dirty="0" err="1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skewness</a:t>
            </a:r>
            <a:r>
              <a:rPr lang="en-US" altLang="ko-KR" sz="2400" dirty="0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skew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kurtosis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kurt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             q1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q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[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],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q2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q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[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],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q3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q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[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3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],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 </a:t>
            </a:r>
          </a:p>
          <a:p>
            <a:pPr marL="50800" lvl="4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   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				minimum</a:t>
            </a:r>
            <a:r>
              <a:rPr lang="en-US" altLang="ko-KR" sz="2400" dirty="0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mini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maximum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maxi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	</a:t>
            </a:r>
            <a:r>
              <a:rPr lang="en-US" altLang="ko-KR" sz="2400" dirty="0" smtClean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return(</a:t>
            </a:r>
            <a:r>
              <a:rPr lang="en-US" altLang="ko-KR" sz="2400" dirty="0" smtClean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res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}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summary.stats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re78.treat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summary.stats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re78.contr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Console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Run R, then a R-GUI window will appear.</a:t>
            </a:r>
          </a:p>
          <a:p>
            <a:pPr marL="889000"/>
            <a:r>
              <a:rPr lang="en-US" altLang="ko-KR" sz="3200" dirty="0">
                <a:ea typeface="굴림" charset="-127"/>
              </a:rPr>
              <a:t>In R-GUI window, you’ll see another window called ‘R console’.</a:t>
            </a:r>
          </a:p>
          <a:p>
            <a:pPr marL="889000"/>
            <a:r>
              <a:rPr lang="en-US" altLang="ko-KR" sz="3200" dirty="0">
                <a:ea typeface="굴림" charset="-127"/>
              </a:rPr>
              <a:t>Command prompt: 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3+2</a:t>
            </a:r>
            <a:b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[1] 5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>&gt; pi</a:t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>[1] 3.141593</a:t>
            </a:r>
            <a:endParaRPr lang="en-US" altLang="ko-KR" sz="3200" dirty="0" smtClean="0">
              <a:latin typeface="Courier New" charset="0"/>
              <a:ea typeface="굴림" charset="-127"/>
              <a:cs typeface="Courier New" charset="0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457200" y="1593850"/>
            <a:ext cx="12077700" cy="410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108000" tIns="0" rIns="0" bIns="0" anchor="ctr"/>
          <a:lstStyle/>
          <a:p>
            <a:pPr marL="50800" indent="-50800" algn="l">
              <a:lnSpc>
                <a:spcPct val="13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table(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black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lnSpc>
                <a:spcPct val="13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table(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hisp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lnSpc>
                <a:spcPct val="13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table(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married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lnSpc>
                <a:spcPct val="13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table(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nodegr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lnSpc>
                <a:spcPct val="13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par(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mfrow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=c(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1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rgbClr val="0C4110"/>
                </a:solidFill>
                <a:latin typeface="Monaco" charset="0"/>
                <a:ea typeface="굴림" charset="-127"/>
                <a:sym typeface="Monaco" charset="0"/>
              </a:rPr>
              <a:t>2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lnSpc>
                <a:spcPct val="13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boxplot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age</a:t>
            </a: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~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names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=c(</a:t>
            </a:r>
            <a:r>
              <a:rPr lang="en-US" altLang="ko-KR" sz="2400" dirty="0">
                <a:solidFill>
                  <a:srgbClr val="A00C04"/>
                </a:solidFill>
                <a:latin typeface="Monaco" charset="0"/>
                <a:ea typeface="굴림" charset="-127"/>
                <a:sym typeface="Monaco" charset="0"/>
              </a:rPr>
              <a:t>"Control"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A00C04"/>
                </a:solidFill>
                <a:latin typeface="Monaco" charset="0"/>
                <a:ea typeface="굴림" charset="-127"/>
                <a:sym typeface="Monaco" charset="0"/>
              </a:rPr>
              <a:t>"Treatment"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ylab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Monaco" charset="0"/>
                <a:ea typeface="굴림" charset="-127"/>
                <a:sym typeface="Monaco" charset="0"/>
              </a:rPr>
              <a:t>"age"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 algn="l">
              <a:lnSpc>
                <a:spcPct val="13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boxplot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educ</a:t>
            </a:r>
            <a:r>
              <a:rPr lang="en-US" altLang="ko-KR" sz="2400" dirty="0" err="1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~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treat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names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=c(</a:t>
            </a:r>
            <a:r>
              <a:rPr lang="en-US" altLang="ko-KR" sz="2400" dirty="0">
                <a:solidFill>
                  <a:srgbClr val="A00C04"/>
                </a:solidFill>
                <a:latin typeface="Monaco" charset="0"/>
                <a:ea typeface="굴림" charset="-127"/>
                <a:sym typeface="Monaco" charset="0"/>
              </a:rPr>
              <a:t>"Control"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>
                <a:solidFill>
                  <a:srgbClr val="A00C04"/>
                </a:solidFill>
                <a:latin typeface="Monaco" charset="0"/>
                <a:ea typeface="굴림" charset="-127"/>
                <a:sym typeface="Monaco" charset="0"/>
              </a:rPr>
              <a:t>"Treatment"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),</a:t>
            </a:r>
            <a:r>
              <a:rPr lang="en-US" altLang="ko-KR" sz="2400" dirty="0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Monaco" charset="0"/>
                <a:ea typeface="굴림" charset="-127"/>
                <a:sym typeface="Monaco" charset="0"/>
              </a:rPr>
              <a:t>ylab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=</a:t>
            </a:r>
            <a:r>
              <a:rPr lang="en-US" altLang="ko-KR" sz="2400" dirty="0">
                <a:solidFill>
                  <a:srgbClr val="A00C04"/>
                </a:solidFill>
                <a:latin typeface="Monaco" charset="0"/>
                <a:ea typeface="굴림" charset="-127"/>
                <a:sym typeface="Monaco" charset="0"/>
              </a:rPr>
              <a:t>"</a:t>
            </a:r>
            <a:r>
              <a:rPr lang="en-US" altLang="ko-KR" sz="2400" dirty="0" err="1">
                <a:solidFill>
                  <a:srgbClr val="A00C04"/>
                </a:solidFill>
                <a:latin typeface="Monaco" charset="0"/>
                <a:ea typeface="굴림" charset="-127"/>
                <a:sym typeface="Monaco" charset="0"/>
              </a:rPr>
              <a:t>educ</a:t>
            </a:r>
            <a:r>
              <a:rPr lang="en-US" altLang="ko-KR" sz="2400" dirty="0">
                <a:solidFill>
                  <a:srgbClr val="A00C04"/>
                </a:solidFill>
                <a:latin typeface="Monaco" charset="0"/>
                <a:ea typeface="굴림" charset="-127"/>
                <a:sym typeface="Monaco" charset="0"/>
              </a:rPr>
              <a:t>"</a:t>
            </a:r>
            <a:r>
              <a:rPr lang="en-US" altLang="ko-KR" sz="2400" dirty="0">
                <a:solidFill>
                  <a:srgbClr val="00008A"/>
                </a:solidFill>
                <a:latin typeface="Monaco" charset="0"/>
                <a:ea typeface="굴림" charset="-127"/>
                <a:sym typeface="Monaco" charset="0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Monaco" charset="0"/>
              <a:ea typeface="굴림" charset="-127"/>
              <a:sym typeface="Monaco" charset="0"/>
            </a:endParaRPr>
          </a:p>
          <a:p>
            <a:pPr marL="50800" indent="-50800">
              <a:lnSpc>
                <a:spcPct val="13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79200" algn="l"/>
              </a:tabLst>
            </a:pPr>
            <a:endParaRPr lang="en-US" altLang="ko-KR" sz="2400" dirty="0">
              <a:solidFill>
                <a:schemeClr val="tx1"/>
              </a:solidFill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noFill/>
          <a:ln w="12700"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ea typeface="굴림" charset="-127"/>
              </a:rPr>
              <a:t>7</a:t>
            </a:r>
            <a:r>
              <a:rPr lang="en-US" altLang="ko-KR" dirty="0" smtClean="0">
                <a:ea typeface="굴림" charset="-127"/>
              </a:rPr>
              <a:t>. </a:t>
            </a:r>
            <a:r>
              <a:rPr lang="en-US" altLang="ko-KR" dirty="0">
                <a:ea typeface="굴림" charset="-127"/>
              </a:rPr>
              <a:t>One- and Two-Sample Tests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One-sample t-test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sz="3200" dirty="0" smtClean="0"/>
              <a:t>Given a sample from a population, want to know if the population mean could be a particular value </a:t>
            </a:r>
            <a:r>
              <a:rPr lang="el-GR" altLang="ko-KR" sz="3200" dirty="0" smtClean="0">
                <a:latin typeface="바탕"/>
                <a:ea typeface="바탕"/>
              </a:rPr>
              <a:t>μ</a:t>
            </a:r>
            <a:r>
              <a:rPr lang="en-US" altLang="ko-KR" sz="3200" baseline="-25000" dirty="0" smtClean="0">
                <a:latin typeface="바탕"/>
                <a:ea typeface="바탕"/>
              </a:rPr>
              <a:t>0</a:t>
            </a:r>
            <a:r>
              <a:rPr lang="en-US" altLang="ko-KR" sz="3200" dirty="0" smtClean="0"/>
              <a:t>?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Compute the sample mean.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Compute the normalized difference (t-statistic) between the sample mean and the hypothesized mean </a:t>
            </a:r>
            <a:r>
              <a:rPr lang="el-GR" altLang="ko-KR" sz="3200" dirty="0" smtClean="0">
                <a:latin typeface="바탕"/>
                <a:ea typeface="바탕"/>
              </a:rPr>
              <a:t>μ</a:t>
            </a:r>
            <a:r>
              <a:rPr lang="en-US" altLang="ko-KR" sz="3200" baseline="-25000" dirty="0" smtClean="0">
                <a:latin typeface="바탕"/>
                <a:ea typeface="바탕"/>
              </a:rPr>
              <a:t>0</a:t>
            </a:r>
            <a:r>
              <a:rPr lang="en-US" altLang="ko-KR" sz="3200" dirty="0" smtClean="0"/>
              <a:t>. 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Compare it with the reference distribution (t-distribution).</a:t>
            </a:r>
            <a:endParaRPr lang="ko-KR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One-sample t-test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sz="3200" dirty="0" smtClean="0"/>
              <a:t>Given a sample from a population, want to know if the population mean could be a particular value </a:t>
            </a:r>
            <a:r>
              <a:rPr lang="el-GR" altLang="ko-KR" sz="3200" dirty="0" smtClean="0">
                <a:latin typeface="바탕"/>
                <a:ea typeface="바탕"/>
              </a:rPr>
              <a:t>μ</a:t>
            </a:r>
            <a:r>
              <a:rPr lang="en-US" altLang="ko-KR" sz="3200" baseline="-25000" dirty="0" smtClean="0">
                <a:latin typeface="바탕"/>
                <a:ea typeface="바탕"/>
              </a:rPr>
              <a:t>0</a:t>
            </a:r>
            <a:r>
              <a:rPr lang="en-US" altLang="ko-KR" sz="3200" dirty="0" smtClean="0"/>
              <a:t>?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Compute the sample mean.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Compute the normalized difference (t-statistic) between the sample mean and the hypothesized mean </a:t>
            </a:r>
            <a:r>
              <a:rPr lang="el-GR" altLang="ko-KR" sz="3200" dirty="0" smtClean="0">
                <a:latin typeface="바탕"/>
                <a:ea typeface="바탕"/>
              </a:rPr>
              <a:t>μ</a:t>
            </a:r>
            <a:r>
              <a:rPr lang="en-US" altLang="ko-KR" sz="3200" baseline="-25000" dirty="0" smtClean="0">
                <a:latin typeface="바탕"/>
                <a:ea typeface="바탕"/>
              </a:rPr>
              <a:t>0</a:t>
            </a:r>
            <a:r>
              <a:rPr lang="en-US" altLang="ko-KR" sz="3200" dirty="0" smtClean="0"/>
              <a:t>. 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Compare it with the reference distribution (t-distribution).</a:t>
            </a:r>
            <a:endParaRPr lang="ko-KR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One-sample t-test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572544"/>
            <a:ext cx="10560992" cy="6572696"/>
          </a:xfrm>
          <a:solidFill>
            <a:schemeClr val="accent1"/>
          </a:solidFill>
          <a:ln/>
        </p:spPr>
        <p:txBody>
          <a:bodyPr/>
          <a:lstStyle/>
          <a:p>
            <a:pPr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Daily energy intake in kJ for 11 women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daily.intake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&lt;- c(5260, 5470, 5640, 6180, 6390, 6515, 6805, 7515, 7515, 8230, 8770)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To investigate whether the women’s intake deviates </a:t>
            </a:r>
            <a:endParaRPr lang="en-US" altLang="ko-KR" sz="2400" dirty="0" smtClean="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   from 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 recommended value of 7725kJ 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mean(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daily.intake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sd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daily.intake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daily.intake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);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abline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(h=7725,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col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=2,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lty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=2)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daily.intake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 </a:t>
            </a:r>
            <a:r>
              <a:rPr lang="en-US" altLang="ko-KR" sz="24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mu=7725, alternative=“less”) </a:t>
            </a:r>
          </a:p>
          <a:p>
            <a:pPr>
              <a:buNone/>
            </a:pPr>
            <a:r>
              <a:rPr lang="en-US" altLang="ko-KR" sz="24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alternative = “greater”, “</a:t>
            </a:r>
            <a:r>
              <a:rPr lang="en-US" altLang="ko-KR" sz="2400" dirty="0" err="1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two.sided</a:t>
            </a:r>
            <a:r>
              <a:rPr lang="en-US" altLang="ko-KR" sz="24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464800" cy="2705100"/>
          </a:xfrm>
          <a:ln/>
        </p:spPr>
        <p:txBody>
          <a:bodyPr/>
          <a:lstStyle/>
          <a:p>
            <a:r>
              <a:rPr lang="en-US" altLang="ko-KR" sz="6600" dirty="0" smtClean="0">
                <a:ea typeface="굴림" charset="-127"/>
              </a:rPr>
              <a:t>One-sample </a:t>
            </a:r>
            <a:r>
              <a:rPr lang="en-US" altLang="ko-KR" sz="6600" dirty="0" err="1">
                <a:ea typeface="굴림" charset="-127"/>
              </a:rPr>
              <a:t>Wilcoxon</a:t>
            </a:r>
            <a:r>
              <a:rPr lang="en-US" altLang="ko-KR" sz="6600" dirty="0">
                <a:ea typeface="굴림" charset="-127"/>
              </a:rPr>
              <a:t> Signed-Rank test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5816" y="3652664"/>
            <a:ext cx="10325100" cy="4191000"/>
          </a:xfrm>
          <a:ln/>
        </p:spPr>
        <p:txBody>
          <a:bodyPr anchor="t"/>
          <a:lstStyle/>
          <a:p>
            <a:r>
              <a:rPr lang="en-US" altLang="ko-KR" sz="3200" dirty="0">
                <a:ea typeface="굴림" charset="-127"/>
              </a:rPr>
              <a:t>Assume only that the data distribution is symmetric around the theoretical mean.</a:t>
            </a:r>
          </a:p>
          <a:p>
            <a:pPr marL="1333500" lvl="1">
              <a:buSzPct val="99000"/>
              <a:buFontTx/>
              <a:buAutoNum type="arabicPeriod"/>
            </a:pPr>
            <a:r>
              <a:rPr lang="en-US" altLang="ko-KR" sz="3200" dirty="0">
                <a:ea typeface="굴림" charset="-127"/>
              </a:rPr>
              <a:t>Subtract the theoretical mean and rank the differences.</a:t>
            </a:r>
          </a:p>
          <a:p>
            <a:pPr marL="1333500" lvl="1">
              <a:buSzPct val="99000"/>
              <a:buFontTx/>
              <a:buAutoNum type="arabicPeriod"/>
            </a:pPr>
            <a:r>
              <a:rPr lang="en-US" altLang="ko-KR" sz="3200" dirty="0">
                <a:ea typeface="굴림" charset="-127"/>
              </a:rPr>
              <a:t>Ignoring the sign, calculate the sum of positive or negative ranks.</a:t>
            </a:r>
          </a:p>
        </p:txBody>
      </p:sp>
      <p:sp>
        <p:nvSpPr>
          <p:cNvPr id="76803" name="Rectangle 3"/>
          <p:cNvSpPr>
            <a:spLocks/>
          </p:cNvSpPr>
          <p:nvPr/>
        </p:nvSpPr>
        <p:spPr bwMode="auto">
          <a:xfrm>
            <a:off x="1677864" y="7541096"/>
            <a:ext cx="10490200" cy="77457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spcBef>
                <a:spcPts val="2400"/>
              </a:spcBef>
            </a:pPr>
            <a: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wilcox.test</a:t>
            </a:r>
            <a:r>
              <a:rPr lang="en-US" altLang="ko-KR" sz="2400" dirty="0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 smtClean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daily.intake</a:t>
            </a:r>
            <a:r>
              <a:rPr lang="en-US" altLang="ko-KR" sz="2400" dirty="0">
                <a:solidFill>
                  <a:schemeClr val="tx1"/>
                </a:solidFill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, mu=7725)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Line 1"/>
          <p:cNvSpPr>
            <a:spLocks noChangeShapeType="1"/>
          </p:cNvSpPr>
          <p:nvPr/>
        </p:nvSpPr>
        <p:spPr bwMode="auto">
          <a:xfrm>
            <a:off x="2832100" y="3416300"/>
            <a:ext cx="1587500" cy="1498600"/>
          </a:xfrm>
          <a:prstGeom prst="line">
            <a:avLst/>
          </a:prstGeom>
          <a:noFill/>
          <a:ln w="38100" cap="flat">
            <a:solidFill>
              <a:srgbClr val="B3B3B3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77826" name="Rectangle 2"/>
          <p:cNvSpPr>
            <a:spLocks/>
          </p:cNvSpPr>
          <p:nvPr/>
        </p:nvSpPr>
        <p:spPr bwMode="auto">
          <a:xfrm>
            <a:off x="598488" y="2228850"/>
            <a:ext cx="34163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/>
            <a:r>
              <a:rPr lang="en-US" altLang="ko-KR" sz="3600" b="1" i="1">
                <a:solidFill>
                  <a:schemeClr val="tx1"/>
                </a:solidFill>
                <a:ea typeface="굴림" charset="-127"/>
              </a:rPr>
              <a:t>academic achievement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98500"/>
            <a:ext cx="165100" cy="215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7828" name="Line 4"/>
          <p:cNvSpPr>
            <a:spLocks noChangeShapeType="1"/>
          </p:cNvSpPr>
          <p:nvPr/>
        </p:nvSpPr>
        <p:spPr bwMode="auto">
          <a:xfrm rot="10800000">
            <a:off x="2260600" y="1219200"/>
            <a:ext cx="36513" cy="1041400"/>
          </a:xfrm>
          <a:prstGeom prst="line">
            <a:avLst/>
          </a:prstGeom>
          <a:noFill/>
          <a:ln w="38100" cap="flat">
            <a:solidFill>
              <a:srgbClr val="B3B3B3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77829" name="Rectangle 5"/>
          <p:cNvSpPr>
            <a:spLocks/>
          </p:cNvSpPr>
          <p:nvPr/>
        </p:nvSpPr>
        <p:spPr bwMode="auto">
          <a:xfrm>
            <a:off x="2366963" y="622300"/>
            <a:ext cx="612775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ea typeface="굴림" charset="-127"/>
              </a:rPr>
              <a:t>error</a:t>
            </a:r>
          </a:p>
        </p:txBody>
      </p:sp>
      <p:sp>
        <p:nvSpPr>
          <p:cNvPr id="77830" name="Rectangle 6"/>
          <p:cNvSpPr>
            <a:spLocks/>
          </p:cNvSpPr>
          <p:nvPr/>
        </p:nvSpPr>
        <p:spPr bwMode="auto">
          <a:xfrm>
            <a:off x="4111625" y="4991100"/>
            <a:ext cx="1389063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gender</a:t>
            </a:r>
          </a:p>
        </p:txBody>
      </p:sp>
      <p:graphicFrame>
        <p:nvGraphicFramePr>
          <p:cNvPr id="77831" name="Group 7"/>
          <p:cNvGraphicFramePr>
            <a:graphicFrameLocks noGrp="1"/>
          </p:cNvGraphicFramePr>
          <p:nvPr/>
        </p:nvGraphicFramePr>
        <p:xfrm>
          <a:off x="6311900" y="685800"/>
          <a:ext cx="5665788" cy="7805743"/>
        </p:xfrm>
        <a:graphic>
          <a:graphicData uri="http://schemas.openxmlformats.org/drawingml/2006/table">
            <a:tbl>
              <a:tblPr/>
              <a:tblGrid>
                <a:gridCol w="1289050"/>
                <a:gridCol w="1960563"/>
                <a:gridCol w="2416175"/>
              </a:tblGrid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gender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GPA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Two-sample t-test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sz="3200" dirty="0" smtClean="0"/>
              <a:t>Given one sample each from two population, want to know if the population means could differ a particular value </a:t>
            </a:r>
            <a:r>
              <a:rPr lang="el-GR" altLang="ko-KR" sz="3200" dirty="0" smtClean="0">
                <a:latin typeface="바탕"/>
                <a:ea typeface="바탕"/>
              </a:rPr>
              <a:t>μ</a:t>
            </a:r>
            <a:r>
              <a:rPr lang="en-US" altLang="ko-KR" sz="3200" baseline="-25000" dirty="0" smtClean="0">
                <a:latin typeface="바탕"/>
                <a:ea typeface="바탕"/>
              </a:rPr>
              <a:t>0</a:t>
            </a:r>
            <a:r>
              <a:rPr lang="en-US" altLang="ko-KR" sz="3200" dirty="0" smtClean="0"/>
              <a:t>?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Compute the sample means.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Compute the normalized difference (t-statistic) between the sample. 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Compare it with the reference distribution (t-distribution).</a:t>
            </a:r>
            <a:endParaRPr lang="ko-KR" altLang="en-US" sz="3200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Two-sample t-test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sz="3200" dirty="0" smtClean="0"/>
              <a:t>Given one sample each from two population, want to know if the population means could differ each other?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Compute the sample means.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Compute the normalized difference (t-statistic) between the sample. </a:t>
            </a:r>
          </a:p>
          <a:p>
            <a:pPr lvl="1">
              <a:buSzPct val="100000"/>
              <a:buFont typeface="+mj-lt"/>
              <a:buAutoNum type="arabicPeriod"/>
            </a:pPr>
            <a:r>
              <a:rPr lang="en-US" altLang="ko-KR" sz="3200" dirty="0" smtClean="0"/>
              <a:t>Compare it with the reference distribution (t-distribution).</a:t>
            </a:r>
            <a:endParaRPr lang="ko-KR" altLang="en-US" sz="3200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Two-sample tests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7784" y="2788568"/>
            <a:ext cx="11176000" cy="5105400"/>
          </a:xfrm>
          <a:solidFill>
            <a:schemeClr val="accent1"/>
          </a:solidFill>
          <a:ln/>
        </p:spPr>
        <p:txBody>
          <a:bodyPr/>
          <a:lstStyle/>
          <a:p>
            <a:pPr>
              <a:buNone/>
            </a:pPr>
            <a:r>
              <a:rPr lang="en-US" altLang="ko-KR" sz="240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group &lt;- c(rep(“M”, 4), rep(“F”, 6))</a:t>
            </a:r>
            <a:endParaRPr lang="en-US" altLang="ko-KR" sz="240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 &lt;- c(4.0, 3.8, 3.5, 3.1, 3.3, 3.5, 4.0, 4.2, 3.8, 3.7)</a:t>
            </a:r>
            <a:endParaRPr lang="en-US" altLang="ko-KR" sz="240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boxplot(y~group)</a:t>
            </a:r>
            <a:endParaRPr lang="en-US" altLang="ko-KR" sz="240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Two-sample t-test</a:t>
            </a:r>
            <a:endParaRPr lang="en-US" altLang="ko-KR" sz="240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t.test(y~group)</a:t>
            </a:r>
            <a:endParaRPr lang="en-US" altLang="ko-KR" sz="240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Wilcoxon rank-sum test</a:t>
            </a:r>
            <a:endParaRPr lang="en-US" altLang="ko-KR" sz="2400">
              <a:latin typeface="Courier New" charset="0"/>
              <a:ea typeface="굴림" charset="-127"/>
              <a:sym typeface="Courier New" charset="0"/>
            </a:endParaRPr>
          </a:p>
          <a:p>
            <a:pPr>
              <a:buNone/>
            </a:pPr>
            <a:r>
              <a:rPr lang="en-US" altLang="ko-KR" sz="240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wilcox.test(y~group)</a:t>
            </a:r>
            <a:endParaRPr lang="en-US" altLang="ko-KR" sz="240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Working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sz="3200" dirty="0" smtClean="0"/>
              <a:t>Working directory is the default location for all file input and output.</a:t>
            </a:r>
            <a:endParaRPr lang="en-US" altLang="ko-KR" sz="3200" dirty="0" smtClean="0">
              <a:ea typeface="굴림" charset="-127"/>
            </a:endParaRPr>
          </a:p>
          <a:p>
            <a:r>
              <a:rPr lang="en-US" altLang="ko-KR" sz="3200" dirty="0" smtClean="0">
                <a:ea typeface="굴림" charset="-127"/>
              </a:rPr>
              <a:t>Use </a:t>
            </a:r>
            <a:r>
              <a:rPr lang="en-US" altLang="ko-KR" sz="3200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getwd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sz="3200" dirty="0" smtClean="0">
                <a:ea typeface="굴림" charset="-127"/>
                <a:cs typeface="Courier New" pitchFamily="49" charset="0"/>
              </a:rPr>
              <a:t> </a:t>
            </a:r>
            <a:r>
              <a:rPr lang="en-US" altLang="ko-KR" sz="3200" dirty="0" smtClean="0">
                <a:ea typeface="굴림" charset="-127"/>
              </a:rPr>
              <a:t>to report the current working directory, and use </a:t>
            </a:r>
            <a:r>
              <a:rPr lang="en-US" altLang="ko-KR" sz="3200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setwd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sz="3200" dirty="0" smtClean="0">
                <a:ea typeface="굴림" charset="-127"/>
                <a:cs typeface="Courier New" pitchFamily="49" charset="0"/>
              </a:rPr>
              <a:t> </a:t>
            </a:r>
            <a:r>
              <a:rPr lang="en-US" altLang="ko-KR" sz="3200" dirty="0" smtClean="0">
                <a:ea typeface="굴림" charset="-127"/>
              </a:rPr>
              <a:t>to change your working directory.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&gt; </a:t>
            </a:r>
            <a:r>
              <a:rPr lang="en-US" altLang="ko-KR" sz="3200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getwd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b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</a:b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&gt; </a:t>
            </a:r>
            <a:r>
              <a:rPr lang="en-US" altLang="ko-KR" sz="3200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setwd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(“c:/users/mywork”)</a:t>
            </a:r>
          </a:p>
          <a:p>
            <a:r>
              <a:rPr lang="en-US" altLang="ko-KR" sz="3200" dirty="0" smtClean="0"/>
              <a:t>Or, from the main menu, select </a:t>
            </a:r>
            <a:br>
              <a:rPr lang="en-US" altLang="ko-KR" sz="3200" dirty="0" smtClean="0"/>
            </a:br>
            <a:r>
              <a:rPr lang="en-US" altLang="ko-KR" sz="3200" dirty="0" smtClean="0"/>
              <a:t>           “File” </a:t>
            </a:r>
            <a:r>
              <a:rPr lang="en-US" altLang="ko-KR" sz="3200" dirty="0" smtClean="0">
                <a:sym typeface="Wingdings" pitchFamily="2" charset="2"/>
              </a:rPr>
              <a:t> “Change dir…”</a:t>
            </a:r>
            <a:endParaRPr lang="en-US" altLang="ko-KR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Paired tests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0617200" cy="5636592"/>
          </a:xfrm>
          <a:solidFill>
            <a:schemeClr val="accent1"/>
          </a:solidFill>
          <a:ln/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library(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ISwR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attach(intake)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intake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(pre, post, paired=T)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(pre, post) # WRONG!!!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wilcox.test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(pre, post, paired=T)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Or...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diff &lt;- post-pre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(diff, mu=0)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wilcox.test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(diff, mu=0)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noFill/>
          <a:ln w="12700"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ea typeface="굴림" charset="-127"/>
              </a:rPr>
              <a:t>8</a:t>
            </a:r>
            <a:r>
              <a:rPr lang="en-US" altLang="ko-KR" dirty="0" smtClean="0">
                <a:ea typeface="굴림" charset="-127"/>
              </a:rPr>
              <a:t>. </a:t>
            </a:r>
            <a:r>
              <a:rPr lang="en-US" altLang="ko-KR" dirty="0">
                <a:ea typeface="굴림" charset="-127"/>
              </a:rPr>
              <a:t>Analysis of Variance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Line 1"/>
          <p:cNvSpPr>
            <a:spLocks noChangeShapeType="1"/>
          </p:cNvSpPr>
          <p:nvPr/>
        </p:nvSpPr>
        <p:spPr bwMode="auto">
          <a:xfrm>
            <a:off x="3289300" y="4851400"/>
            <a:ext cx="1068388" cy="1525588"/>
          </a:xfrm>
          <a:prstGeom prst="line">
            <a:avLst/>
          </a:prstGeom>
          <a:noFill/>
          <a:ln w="38100" cap="flat">
            <a:solidFill>
              <a:srgbClr val="B3B3B3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2946" name="Rectangle 2"/>
          <p:cNvSpPr>
            <a:spLocks/>
          </p:cNvSpPr>
          <p:nvPr/>
        </p:nvSpPr>
        <p:spPr bwMode="auto">
          <a:xfrm>
            <a:off x="1055688" y="3663950"/>
            <a:ext cx="34163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/>
            <a:r>
              <a:rPr lang="en-US" altLang="ko-KR" sz="3600" b="1" i="1">
                <a:solidFill>
                  <a:schemeClr val="tx1"/>
                </a:solidFill>
                <a:ea typeface="굴림" charset="-127"/>
              </a:rPr>
              <a:t>academic achievement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133600"/>
            <a:ext cx="165100" cy="215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2948" name="Line 4"/>
          <p:cNvSpPr>
            <a:spLocks noChangeShapeType="1"/>
          </p:cNvSpPr>
          <p:nvPr/>
        </p:nvSpPr>
        <p:spPr bwMode="auto">
          <a:xfrm rot="10800000">
            <a:off x="2717800" y="2654300"/>
            <a:ext cx="36513" cy="1041400"/>
          </a:xfrm>
          <a:prstGeom prst="line">
            <a:avLst/>
          </a:prstGeom>
          <a:noFill/>
          <a:ln w="38100" cap="flat">
            <a:solidFill>
              <a:srgbClr val="B3B3B3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2949" name="Rectangle 5"/>
          <p:cNvSpPr>
            <a:spLocks/>
          </p:cNvSpPr>
          <p:nvPr/>
        </p:nvSpPr>
        <p:spPr bwMode="auto">
          <a:xfrm>
            <a:off x="2824163" y="2057400"/>
            <a:ext cx="612775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ea typeface="굴림" charset="-127"/>
              </a:rPr>
              <a:t>error</a:t>
            </a:r>
          </a:p>
        </p:txBody>
      </p:sp>
      <p:sp>
        <p:nvSpPr>
          <p:cNvPr id="82950" name="Rectangle 6"/>
          <p:cNvSpPr>
            <a:spLocks/>
          </p:cNvSpPr>
          <p:nvPr/>
        </p:nvSpPr>
        <p:spPr bwMode="auto">
          <a:xfrm>
            <a:off x="4144963" y="6400800"/>
            <a:ext cx="1322387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school</a:t>
            </a:r>
          </a:p>
        </p:txBody>
      </p:sp>
      <p:graphicFrame>
        <p:nvGraphicFramePr>
          <p:cNvPr id="82951" name="Group 7"/>
          <p:cNvGraphicFramePr>
            <a:graphicFrameLocks noGrp="1"/>
          </p:cNvGraphicFramePr>
          <p:nvPr/>
        </p:nvGraphicFramePr>
        <p:xfrm>
          <a:off x="6311900" y="685800"/>
          <a:ext cx="5665788" cy="7805743"/>
        </p:xfrm>
        <a:graphic>
          <a:graphicData uri="http://schemas.openxmlformats.org/drawingml/2006/table">
            <a:tbl>
              <a:tblPr/>
              <a:tblGrid>
                <a:gridCol w="1289050"/>
                <a:gridCol w="1960563"/>
                <a:gridCol w="2416175"/>
              </a:tblGrid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school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GPA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/>
          </p:cNvSpPr>
          <p:nvPr/>
        </p:nvSpPr>
        <p:spPr bwMode="auto">
          <a:xfrm>
            <a:off x="3149600" y="1466850"/>
            <a:ext cx="7188200" cy="6045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One-way ANOVA</a:t>
            </a:r>
          </a:p>
          <a:p>
            <a:pPr algn="l">
              <a:lnSpc>
                <a:spcPct val="130000"/>
              </a:lnSpc>
            </a:pP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Two-way ANOVA</a:t>
            </a:r>
          </a:p>
          <a:p>
            <a:pPr algn="l">
              <a:lnSpc>
                <a:spcPct val="130000"/>
              </a:lnSpc>
            </a:pP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Multi-way ANOVA</a:t>
            </a:r>
          </a:p>
          <a:p>
            <a:pPr algn="l">
              <a:lnSpc>
                <a:spcPct val="130000"/>
              </a:lnSpc>
            </a:pPr>
            <a:endParaRPr lang="en-US" altLang="ko-KR" sz="3600">
              <a:solidFill>
                <a:schemeClr val="tx1"/>
              </a:solidFill>
              <a:ea typeface="굴림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Treatment level</a:t>
            </a:r>
          </a:p>
          <a:p>
            <a:pPr algn="l">
              <a:lnSpc>
                <a:spcPct val="130000"/>
              </a:lnSpc>
            </a:pPr>
            <a:endParaRPr lang="en-US" altLang="ko-KR" sz="3600">
              <a:solidFill>
                <a:schemeClr val="tx1"/>
              </a:solidFill>
              <a:ea typeface="굴림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Treatment effect</a:t>
            </a:r>
          </a:p>
          <a:p>
            <a:pPr marL="685800" lvl="1" algn="l">
              <a:lnSpc>
                <a:spcPct val="130000"/>
              </a:lnSpc>
            </a:pP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main effect</a:t>
            </a:r>
          </a:p>
          <a:p>
            <a:pPr marL="685800" lvl="1" algn="l">
              <a:lnSpc>
                <a:spcPct val="130000"/>
              </a:lnSpc>
            </a:pP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interaction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Line 1"/>
          <p:cNvSpPr>
            <a:spLocks noChangeShapeType="1"/>
          </p:cNvSpPr>
          <p:nvPr/>
        </p:nvSpPr>
        <p:spPr bwMode="auto">
          <a:xfrm>
            <a:off x="3038475" y="1176338"/>
            <a:ext cx="3175" cy="554037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5740400" y="1181100"/>
            <a:ext cx="1588" cy="553878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10896600" y="1181100"/>
            <a:ext cx="1588" cy="553878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0" y="4025900"/>
            <a:ext cx="469900" cy="63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6021" name="Oval 5"/>
          <p:cNvSpPr>
            <a:spLocks/>
          </p:cNvSpPr>
          <p:nvPr/>
        </p:nvSpPr>
        <p:spPr bwMode="auto">
          <a:xfrm>
            <a:off x="2946400" y="2197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22" name="Oval 6"/>
          <p:cNvSpPr>
            <a:spLocks/>
          </p:cNvSpPr>
          <p:nvPr/>
        </p:nvSpPr>
        <p:spPr bwMode="auto">
          <a:xfrm>
            <a:off x="2946400" y="2578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23" name="Oval 7"/>
          <p:cNvSpPr>
            <a:spLocks/>
          </p:cNvSpPr>
          <p:nvPr/>
        </p:nvSpPr>
        <p:spPr bwMode="auto">
          <a:xfrm>
            <a:off x="2946400" y="2959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24" name="Oval 8"/>
          <p:cNvSpPr>
            <a:spLocks/>
          </p:cNvSpPr>
          <p:nvPr/>
        </p:nvSpPr>
        <p:spPr bwMode="auto">
          <a:xfrm>
            <a:off x="2946400" y="3721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25" name="Oval 9"/>
          <p:cNvSpPr>
            <a:spLocks/>
          </p:cNvSpPr>
          <p:nvPr/>
        </p:nvSpPr>
        <p:spPr bwMode="auto">
          <a:xfrm>
            <a:off x="2946400" y="20574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26" name="Oval 10"/>
          <p:cNvSpPr>
            <a:spLocks/>
          </p:cNvSpPr>
          <p:nvPr/>
        </p:nvSpPr>
        <p:spPr bwMode="auto">
          <a:xfrm>
            <a:off x="10807700" y="3213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27" name="Oval 11"/>
          <p:cNvSpPr>
            <a:spLocks/>
          </p:cNvSpPr>
          <p:nvPr/>
        </p:nvSpPr>
        <p:spPr bwMode="auto">
          <a:xfrm>
            <a:off x="10807700" y="3848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28" name="Oval 12"/>
          <p:cNvSpPr>
            <a:spLocks/>
          </p:cNvSpPr>
          <p:nvPr/>
        </p:nvSpPr>
        <p:spPr bwMode="auto">
          <a:xfrm>
            <a:off x="2946400" y="27178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29" name="Oval 13"/>
          <p:cNvSpPr>
            <a:spLocks/>
          </p:cNvSpPr>
          <p:nvPr/>
        </p:nvSpPr>
        <p:spPr bwMode="auto">
          <a:xfrm>
            <a:off x="10807700" y="2578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0" name="Oval 14"/>
          <p:cNvSpPr>
            <a:spLocks/>
          </p:cNvSpPr>
          <p:nvPr/>
        </p:nvSpPr>
        <p:spPr bwMode="auto">
          <a:xfrm>
            <a:off x="10807700" y="3086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1" name="Oval 15"/>
          <p:cNvSpPr>
            <a:spLocks/>
          </p:cNvSpPr>
          <p:nvPr/>
        </p:nvSpPr>
        <p:spPr bwMode="auto">
          <a:xfrm>
            <a:off x="10807700" y="3467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2" name="Oval 16"/>
          <p:cNvSpPr>
            <a:spLocks/>
          </p:cNvSpPr>
          <p:nvPr/>
        </p:nvSpPr>
        <p:spPr bwMode="auto">
          <a:xfrm>
            <a:off x="10807700" y="2832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3" name="Oval 17"/>
          <p:cNvSpPr>
            <a:spLocks/>
          </p:cNvSpPr>
          <p:nvPr/>
        </p:nvSpPr>
        <p:spPr bwMode="auto">
          <a:xfrm>
            <a:off x="5651500" y="39878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4" name="Oval 18"/>
          <p:cNvSpPr>
            <a:spLocks/>
          </p:cNvSpPr>
          <p:nvPr/>
        </p:nvSpPr>
        <p:spPr bwMode="auto">
          <a:xfrm>
            <a:off x="5651500" y="51816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5" name="Oval 19"/>
          <p:cNvSpPr>
            <a:spLocks/>
          </p:cNvSpPr>
          <p:nvPr/>
        </p:nvSpPr>
        <p:spPr bwMode="auto">
          <a:xfrm>
            <a:off x="5651500" y="48133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6" name="Oval 20"/>
          <p:cNvSpPr>
            <a:spLocks/>
          </p:cNvSpPr>
          <p:nvPr/>
        </p:nvSpPr>
        <p:spPr bwMode="auto">
          <a:xfrm>
            <a:off x="5651500" y="42672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7" name="Oval 21"/>
          <p:cNvSpPr>
            <a:spLocks/>
          </p:cNvSpPr>
          <p:nvPr/>
        </p:nvSpPr>
        <p:spPr bwMode="auto">
          <a:xfrm>
            <a:off x="5651500" y="3721100"/>
            <a:ext cx="190500" cy="190500"/>
          </a:xfrm>
          <a:prstGeom prst="ellipse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6038" name="Rectangle 22"/>
          <p:cNvSpPr>
            <a:spLocks/>
          </p:cNvSpPr>
          <p:nvPr/>
        </p:nvSpPr>
        <p:spPr bwMode="auto">
          <a:xfrm>
            <a:off x="1933575" y="7156450"/>
            <a:ext cx="2214563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ea typeface="굴림" charset="-127"/>
              </a:rPr>
              <a:t>treatment level 0</a:t>
            </a:r>
          </a:p>
        </p:txBody>
      </p:sp>
      <p:sp>
        <p:nvSpPr>
          <p:cNvPr id="86039" name="Rectangle 23"/>
          <p:cNvSpPr>
            <a:spLocks/>
          </p:cNvSpPr>
          <p:nvPr/>
        </p:nvSpPr>
        <p:spPr bwMode="auto">
          <a:xfrm>
            <a:off x="9805988" y="7162800"/>
            <a:ext cx="22098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ea typeface="굴림" charset="-127"/>
              </a:rPr>
              <a:t>treatment level L</a:t>
            </a:r>
          </a:p>
        </p:txBody>
      </p:sp>
      <p:sp>
        <p:nvSpPr>
          <p:cNvPr id="86040" name="Rectangle 24"/>
          <p:cNvSpPr>
            <a:spLocks/>
          </p:cNvSpPr>
          <p:nvPr/>
        </p:nvSpPr>
        <p:spPr bwMode="auto">
          <a:xfrm>
            <a:off x="4648200" y="7162800"/>
            <a:ext cx="2212975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ea typeface="굴림" charset="-127"/>
              </a:rPr>
              <a:t>treatment level 1</a:t>
            </a:r>
          </a:p>
        </p:txBody>
      </p:sp>
      <p:sp>
        <p:nvSpPr>
          <p:cNvPr id="86041" name="Rectangle 25"/>
          <p:cNvSpPr>
            <a:spLocks/>
          </p:cNvSpPr>
          <p:nvPr/>
        </p:nvSpPr>
        <p:spPr bwMode="auto">
          <a:xfrm>
            <a:off x="155575" y="3505200"/>
            <a:ext cx="1960563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responses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1"/>
          <p:cNvSpPr>
            <a:spLocks/>
          </p:cNvSpPr>
          <p:nvPr/>
        </p:nvSpPr>
        <p:spPr bwMode="auto">
          <a:xfrm>
            <a:off x="863600" y="1066800"/>
            <a:ext cx="11277600" cy="6680200"/>
          </a:xfrm>
          <a:prstGeom prst="roundRect">
            <a:avLst>
              <a:gd name="adj" fmla="val 2847"/>
            </a:avLst>
          </a:prstGeom>
          <a:solidFill>
            <a:srgbClr val="FEDF9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7042" name="Oval 2"/>
          <p:cNvSpPr>
            <a:spLocks/>
          </p:cNvSpPr>
          <p:nvPr/>
        </p:nvSpPr>
        <p:spPr bwMode="auto">
          <a:xfrm>
            <a:off x="3200400" y="2717800"/>
            <a:ext cx="6616700" cy="3860800"/>
          </a:xfrm>
          <a:prstGeom prst="ellipse">
            <a:avLst/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7043" name="Freeform 3"/>
          <p:cNvSpPr>
            <a:spLocks/>
          </p:cNvSpPr>
          <p:nvPr/>
        </p:nvSpPr>
        <p:spPr bwMode="auto">
          <a:xfrm>
            <a:off x="5564188" y="2786063"/>
            <a:ext cx="1528762" cy="3756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50" y="7047"/>
              </a:cxn>
              <a:cxn ang="0">
                <a:pos x="21600" y="15468"/>
              </a:cxn>
              <a:cxn ang="0">
                <a:pos x="17100" y="21600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16650" y="7047"/>
                </a:lnTo>
                <a:lnTo>
                  <a:pt x="21600" y="15468"/>
                </a:lnTo>
                <a:lnTo>
                  <a:pt x="17100" y="2160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7044" name="Rectangle 4"/>
          <p:cNvSpPr>
            <a:spLocks/>
          </p:cNvSpPr>
          <p:nvPr/>
        </p:nvSpPr>
        <p:spPr bwMode="auto">
          <a:xfrm>
            <a:off x="3032125" y="1689100"/>
            <a:ext cx="7256463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 b="1">
                <a:solidFill>
                  <a:schemeClr val="tx1"/>
                </a:solidFill>
                <a:ea typeface="굴림" charset="-127"/>
              </a:rPr>
              <a:t>Total variation of responses     </a:t>
            </a:r>
          </a:p>
        </p:txBody>
      </p:sp>
      <p:sp>
        <p:nvSpPr>
          <p:cNvPr id="87045" name="Rectangle 5"/>
          <p:cNvSpPr>
            <a:spLocks/>
          </p:cNvSpPr>
          <p:nvPr/>
        </p:nvSpPr>
        <p:spPr bwMode="auto">
          <a:xfrm>
            <a:off x="1265238" y="4095750"/>
            <a:ext cx="44069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Variation due to treatments</a:t>
            </a:r>
          </a:p>
        </p:txBody>
      </p:sp>
      <p:sp>
        <p:nvSpPr>
          <p:cNvPr id="87046" name="Rectangle 6"/>
          <p:cNvSpPr>
            <a:spLocks/>
          </p:cNvSpPr>
          <p:nvPr/>
        </p:nvSpPr>
        <p:spPr bwMode="auto">
          <a:xfrm>
            <a:off x="7502525" y="3867150"/>
            <a:ext cx="33782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Variation due to errors</a:t>
            </a: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rot="10800000" flipH="1">
            <a:off x="3540125" y="3717925"/>
            <a:ext cx="2849563" cy="889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rot="10800000" flipH="1">
            <a:off x="4216400" y="5905500"/>
            <a:ext cx="2849563" cy="8731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 rot="10800000" flipH="1">
            <a:off x="3314700" y="4762500"/>
            <a:ext cx="3538538" cy="2381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685800"/>
            <a:ext cx="12407900" cy="7863408"/>
          </a:xfrm>
          <a:solidFill>
            <a:srgbClr val="E6E6E6"/>
          </a:solidFill>
          <a:ln w="12700"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school &lt;- c(3, 2, 2, 2, 1, 1, 3, 3, 1, 3)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school &lt;- factor(school, labels=c(“A”, “B”, “C”))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 &lt;- c(4.0, 3.8, 3.5, 3.1, 3.3, 3.5, 4.0, 4.2, 3.8, 3.7)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boxplot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y~school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ANOVA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res &lt;- lm(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y~school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anova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(res)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summary(res)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pairwise.t.test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(y, school, p.adj=”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bonferroni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res &lt;-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aov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y~school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TukeyHSD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(res)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Kruskal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-Wallis test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kruskal.test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y~school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712" y="1708448"/>
            <a:ext cx="12407900" cy="6423248"/>
          </a:xfrm>
          <a:solidFill>
            <a:srgbClr val="E6E6E6"/>
          </a:solidFill>
          <a:ln w="12700"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Two-way ANOVA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Heart rate after administration of 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enalaprilate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library(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ISwR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attach(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heart.rate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heart.rate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anova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(lm(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hr~subj+time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 Nonparametric counterpart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friedman.test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</a:t>
            </a:r>
            <a:r>
              <a:rPr lang="en-US" altLang="ko-KR" sz="24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hr~time|subj</a:t>
            </a:r>
            <a:r>
              <a:rPr lang="en-US" altLang="ko-KR" sz="24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24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noFill/>
          <a:ln w="12700"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굴림" charset="-127"/>
              </a:rPr>
              <a:t>9. Regression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1"/>
          <p:cNvSpPr>
            <a:spLocks noChangeShapeType="1"/>
          </p:cNvSpPr>
          <p:nvPr/>
        </p:nvSpPr>
        <p:spPr bwMode="auto">
          <a:xfrm>
            <a:off x="3289300" y="4851400"/>
            <a:ext cx="1068388" cy="1525588"/>
          </a:xfrm>
          <a:prstGeom prst="line">
            <a:avLst/>
          </a:prstGeom>
          <a:noFill/>
          <a:ln w="38100" cap="flat">
            <a:solidFill>
              <a:srgbClr val="B3B3B3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1055688" y="3663950"/>
            <a:ext cx="3416300" cy="1143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r"/>
            <a:r>
              <a:rPr lang="en-US" altLang="ko-KR" sz="3600" b="1" i="1">
                <a:solidFill>
                  <a:schemeClr val="tx1"/>
                </a:solidFill>
                <a:ea typeface="굴림" charset="-127"/>
              </a:rPr>
              <a:t>academic achievement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133600"/>
            <a:ext cx="165100" cy="215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8436" name="Line 4"/>
          <p:cNvSpPr>
            <a:spLocks noChangeShapeType="1"/>
          </p:cNvSpPr>
          <p:nvPr/>
        </p:nvSpPr>
        <p:spPr bwMode="auto">
          <a:xfrm rot="10800000">
            <a:off x="2717800" y="2654300"/>
            <a:ext cx="36513" cy="1041400"/>
          </a:xfrm>
          <a:prstGeom prst="line">
            <a:avLst/>
          </a:prstGeom>
          <a:noFill/>
          <a:ln w="38100" cap="flat">
            <a:solidFill>
              <a:srgbClr val="B3B3B3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824163" y="2057400"/>
            <a:ext cx="612775" cy="368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ea typeface="굴림" charset="-127"/>
              </a:rPr>
              <a:t>error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4376738" y="6400800"/>
            <a:ext cx="858837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SAT</a:t>
            </a:r>
          </a:p>
        </p:txBody>
      </p:sp>
      <p:graphicFrame>
        <p:nvGraphicFramePr>
          <p:cNvPr id="18439" name="Group 7"/>
          <p:cNvGraphicFramePr>
            <a:graphicFrameLocks noGrp="1"/>
          </p:cNvGraphicFramePr>
          <p:nvPr/>
        </p:nvGraphicFramePr>
        <p:xfrm>
          <a:off x="5566295" y="685800"/>
          <a:ext cx="6411395" cy="7805743"/>
        </p:xfrm>
        <a:graphic>
          <a:graphicData uri="http://schemas.openxmlformats.org/drawingml/2006/table">
            <a:tbl>
              <a:tblPr/>
              <a:tblGrid>
                <a:gridCol w="1458686"/>
                <a:gridCol w="1650903"/>
                <a:gridCol w="1650903"/>
                <a:gridCol w="1650903"/>
              </a:tblGrid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id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SAT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GEN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ill Sans" charset="0"/>
                          <a:ea typeface="굴림" charset="-127"/>
                          <a:sym typeface="Gill Sans" charset="0"/>
                        </a:rPr>
                        <a:t>GPA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388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354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361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329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364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399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421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4.2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398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383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3.7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ine 1"/>
          <p:cNvSpPr>
            <a:spLocks noChangeShapeType="1"/>
          </p:cNvSpPr>
          <p:nvPr/>
        </p:nvSpPr>
        <p:spPr bwMode="auto">
          <a:xfrm flipH="1">
            <a:off x="1821880" y="4876800"/>
            <a:ext cx="792088" cy="1800200"/>
          </a:xfrm>
          <a:prstGeom prst="line">
            <a:avLst/>
          </a:prstGeom>
          <a:noFill/>
          <a:ln w="38100" cap="flat">
            <a:solidFill>
              <a:srgbClr val="B3B3B3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759793" y="6711151"/>
            <a:ext cx="19749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/>
                </a:solidFill>
                <a:ea typeface="굴림" charset="-127"/>
              </a:rPr>
              <a:t>GENDER</a:t>
            </a:r>
            <a:endParaRPr lang="en-US" altLang="ko-KR" sz="3600" dirty="0">
              <a:solidFill>
                <a:schemeClr val="tx1"/>
              </a:solidFill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Help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0566400" cy="6680200"/>
          </a:xfrm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Need a help for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persp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()</a:t>
            </a:r>
            <a:r>
              <a:rPr lang="en-US" altLang="ko-KR" sz="3200" dirty="0">
                <a:ea typeface="굴림" charset="-127"/>
              </a:rPr>
              <a:t>? Just type in the command prompt  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?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persp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</a:t>
            </a:r>
            <a:r>
              <a:rPr lang="en-US" altLang="ko-KR" sz="3200" dirty="0">
                <a:ea typeface="굴림" charset="-127"/>
              </a:rPr>
              <a:t/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ea typeface="굴림" charset="-127"/>
              </a:rPr>
              <a:t>or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help(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persp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)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Need an extended </a:t>
            </a:r>
            <a:r>
              <a:rPr lang="en-US" altLang="ko-KR" sz="3200" dirty="0" smtClean="0">
                <a:ea typeface="굴림" charset="-127"/>
              </a:rPr>
              <a:t>help on “log”? </a:t>
            </a:r>
            <a:r>
              <a:rPr lang="en-US" altLang="ko-KR" sz="3200" dirty="0">
                <a:ea typeface="굴림" charset="-127"/>
              </a:rPr>
              <a:t>Type </a:t>
            </a:r>
            <a:br>
              <a:rPr lang="en-US" altLang="ko-KR" sz="3200" dirty="0">
                <a:ea typeface="굴림" charset="-127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?? log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ea typeface="굴림" charset="-127"/>
              </a:rPr>
              <a:t>or 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help.search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(“log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”)</a:t>
            </a:r>
          </a:p>
          <a:p>
            <a:pPr marL="889000"/>
            <a:r>
              <a:rPr lang="en-US" altLang="ko-KR" sz="3200" dirty="0" smtClean="0">
                <a:ea typeface="굴림" charset="-127"/>
              </a:rPr>
              <a:t>Online documentation: Visit R-project website and click on “Manuals”.</a:t>
            </a:r>
            <a:br>
              <a:rPr lang="en-US" altLang="ko-KR" sz="3200" dirty="0" smtClean="0">
                <a:ea typeface="굴림" charset="-127"/>
              </a:rPr>
            </a:br>
            <a:endParaRPr lang="en-US" altLang="ko-KR" sz="3200" dirty="0" smtClean="0">
              <a:latin typeface="Courier New" charset="0"/>
              <a:ea typeface="굴림" charset="-127"/>
              <a:sym typeface="Courier New" charset="0"/>
            </a:endParaRPr>
          </a:p>
          <a:p>
            <a:pPr marL="889000"/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Pearson’s correlation</a:t>
            </a:r>
          </a:p>
          <a:p>
            <a:r>
              <a:rPr lang="en-US" altLang="ko-KR" sz="3200" dirty="0" smtClean="0"/>
              <a:t>Kendall’s tau</a:t>
            </a:r>
          </a:p>
          <a:p>
            <a:r>
              <a:rPr lang="en-US" altLang="ko-KR" sz="3200" dirty="0" smtClean="0"/>
              <a:t>Spearman’s rank correlation</a:t>
            </a:r>
            <a:br>
              <a:rPr lang="en-US" altLang="ko-KR" sz="3200" dirty="0" smtClean="0"/>
            </a:b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SAT &lt;- c(388, 354, 361, 329, 331, 364, 399, 421, 398, 383)</a:t>
            </a:r>
            <a:br>
              <a:rPr lang="en-US" altLang="ko-KR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GPA &lt;- c(4.0, 3.8, 3.5, 3.1, 3.3, 3.5, 4.0, 4.2, 3.8, 3.7)</a:t>
            </a:r>
            <a:br>
              <a:rPr lang="en-US" altLang="ko-KR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(SAT, GPA, method=“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pearson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”)</a:t>
            </a:r>
            <a:br>
              <a:rPr lang="en-US" altLang="ko-KR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(SAT, GPA, method=“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kendall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”)</a:t>
            </a:r>
            <a:br>
              <a:rPr lang="en-US" altLang="ko-KR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cor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(SAT, GPA, method=“spearman”)</a:t>
            </a:r>
          </a:p>
          <a:p>
            <a:endParaRPr lang="ko-KR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6832600"/>
            <a:ext cx="5016500" cy="482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/>
          </p:cNvSpPr>
          <p:nvPr/>
        </p:nvSpPr>
        <p:spPr bwMode="auto">
          <a:xfrm>
            <a:off x="3649663" y="7600950"/>
            <a:ext cx="892175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ea typeface="굴림" charset="-127"/>
              </a:rPr>
              <a:t>where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4900" y="8293100"/>
            <a:ext cx="1854200" cy="40798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0" y="647700"/>
            <a:ext cx="6845300" cy="5219700"/>
            <a:chOff x="0" y="0"/>
            <a:chExt cx="4312" cy="3288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" y="1112"/>
              <a:ext cx="272" cy="384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048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55" y="3104"/>
              <a:ext cx="256" cy="184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03" y="2504"/>
              <a:ext cx="264" cy="184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335" y="1192"/>
              <a:ext cx="280" cy="21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0488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063" y="1840"/>
              <a:ext cx="40" cy="264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407" y="1664"/>
              <a:ext cx="88" cy="1216"/>
            </a:xfrm>
            <a:prstGeom prst="line">
              <a:avLst/>
            </a:prstGeom>
            <a:noFill/>
            <a:ln w="38100" cap="flat">
              <a:solidFill>
                <a:srgbClr val="B3B3B3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631" y="1512"/>
              <a:ext cx="816" cy="912"/>
            </a:xfrm>
            <a:prstGeom prst="line">
              <a:avLst/>
            </a:prstGeom>
            <a:noFill/>
            <a:ln w="38100" cap="flat">
              <a:solidFill>
                <a:srgbClr val="B3B3B3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rot="10800000" flipH="1">
              <a:off x="1847" y="1296"/>
              <a:ext cx="1208" cy="8"/>
            </a:xfrm>
            <a:prstGeom prst="line">
              <a:avLst/>
            </a:prstGeom>
            <a:noFill/>
            <a:ln w="38100" cap="flat">
              <a:solidFill>
                <a:srgbClr val="B3B3B3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0492" name="Rectangle 12"/>
            <p:cNvSpPr>
              <a:spLocks/>
            </p:cNvSpPr>
            <p:nvPr/>
          </p:nvSpPr>
          <p:spPr bwMode="auto">
            <a:xfrm>
              <a:off x="0" y="1100"/>
              <a:ext cx="1176" cy="4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r"/>
              <a:r>
                <a:rPr lang="en-US" altLang="ko-KR" sz="1800">
                  <a:solidFill>
                    <a:schemeClr val="tx1"/>
                  </a:solidFill>
                  <a:ea typeface="굴림" charset="-127"/>
                </a:rPr>
                <a:t>response variable</a:t>
              </a:r>
            </a:p>
            <a:p>
              <a:pPr algn="r"/>
              <a:r>
                <a:rPr lang="en-US" altLang="ko-KR" sz="1800">
                  <a:solidFill>
                    <a:schemeClr val="tx1"/>
                  </a:solidFill>
                  <a:ea typeface="굴림" charset="-127"/>
                </a:rPr>
                <a:t>dependent variable</a:t>
              </a:r>
            </a:p>
          </p:txBody>
        </p:sp>
        <p:sp>
          <p:nvSpPr>
            <p:cNvPr id="20493" name="Rectangle 13"/>
            <p:cNvSpPr>
              <a:spLocks/>
            </p:cNvSpPr>
            <p:nvPr/>
          </p:nvSpPr>
          <p:spPr bwMode="auto">
            <a:xfrm>
              <a:off x="2976" y="2236"/>
              <a:ext cx="1336" cy="4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ea typeface="굴림" charset="-127"/>
                </a:rPr>
                <a:t>explanatory variables</a:t>
              </a:r>
            </a:p>
            <a:p>
              <a:pPr algn="l"/>
              <a:r>
                <a:rPr lang="en-US" altLang="ko-KR" sz="1800">
                  <a:solidFill>
                    <a:schemeClr val="tx1"/>
                  </a:solidFill>
                  <a:ea typeface="굴림" charset="-127"/>
                </a:rPr>
                <a:t>independent variables</a:t>
              </a:r>
            </a:p>
          </p:txBody>
        </p:sp>
        <p:pic>
          <p:nvPicPr>
            <p:cNvPr id="20494" name="Picture 1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55" y="48"/>
              <a:ext cx="104" cy="13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rot="10800000">
              <a:off x="983" y="367"/>
              <a:ext cx="256" cy="585"/>
            </a:xfrm>
            <a:prstGeom prst="line">
              <a:avLst/>
            </a:prstGeom>
            <a:noFill/>
            <a:ln w="38100" cap="flat">
              <a:solidFill>
                <a:srgbClr val="B3B3B3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0496" name="Rectangle 16"/>
            <p:cNvSpPr>
              <a:spLocks/>
            </p:cNvSpPr>
            <p:nvPr/>
          </p:nvSpPr>
          <p:spPr bwMode="auto">
            <a:xfrm>
              <a:off x="1051" y="0"/>
              <a:ext cx="386" cy="2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l"/>
              <a:r>
                <a:rPr lang="en-US" altLang="ko-KR" sz="1800">
                  <a:solidFill>
                    <a:schemeClr val="tx1"/>
                  </a:solidFill>
                  <a:ea typeface="굴림" charset="-127"/>
                </a:rPr>
                <a:t>error</a:t>
              </a:r>
            </a:p>
          </p:txBody>
        </p:sp>
      </p:grp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99000" y="7670800"/>
            <a:ext cx="6210300" cy="38417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0499" name="Rectangle 19"/>
          <p:cNvSpPr>
            <a:spLocks/>
          </p:cNvSpPr>
          <p:nvPr/>
        </p:nvSpPr>
        <p:spPr bwMode="auto">
          <a:xfrm>
            <a:off x="7985125" y="8274050"/>
            <a:ext cx="55245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ea typeface="굴림" charset="-127"/>
              </a:rPr>
              <a:t>and</a:t>
            </a:r>
          </a:p>
        </p:txBody>
      </p:sp>
      <p:sp>
        <p:nvSpPr>
          <p:cNvPr id="20500" name="Rectangle 20"/>
          <p:cNvSpPr>
            <a:spLocks/>
          </p:cNvSpPr>
          <p:nvPr/>
        </p:nvSpPr>
        <p:spPr bwMode="auto">
          <a:xfrm>
            <a:off x="812800" y="628650"/>
            <a:ext cx="3136900" cy="1346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ko-KR" b="1">
                <a:solidFill>
                  <a:schemeClr val="tx1"/>
                </a:solidFill>
                <a:ea typeface="굴림" charset="-127"/>
              </a:rPr>
              <a:t>Regression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2654300"/>
            <a:ext cx="10020300" cy="482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/>
          </p:cNvSpPr>
          <p:nvPr/>
        </p:nvSpPr>
        <p:spPr bwMode="auto">
          <a:xfrm>
            <a:off x="901700" y="1631950"/>
            <a:ext cx="2705100" cy="711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i="1">
                <a:solidFill>
                  <a:schemeClr val="tx1"/>
                </a:solidFill>
                <a:ea typeface="굴림" charset="-127"/>
              </a:rPr>
              <a:t>Linear model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877888" y="6648450"/>
            <a:ext cx="3438525" cy="711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i="1">
                <a:solidFill>
                  <a:schemeClr val="tx1"/>
                </a:solidFill>
                <a:ea typeface="굴림" charset="-127"/>
              </a:rPr>
              <a:t>Nonlinear model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3600" y="7696200"/>
            <a:ext cx="4203700" cy="4699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/>
          </p:cNvSpPr>
          <p:nvPr/>
        </p:nvSpPr>
        <p:spPr bwMode="auto">
          <a:xfrm>
            <a:off x="3413125" y="7569200"/>
            <a:ext cx="933450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(e.g)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6070600" y="3136900"/>
            <a:ext cx="685800" cy="495300"/>
          </a:xfrm>
          <a:prstGeom prst="line">
            <a:avLst/>
          </a:prstGeom>
          <a:noFill/>
          <a:ln w="25400" cap="flat">
            <a:solidFill>
              <a:srgbClr val="B3B3B3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1511" name="Rectangle 7"/>
          <p:cNvSpPr>
            <a:spLocks/>
          </p:cNvSpPr>
          <p:nvPr/>
        </p:nvSpPr>
        <p:spPr bwMode="auto">
          <a:xfrm>
            <a:off x="2698750" y="3665319"/>
            <a:ext cx="6899994" cy="1292662"/>
          </a:xfrm>
          <a:prstGeom prst="rect">
            <a:avLst/>
          </a:prstGeom>
          <a:solidFill>
            <a:schemeClr val="accent1"/>
          </a:solidFill>
          <a:ln w="15875" cap="flat">
            <a:solidFill>
              <a:srgbClr val="676767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72000" tIns="0" rIns="72000" bIns="0" anchor="ctr">
            <a:spAutoFit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the expected change in    per unit change in       </a:t>
            </a:r>
          </a:p>
          <a:p>
            <a:pPr algn="l"/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when all the other </a:t>
            </a:r>
            <a:r>
              <a:rPr lang="en-US" altLang="ko-KR" sz="2400" dirty="0" err="1">
                <a:solidFill>
                  <a:schemeClr val="tx1"/>
                </a:solidFill>
                <a:ea typeface="굴림" charset="-127"/>
              </a:rPr>
              <a:t>regressors</a:t>
            </a:r>
            <a:r>
              <a:rPr lang="en-US" altLang="ko-KR" sz="2400" dirty="0">
                <a:solidFill>
                  <a:schemeClr val="tx1"/>
                </a:solidFill>
                <a:ea typeface="굴림" charset="-127"/>
              </a:rPr>
              <a:t> are held constant</a:t>
            </a:r>
          </a:p>
          <a:p>
            <a:pPr algn="l"/>
            <a:r>
              <a:rPr lang="en-US" altLang="ko-KR" sz="3600" i="1" dirty="0">
                <a:solidFill>
                  <a:schemeClr val="tx1"/>
                </a:solidFill>
                <a:ea typeface="굴림" charset="-127"/>
              </a:rPr>
              <a:t>: partial regression coefficient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5985" y="3796680"/>
            <a:ext cx="152400" cy="203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34648" y="3796680"/>
            <a:ext cx="266700" cy="1905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AutoShape 1"/>
          <p:cNvSpPr>
            <a:spLocks/>
          </p:cNvSpPr>
          <p:nvPr/>
        </p:nvSpPr>
        <p:spPr bwMode="auto">
          <a:xfrm>
            <a:off x="723900" y="393700"/>
            <a:ext cx="11569700" cy="5537200"/>
          </a:xfrm>
          <a:prstGeom prst="roundRect">
            <a:avLst>
              <a:gd name="adj" fmla="val 3440"/>
            </a:avLst>
          </a:prstGeom>
          <a:solidFill>
            <a:srgbClr val="FEDF9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3554" name="Oval 2"/>
          <p:cNvSpPr>
            <a:spLocks/>
          </p:cNvSpPr>
          <p:nvPr/>
        </p:nvSpPr>
        <p:spPr bwMode="auto">
          <a:xfrm>
            <a:off x="3200400" y="1231900"/>
            <a:ext cx="6616700" cy="3860800"/>
          </a:xfrm>
          <a:prstGeom prst="ellipse">
            <a:avLst/>
          </a:prstGeom>
          <a:solidFill>
            <a:srgbClr val="FDA53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3555" name="Freeform 3"/>
          <p:cNvSpPr>
            <a:spLocks/>
          </p:cNvSpPr>
          <p:nvPr/>
        </p:nvSpPr>
        <p:spPr bwMode="auto">
          <a:xfrm>
            <a:off x="5564188" y="1300163"/>
            <a:ext cx="1528762" cy="3756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50" y="7047"/>
              </a:cxn>
              <a:cxn ang="0">
                <a:pos x="21600" y="15468"/>
              </a:cxn>
              <a:cxn ang="0">
                <a:pos x="17100" y="21600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16650" y="7047"/>
                </a:lnTo>
                <a:lnTo>
                  <a:pt x="21600" y="15468"/>
                </a:lnTo>
                <a:lnTo>
                  <a:pt x="17100" y="2160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2701925" y="546100"/>
            <a:ext cx="7256463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 b="1">
                <a:solidFill>
                  <a:schemeClr val="tx1"/>
                </a:solidFill>
                <a:ea typeface="굴림" charset="-127"/>
              </a:rPr>
              <a:t>Total variation of responses     </a:t>
            </a:r>
          </a:p>
        </p:txBody>
      </p:sp>
      <p:sp>
        <p:nvSpPr>
          <p:cNvPr id="23557" name="Rectangle 5"/>
          <p:cNvSpPr>
            <a:spLocks/>
          </p:cNvSpPr>
          <p:nvPr/>
        </p:nvSpPr>
        <p:spPr bwMode="auto">
          <a:xfrm>
            <a:off x="1096963" y="2381250"/>
            <a:ext cx="5259387" cy="635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Variation due to </a:t>
            </a:r>
            <a:r>
              <a:rPr lang="en-US" altLang="ko-KR" sz="3600" b="1">
                <a:solidFill>
                  <a:schemeClr val="tx1"/>
                </a:solidFill>
                <a:ea typeface="굴림" charset="-127"/>
              </a:rPr>
              <a:t>x</a:t>
            </a: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-variables</a:t>
            </a:r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7426325" y="3454400"/>
            <a:ext cx="4408488" cy="622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Variation due to errors</a:t>
            </a:r>
          </a:p>
        </p:txBody>
      </p:sp>
      <p:sp>
        <p:nvSpPr>
          <p:cNvPr id="23559" name="Rectangle 7"/>
          <p:cNvSpPr>
            <a:spLocks/>
          </p:cNvSpPr>
          <p:nvPr/>
        </p:nvSpPr>
        <p:spPr bwMode="auto">
          <a:xfrm>
            <a:off x="4041775" y="7594600"/>
            <a:ext cx="3538538" cy="723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b="1">
                <a:solidFill>
                  <a:srgbClr val="0044FE"/>
                </a:solidFill>
                <a:ea typeface="굴림" charset="-127"/>
              </a:rPr>
              <a:t>F-test again!</a:t>
            </a:r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1117600" y="6584950"/>
            <a:ext cx="11417300" cy="736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altLang="ko-KR">
                <a:solidFill>
                  <a:schemeClr val="tx1"/>
                </a:solidFill>
                <a:ea typeface="굴림" charset="-127"/>
              </a:rPr>
              <a:t>Null hypo.: The regression model is </a:t>
            </a:r>
            <a:r>
              <a:rPr lang="en-US" altLang="ko-KR" b="1">
                <a:solidFill>
                  <a:schemeClr val="tx1"/>
                </a:solidFill>
                <a:ea typeface="굴림" charset="-127"/>
              </a:rPr>
              <a:t>not</a:t>
            </a:r>
            <a:r>
              <a:rPr lang="en-US" altLang="ko-KR">
                <a:solidFill>
                  <a:schemeClr val="tx1"/>
                </a:solidFill>
                <a:ea typeface="굴림" charset="-127"/>
              </a:rPr>
              <a:t> significant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7784" y="1852464"/>
            <a:ext cx="11161240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SAT &lt;- c(388, 354, 361, 329, 331, 364, 399, 421, 398, 383)</a:t>
            </a:r>
          </a:p>
          <a:p>
            <a:pPr algn="l"/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GEN &lt;- c("F", "F", "F", "F", "M", "M", "M", "F", "M", "M")</a:t>
            </a:r>
          </a:p>
          <a:p>
            <a:pPr algn="l"/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GPA &lt;- c(4.0, 3.8, 3.5, 3.1, 3.3, 3.5, 4.0, 4.2, 3.8, 3.7)</a:t>
            </a:r>
          </a:p>
          <a:p>
            <a:pPr algn="l"/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par(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mfrow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=c(1,2))</a:t>
            </a:r>
          </a:p>
          <a:p>
            <a:pPr algn="l"/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plot(SAT, GPA)</a:t>
            </a:r>
          </a:p>
          <a:p>
            <a:pPr algn="l"/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boxplot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(GPA~GEN,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="GENDER",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="GPA")</a:t>
            </a:r>
          </a:p>
          <a:p>
            <a:pPr algn="l"/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res &lt;-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lsfit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(SAT, GPA)</a:t>
            </a:r>
          </a:p>
          <a:p>
            <a:pPr algn="l"/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ls.print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(res)</a:t>
            </a:r>
          </a:p>
          <a:p>
            <a:pPr algn="l"/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res.no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lsfit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(SAT, GPA, intercept=F)</a:t>
            </a:r>
          </a:p>
          <a:p>
            <a:pPr algn="l"/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ls.print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res.no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(GPA~GEN)</a:t>
            </a:r>
            <a:endParaRPr lang="en-US" altLang="ko-KR" sz="2400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res.lm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 &lt;- lm(GPA~GEN+SAT)</a:t>
            </a:r>
          </a:p>
          <a:p>
            <a:pPr algn="l"/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res.lm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412875" y="2279650"/>
            <a:ext cx="8110538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ea typeface="굴림" charset="-127"/>
              </a:rPr>
              <a:t>Regressors may have (nearly) linear dependency with each other.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305800" y="952500"/>
            <a:ext cx="4483100" cy="3890963"/>
            <a:chOff x="0" y="0"/>
            <a:chExt cx="2823" cy="2451"/>
          </a:xfrm>
        </p:grpSpPr>
        <p:sp>
          <p:nvSpPr>
            <p:cNvPr id="26626" name="Line 2"/>
            <p:cNvSpPr>
              <a:spLocks noChangeShapeType="1"/>
            </p:cNvSpPr>
            <p:nvPr/>
          </p:nvSpPr>
          <p:spPr bwMode="auto">
            <a:xfrm flipH="1">
              <a:off x="1469" y="5"/>
              <a:ext cx="0" cy="104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27" name="Line 3"/>
            <p:cNvSpPr>
              <a:spLocks noChangeShapeType="1"/>
            </p:cNvSpPr>
            <p:nvPr/>
          </p:nvSpPr>
          <p:spPr bwMode="auto">
            <a:xfrm rot="10800000" flipH="1">
              <a:off x="98" y="1047"/>
              <a:ext cx="1377" cy="526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 rot="10800000">
              <a:off x="1469" y="1047"/>
              <a:ext cx="1228" cy="5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stealth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551"/>
              <a:ext cx="93" cy="6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66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30" y="1557"/>
              <a:ext cx="93" cy="6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266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40" y="0"/>
              <a:ext cx="50" cy="65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H="1">
              <a:off x="1420" y="920"/>
              <a:ext cx="0" cy="64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H="1">
              <a:off x="1491" y="838"/>
              <a:ext cx="0" cy="516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H="1">
              <a:off x="1469" y="1244"/>
              <a:ext cx="0" cy="64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 flipH="1">
              <a:off x="1513" y="1298"/>
              <a:ext cx="0" cy="64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>
              <a:off x="1562" y="1490"/>
              <a:ext cx="0" cy="64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flipH="1">
              <a:off x="1535" y="1551"/>
              <a:ext cx="0" cy="64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H="1">
              <a:off x="1612" y="1808"/>
              <a:ext cx="0" cy="64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H="1">
              <a:off x="1409" y="608"/>
              <a:ext cx="0" cy="64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 flipH="1">
              <a:off x="1551" y="1139"/>
              <a:ext cx="0" cy="64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flipH="1">
              <a:off x="1442" y="882"/>
              <a:ext cx="0" cy="64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oval" w="med" len="med"/>
              <a:tailEnd type="none" w="med" len="med"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6643" name="Rectangle 19"/>
          <p:cNvSpPr>
            <a:spLocks/>
          </p:cNvSpPr>
          <p:nvPr/>
        </p:nvSpPr>
        <p:spPr bwMode="auto">
          <a:xfrm>
            <a:off x="2195513" y="5346700"/>
            <a:ext cx="6111875" cy="7239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ea typeface="굴림" charset="-127"/>
              </a:rPr>
              <a:t>VIF: variance inflation factor</a:t>
            </a:r>
          </a:p>
        </p:txBody>
      </p:sp>
      <p:pic>
        <p:nvPicPr>
          <p:cNvPr id="26644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5000" y="6464300"/>
            <a:ext cx="2044700" cy="457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6645" name="Rectangle 21"/>
          <p:cNvSpPr>
            <a:spLocks/>
          </p:cNvSpPr>
          <p:nvPr/>
        </p:nvSpPr>
        <p:spPr bwMode="auto">
          <a:xfrm>
            <a:off x="776288" y="914400"/>
            <a:ext cx="5218112" cy="800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4800" b="1">
                <a:solidFill>
                  <a:schemeClr val="tx1"/>
                </a:solidFill>
                <a:ea typeface="굴림" charset="-127"/>
              </a:rPr>
              <a:t>Multicollinearity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87400" y="819150"/>
            <a:ext cx="10611544" cy="340957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altLang="ko-KR" sz="4800" i="1" dirty="0">
                <a:solidFill>
                  <a:schemeClr val="tx1"/>
                </a:solidFill>
                <a:ea typeface="굴림" charset="-127"/>
              </a:rPr>
              <a:t>Remedies</a:t>
            </a:r>
            <a:r>
              <a:rPr lang="en-US" altLang="ko-KR" sz="4800" dirty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sz="4800" dirty="0" smtClean="0">
                <a:solidFill>
                  <a:schemeClr val="tx1"/>
                </a:solidFill>
                <a:ea typeface="굴림" charset="-127"/>
              </a:rPr>
              <a:t> </a:t>
            </a:r>
            <a:br>
              <a:rPr lang="en-US" altLang="ko-KR" sz="4800" dirty="0" smtClean="0">
                <a:solidFill>
                  <a:schemeClr val="tx1"/>
                </a:solidFill>
                <a:ea typeface="굴림" charset="-127"/>
              </a:rPr>
            </a:br>
            <a:r>
              <a:rPr lang="en-US" altLang="ko-KR" sz="4800" dirty="0" smtClean="0">
                <a:solidFill>
                  <a:schemeClr val="tx1"/>
                </a:solidFill>
                <a:ea typeface="굴림" charset="-127"/>
              </a:rPr>
              <a:t>  when </a:t>
            </a:r>
            <a:r>
              <a:rPr lang="en-US" altLang="ko-KR" sz="4800" dirty="0" err="1" smtClean="0">
                <a:solidFill>
                  <a:schemeClr val="tx1"/>
                </a:solidFill>
                <a:ea typeface="굴림" charset="-127"/>
              </a:rPr>
              <a:t>multicollinearity</a:t>
            </a:r>
            <a:r>
              <a:rPr lang="en-US" altLang="ko-KR" sz="4800" dirty="0" smtClean="0">
                <a:solidFill>
                  <a:schemeClr val="tx1"/>
                </a:solidFill>
                <a:ea typeface="굴림" charset="-127"/>
              </a:rPr>
              <a:t> </a:t>
            </a:r>
            <a:r>
              <a:rPr lang="en-US" altLang="ko-KR" sz="4800" dirty="0">
                <a:solidFill>
                  <a:schemeClr val="tx1"/>
                </a:solidFill>
                <a:ea typeface="굴림" charset="-127"/>
              </a:rPr>
              <a:t>is </a:t>
            </a:r>
            <a:r>
              <a:rPr lang="en-US" altLang="ko-KR" sz="4800" dirty="0" smtClean="0">
                <a:solidFill>
                  <a:schemeClr val="tx1"/>
                </a:solidFill>
                <a:ea typeface="굴림" charset="-127"/>
              </a:rPr>
              <a:t>detected</a:t>
            </a:r>
            <a:r>
              <a:rPr lang="en-US" altLang="ko-KR" sz="4800" dirty="0">
                <a:solidFill>
                  <a:schemeClr val="tx1"/>
                </a:solidFill>
                <a:ea typeface="굴림" charset="-127"/>
              </a:rPr>
              <a:t>:</a:t>
            </a:r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3262040" y="4084712"/>
            <a:ext cx="8136904" cy="412516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609600" indent="-609600" algn="l">
              <a:buClr>
                <a:srgbClr val="797979"/>
              </a:buClr>
              <a:buSzPct val="100000"/>
              <a:buFont typeface="Lucida Grande" charset="0"/>
              <a:buChar char="✓"/>
            </a:pP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Model re-specification</a:t>
            </a:r>
          </a:p>
          <a:p>
            <a:pPr marL="609600" indent="-609600" algn="l">
              <a:buClr>
                <a:srgbClr val="797979"/>
              </a:buClr>
              <a:buSzPct val="100000"/>
              <a:buFont typeface="Lucida Grande" charset="0"/>
              <a:buChar char="✓"/>
            </a:pPr>
            <a:endParaRPr lang="en-US" altLang="ko-KR" sz="3600" dirty="0">
              <a:solidFill>
                <a:schemeClr val="tx1"/>
              </a:solidFill>
              <a:ea typeface="굴림" charset="-127"/>
            </a:endParaRPr>
          </a:p>
          <a:p>
            <a:pPr marL="609600" indent="-609600" algn="l">
              <a:buClr>
                <a:srgbClr val="797979"/>
              </a:buClr>
              <a:buSzPct val="100000"/>
              <a:buFont typeface="Lucida Grande" charset="0"/>
              <a:buChar char="✓"/>
            </a:pP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Ridge regression</a:t>
            </a:r>
          </a:p>
          <a:p>
            <a:pPr marL="609600" indent="-609600" algn="l">
              <a:buClr>
                <a:srgbClr val="797979"/>
              </a:buClr>
              <a:buSzPct val="100000"/>
              <a:buFont typeface="Lucida Grande" charset="0"/>
              <a:buChar char="✓"/>
            </a:pPr>
            <a:endParaRPr lang="en-US" altLang="ko-KR" sz="3600" dirty="0">
              <a:solidFill>
                <a:schemeClr val="tx1"/>
              </a:solidFill>
              <a:ea typeface="굴림" charset="-127"/>
            </a:endParaRPr>
          </a:p>
          <a:p>
            <a:pPr marL="609600" indent="-609600" algn="l">
              <a:buClr>
                <a:srgbClr val="797979"/>
              </a:buClr>
              <a:buSzPct val="100000"/>
              <a:buFont typeface="Lucida Grande" charset="0"/>
              <a:buChar char="✓"/>
            </a:pPr>
            <a:r>
              <a:rPr lang="en-US" altLang="ko-KR" sz="3600" dirty="0">
                <a:solidFill>
                  <a:schemeClr val="tx1"/>
                </a:solidFill>
                <a:ea typeface="굴림" charset="-127"/>
              </a:rPr>
              <a:t>Principal component regression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1022350" y="1625600"/>
            <a:ext cx="5613400" cy="800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4800" b="1">
                <a:solidFill>
                  <a:schemeClr val="tx1"/>
                </a:solidFill>
                <a:ea typeface="굴림" charset="-127"/>
              </a:rPr>
              <a:t>Variable selection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4342160" y="3796680"/>
            <a:ext cx="4920704" cy="64633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Stepwise 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regression</a:t>
            </a: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3262040" y="5308848"/>
            <a:ext cx="7126952" cy="64633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ea typeface="굴림" charset="-127"/>
              </a:rPr>
              <a:t>Penalized regression: LASSO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noFill/>
          <a:ln w="12700">
            <a:miter lim="800000"/>
            <a:headEnd/>
            <a:tailEnd/>
          </a:ln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굴림" charset="-127"/>
              </a:rPr>
              <a:t>10. Categorical </a:t>
            </a:r>
            <a:r>
              <a:rPr lang="en-US" altLang="ko-KR" dirty="0">
                <a:ea typeface="굴림" charset="-127"/>
              </a:rPr>
              <a:t>Data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5" name="Rectangle 35"/>
          <p:cNvSpPr>
            <a:spLocks/>
          </p:cNvSpPr>
          <p:nvPr/>
        </p:nvSpPr>
        <p:spPr bwMode="auto">
          <a:xfrm>
            <a:off x="584200" y="444500"/>
            <a:ext cx="11493500" cy="2197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Any evidence of association </a:t>
            </a:r>
            <a:br>
              <a:rPr lang="en-US" altLang="ko-KR" sz="3600">
                <a:solidFill>
                  <a:schemeClr val="tx1"/>
                </a:solidFill>
                <a:ea typeface="굴림" charset="-127"/>
              </a:rPr>
            </a:b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           between </a:t>
            </a:r>
            <a:r>
              <a:rPr lang="en-US" altLang="ko-KR" sz="3600" b="1">
                <a:solidFill>
                  <a:schemeClr val="tx1"/>
                </a:solidFill>
                <a:ea typeface="굴림" charset="-127"/>
              </a:rPr>
              <a:t>education level</a:t>
            </a: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 and </a:t>
            </a:r>
            <a:r>
              <a:rPr lang="en-US" altLang="ko-KR" sz="3600" b="1">
                <a:solidFill>
                  <a:schemeClr val="tx1"/>
                </a:solidFill>
                <a:ea typeface="굴림" charset="-127"/>
              </a:rPr>
              <a:t>income level</a:t>
            </a: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?</a:t>
            </a:r>
          </a:p>
          <a:p>
            <a:pPr algn="l"/>
            <a:endParaRPr lang="en-US" altLang="ko-KR" sz="3600">
              <a:solidFill>
                <a:schemeClr val="tx1"/>
              </a:solidFill>
              <a:ea typeface="굴림" charset="-127"/>
            </a:endParaRPr>
          </a:p>
          <a:p>
            <a:pPr algn="l"/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If any, </a:t>
            </a:r>
            <a:r>
              <a:rPr lang="en-US" altLang="ko-KR" sz="3600" b="1">
                <a:solidFill>
                  <a:schemeClr val="tx1"/>
                </a:solidFill>
                <a:ea typeface="굴림" charset="-127"/>
              </a:rPr>
              <a:t>how strong</a:t>
            </a:r>
            <a:r>
              <a:rPr lang="en-US" altLang="ko-KR" sz="3600">
                <a:solidFill>
                  <a:schemeClr val="tx1"/>
                </a:solidFill>
                <a:ea typeface="굴림" charset="-127"/>
              </a:rPr>
              <a:t> is it?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1257300" y="3580656"/>
          <a:ext cx="10477500" cy="4839444"/>
        </p:xfrm>
        <a:graphic>
          <a:graphicData uri="http://schemas.openxmlformats.org/drawingml/2006/table">
            <a:tbl>
              <a:tblPr/>
              <a:tblGrid>
                <a:gridCol w="3101975"/>
                <a:gridCol w="2513013"/>
                <a:gridCol w="2243137"/>
                <a:gridCol w="2619375"/>
              </a:tblGrid>
              <a:tr h="1209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endParaRPr kumimoji="0" lang="en-US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굴림" charset="-127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Low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High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sum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9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High School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9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College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9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sum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36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26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ko-KR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굴림" charset="-127"/>
                          <a:sym typeface="Gill Sans" charset="0"/>
                        </a:rPr>
                        <a:t>62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Package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0566400" cy="5996632"/>
          </a:xfrm>
          <a:ln/>
        </p:spPr>
        <p:txBody>
          <a:bodyPr anchor="t"/>
          <a:lstStyle/>
          <a:p>
            <a:pPr marL="889000"/>
            <a:r>
              <a:rPr lang="en-US" altLang="ko-KR" sz="3200" dirty="0" smtClean="0">
                <a:ea typeface="굴림" charset="-127"/>
              </a:rPr>
              <a:t>All R functions and datasets are stored in packages.</a:t>
            </a:r>
          </a:p>
          <a:p>
            <a:pPr marL="889000"/>
            <a:r>
              <a:rPr lang="en-US" altLang="ko-KR" sz="3200" dirty="0" smtClean="0">
                <a:ea typeface="굴림" charset="-127"/>
              </a:rPr>
              <a:t>Installation of a package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&gt; </a:t>
            </a:r>
            <a:r>
              <a:rPr lang="en-US" altLang="ko-KR" sz="3200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install.packages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(“</a:t>
            </a:r>
            <a:r>
              <a:rPr lang="en-US" altLang="ko-KR" sz="3200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MatchIt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”)</a:t>
            </a:r>
            <a:endParaRPr lang="en-US" altLang="ko-KR" sz="3200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marL="889000"/>
            <a:r>
              <a:rPr lang="en-US" altLang="ko-KR" sz="3200" dirty="0" smtClean="0">
                <a:ea typeface="굴림" charset="-127"/>
              </a:rPr>
              <a:t>Loading a package</a:t>
            </a: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 &gt; library(“</a:t>
            </a:r>
            <a:r>
              <a:rPr lang="en-US" altLang="ko-KR" sz="3200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MatchIt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”)</a:t>
            </a:r>
          </a:p>
          <a:p>
            <a:pPr marL="889000"/>
            <a:r>
              <a:rPr lang="en-US" altLang="ko-KR" sz="3200" dirty="0" smtClean="0">
                <a:ea typeface="굴림" charset="-127"/>
              </a:rPr>
              <a:t>Unloading a package</a:t>
            </a:r>
            <a: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 smtClean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 &gt; detach(package:“</a:t>
            </a:r>
            <a:r>
              <a:rPr lang="en-US" altLang="ko-KR" sz="3200" dirty="0" err="1" smtClean="0">
                <a:latin typeface="Courier New" pitchFamily="49" charset="0"/>
                <a:ea typeface="굴림" charset="-127"/>
                <a:cs typeface="Courier New" pitchFamily="49" charset="0"/>
              </a:rPr>
              <a:t>MatchIt</a:t>
            </a:r>
            <a:r>
              <a:rPr lang="en-US" altLang="ko-KR" sz="3200" dirty="0" smtClean="0">
                <a:latin typeface="Courier New" pitchFamily="49" charset="0"/>
                <a:ea typeface="굴림" charset="-127"/>
                <a:cs typeface="Courier New" pitchFamily="49" charset="0"/>
              </a:rPr>
              <a:t>”)</a:t>
            </a:r>
          </a:p>
          <a:p>
            <a:pPr marL="889000">
              <a:buNone/>
            </a:pPr>
            <a:endParaRPr lang="en-US" altLang="ko-KR" sz="3200" dirty="0" smtClean="0">
              <a:ea typeface="굴림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6248400"/>
            <a:ext cx="5461000" cy="10414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/>
          </p:cNvSpPr>
          <p:nvPr/>
        </p:nvSpPr>
        <p:spPr bwMode="auto">
          <a:xfrm>
            <a:off x="876300" y="4603750"/>
            <a:ext cx="2630488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ea typeface="굴림" charset="-127"/>
              </a:rPr>
              <a:t>Observed cell count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5570538" y="8642350"/>
            <a:ext cx="2543175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ea typeface="굴림" charset="-127"/>
              </a:rPr>
              <a:t>Expected cell count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4419600" y="7327900"/>
            <a:ext cx="1270000" cy="1270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rot="10800000">
            <a:off x="2111375" y="5111750"/>
            <a:ext cx="1289050" cy="1112838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endParaRPr lang="ko-KR" altLang="en-US"/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965200" y="850900"/>
            <a:ext cx="11493500" cy="2578100"/>
          </a:xfrm>
          <a:prstGeom prst="rect">
            <a:avLst/>
          </a:prstGeom>
          <a:solidFill>
            <a:srgbClr val="E6E6E6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l"/>
            <a:r>
              <a:rPr lang="en-US" altLang="ko-KR">
                <a:solidFill>
                  <a:schemeClr val="tx1"/>
                </a:solidFill>
                <a:ea typeface="굴림" charset="-127"/>
              </a:rPr>
              <a:t>To test whether</a:t>
            </a:r>
          </a:p>
          <a:p>
            <a:pPr algn="l"/>
            <a:r>
              <a:rPr lang="en-US" altLang="ko-KR" i="1">
                <a:solidFill>
                  <a:schemeClr val="tx1"/>
                </a:solidFill>
                <a:ea typeface="굴림" charset="-127"/>
              </a:rPr>
              <a:t>      there’s </a:t>
            </a:r>
            <a:r>
              <a:rPr lang="en-US" altLang="ko-KR" b="1" i="1">
                <a:solidFill>
                  <a:schemeClr val="tx1"/>
                </a:solidFill>
                <a:ea typeface="굴림" charset="-127"/>
              </a:rPr>
              <a:t>no</a:t>
            </a:r>
            <a:r>
              <a:rPr lang="en-US" altLang="ko-KR" i="1">
                <a:solidFill>
                  <a:schemeClr val="tx1"/>
                </a:solidFill>
                <a:ea typeface="굴림" charset="-127"/>
              </a:rPr>
              <a:t> association between the factors</a:t>
            </a:r>
          </a:p>
          <a:p>
            <a:pPr algn="l"/>
            <a:r>
              <a:rPr lang="en-US" altLang="ko-KR" i="1">
                <a:solidFill>
                  <a:schemeClr val="tx1"/>
                </a:solidFill>
                <a:ea typeface="굴림" charset="-127"/>
              </a:rPr>
              <a:t>or </a:t>
            </a:r>
          </a:p>
          <a:p>
            <a:pPr algn="l"/>
            <a:r>
              <a:rPr lang="en-US" altLang="ko-KR" i="1">
                <a:solidFill>
                  <a:schemeClr val="tx1"/>
                </a:solidFill>
                <a:ea typeface="굴림" charset="-127"/>
              </a:rPr>
              <a:t>     there </a:t>
            </a:r>
            <a:r>
              <a:rPr lang="en-US" altLang="ko-KR" b="1" i="1">
                <a:solidFill>
                  <a:schemeClr val="tx1"/>
                </a:solidFill>
                <a:ea typeface="굴림" charset="-127"/>
              </a:rPr>
              <a:t>is</a:t>
            </a:r>
            <a:r>
              <a:rPr lang="en-US" altLang="ko-KR" i="1">
                <a:solidFill>
                  <a:schemeClr val="tx1"/>
                </a:solidFill>
                <a:ea typeface="굴림" charset="-127"/>
              </a:rPr>
              <a:t> an association between the factors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7800" y="3556000"/>
            <a:ext cx="4991100" cy="4991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800" y="2536825"/>
            <a:ext cx="11233248" cy="3924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M &lt;-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as.table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(c(25, 12), c(11,14)))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(M) &lt;- list(education=c("High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School","College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                    income=c("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Low","High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res &lt;- </a:t>
            </a: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chisq.test</a:t>
            </a: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(M)</a:t>
            </a:r>
          </a:p>
          <a:p>
            <a:pPr algn="l">
              <a:lnSpc>
                <a:spcPct val="150000"/>
              </a:lnSpc>
            </a:pPr>
            <a:r>
              <a:rPr lang="en-US" altLang="ko-KR" sz="2400" dirty="0" err="1" smtClean="0">
                <a:latin typeface="Courier New" pitchFamily="49" charset="0"/>
                <a:cs typeface="Courier New" pitchFamily="49" charset="0"/>
              </a:rPr>
              <a:t>res$expected</a:t>
            </a:r>
            <a:endParaRPr lang="en-US" altLang="ko-KR" sz="24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 smtClean="0">
                <a:latin typeface="Courier New" pitchFamily="49" charset="0"/>
                <a:cs typeface="Courier New" pitchFamily="49" charset="0"/>
              </a:rPr>
              <a:t>res</a:t>
            </a:r>
          </a:p>
          <a:p>
            <a:pPr algn="l">
              <a:lnSpc>
                <a:spcPct val="150000"/>
              </a:lnSpc>
            </a:pPr>
            <a:endParaRPr lang="en-US" altLang="ko-K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R command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667000"/>
            <a:ext cx="11582400" cy="6743700"/>
          </a:xfrm>
          <a:ln/>
        </p:spPr>
        <p:txBody>
          <a:bodyPr anchor="t"/>
          <a:lstStyle/>
          <a:p>
            <a:pPr marL="889000"/>
            <a:r>
              <a:rPr lang="en-US" altLang="ko-KR" sz="3200" dirty="0">
                <a:ea typeface="굴림" charset="-127"/>
              </a:rPr>
              <a:t>For variable names, we may use alphabets, numbers, period(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.</a:t>
            </a:r>
            <a:r>
              <a:rPr lang="en-US" altLang="ko-KR" sz="3200" dirty="0">
                <a:ea typeface="굴림" charset="-127"/>
              </a:rPr>
              <a:t>), underscore(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_</a:t>
            </a:r>
            <a:r>
              <a:rPr lang="en-US" altLang="ko-KR" sz="3200" dirty="0">
                <a:ea typeface="굴림" charset="-127"/>
              </a:rPr>
              <a:t>), etc.</a:t>
            </a:r>
          </a:p>
          <a:p>
            <a:pPr marL="889000"/>
            <a:r>
              <a:rPr lang="en-US" altLang="ko-KR" sz="3200" dirty="0">
                <a:ea typeface="굴림" charset="-127"/>
              </a:rPr>
              <a:t>For assignment,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&lt;-</a:t>
            </a:r>
            <a:r>
              <a:rPr lang="en-US" altLang="ko-KR" sz="3200" dirty="0">
                <a:ea typeface="굴림" charset="-127"/>
              </a:rPr>
              <a:t> is used. You may use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=</a:t>
            </a:r>
            <a:r>
              <a:rPr lang="en-US" altLang="ko-KR" sz="3200" dirty="0">
                <a:ea typeface="굴림" charset="-127"/>
              </a:rPr>
              <a:t>, but not preferable.</a:t>
            </a:r>
          </a:p>
          <a:p>
            <a:pPr marL="889000"/>
            <a:r>
              <a:rPr lang="en-US" altLang="ko-KR" sz="3200" dirty="0">
                <a:ea typeface="굴림" charset="-127"/>
              </a:rPr>
              <a:t>All names should begin with alphabet or period(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.</a:t>
            </a:r>
            <a:r>
              <a:rPr lang="en-US" altLang="ko-KR" sz="3200" dirty="0">
                <a:ea typeface="굴림" charset="-127"/>
              </a:rPr>
              <a:t>).</a:t>
            </a:r>
          </a:p>
          <a:p>
            <a:pPr marL="889000"/>
            <a:r>
              <a:rPr lang="en-US" altLang="ko-KR" sz="3200" dirty="0">
                <a:ea typeface="굴림" charset="-127"/>
              </a:rPr>
              <a:t>Semicolon(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;</a:t>
            </a:r>
            <a:r>
              <a:rPr lang="en-US" altLang="ko-KR" sz="3200" dirty="0">
                <a:ea typeface="굴림" charset="-127"/>
              </a:rPr>
              <a:t>) separates multiple commands</a:t>
            </a:r>
            <a:r>
              <a:rPr lang="en-US" altLang="ko-KR" sz="3200" dirty="0" smtClean="0">
                <a:ea typeface="굴림" charset="-127"/>
              </a:rPr>
              <a:t>.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 &gt; beta.0 &lt;- 3 ; beta.1 &lt;- 2 </a:t>
            </a:r>
            <a:endParaRPr lang="en-US" altLang="ko-KR" sz="3200" dirty="0">
              <a:ea typeface="굴림" charset="-127"/>
            </a:endParaRPr>
          </a:p>
          <a:p>
            <a:pPr marL="889000"/>
            <a:r>
              <a:rPr lang="en-US" altLang="ko-KR" sz="3200" dirty="0">
                <a:ea typeface="굴림" charset="-127"/>
              </a:rPr>
              <a:t>Comments begins with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#</a:t>
            </a:r>
            <a:r>
              <a:rPr lang="en-US" altLang="ko-KR" sz="3200" dirty="0" smtClean="0">
                <a:ea typeface="굴림" charset="-127"/>
              </a:rPr>
              <a:t>.</a:t>
            </a:r>
            <a: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  <a:t/>
            </a:r>
            <a:br>
              <a:rPr lang="en-US" altLang="ko-KR" sz="3200" dirty="0">
                <a:latin typeface="Courier New" charset="0"/>
                <a:ea typeface="굴림" charset="-127"/>
                <a:sym typeface="Courier New" charset="0"/>
              </a:rPr>
            </a:b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&gt; </a:t>
            </a:r>
            <a:r>
              <a:rPr lang="en-US" altLang="ko-KR" sz="3200" dirty="0" err="1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rnorm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(100) # to </a:t>
            </a:r>
            <a:r>
              <a:rPr lang="en-US" altLang="ko-KR" sz="3200" dirty="0" smtClean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generate </a:t>
            </a:r>
            <a:r>
              <a:rPr lang="en-US" altLang="ko-KR" sz="3200" dirty="0">
                <a:latin typeface="Courier New" charset="0"/>
                <a:ea typeface="굴림" charset="-127"/>
                <a:cs typeface="Courier New" charset="0"/>
                <a:sym typeface="Courier New" charset="0"/>
              </a:rPr>
              <a:t>100 random numbers</a:t>
            </a:r>
            <a:endParaRPr lang="en-US" altLang="ko-KR" sz="3200" dirty="0">
              <a:latin typeface="Courier New" charset="0"/>
              <a:ea typeface="굴림" charset="-127"/>
              <a:sym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6E6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F0F0F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빈 페이지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 페이지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빈 페이지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Pages>0</Pages>
  <Words>3953</Words>
  <Characters>0</Characters>
  <Application>Microsoft Office PowerPoint</Application>
  <PresentationFormat>사용자 지정</PresentationFormat>
  <Lines>0</Lines>
  <Paragraphs>560</Paragraphs>
  <Slides>81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81</vt:i4>
      </vt:variant>
    </vt:vector>
  </HeadingPairs>
  <TitlesOfParts>
    <vt:vector size="85" baseType="lpstr">
      <vt:lpstr>Title - Center</vt:lpstr>
      <vt:lpstr>Title &amp; Bullets</vt:lpstr>
      <vt:lpstr>Blank</vt:lpstr>
      <vt:lpstr>빈 페이지</vt:lpstr>
      <vt:lpstr>1. Introduction</vt:lpstr>
      <vt:lpstr>R is...</vt:lpstr>
      <vt:lpstr>Download &amp; Installation</vt:lpstr>
      <vt:lpstr>Download &amp; Installation</vt:lpstr>
      <vt:lpstr>Console</vt:lpstr>
      <vt:lpstr>Working Directory</vt:lpstr>
      <vt:lpstr>Help</vt:lpstr>
      <vt:lpstr>Package</vt:lpstr>
      <vt:lpstr>R command</vt:lpstr>
      <vt:lpstr>R command</vt:lpstr>
      <vt:lpstr>R command</vt:lpstr>
      <vt:lpstr>2. Data Manipulation</vt:lpstr>
      <vt:lpstr>Data Types</vt:lpstr>
      <vt:lpstr>Data Types</vt:lpstr>
      <vt:lpstr>Vectors</vt:lpstr>
      <vt:lpstr>Vectors</vt:lpstr>
      <vt:lpstr>Vectors</vt:lpstr>
      <vt:lpstr>Vectors</vt:lpstr>
      <vt:lpstr>Vectors</vt:lpstr>
      <vt:lpstr>Arrays and matrices</vt:lpstr>
      <vt:lpstr>Arrays and matrices</vt:lpstr>
      <vt:lpstr>Lists</vt:lpstr>
      <vt:lpstr>3. Data Import / Export</vt:lpstr>
      <vt:lpstr>Read data</vt:lpstr>
      <vt:lpstr>Read data</vt:lpstr>
      <vt:lpstr>Read data</vt:lpstr>
      <vt:lpstr>Export data</vt:lpstr>
      <vt:lpstr>Export data</vt:lpstr>
      <vt:lpstr>4. Graphics:  Visualization of Data</vt:lpstr>
      <vt:lpstr>One-dimensional data</vt:lpstr>
      <vt:lpstr>PowerPoint 프레젠테이션</vt:lpstr>
      <vt:lpstr>PowerPoint 프레젠테이션</vt:lpstr>
      <vt:lpstr>Multi-dimensional data</vt:lpstr>
      <vt:lpstr>PowerPoint 프레젠테이션</vt:lpstr>
      <vt:lpstr>PowerPoint 프레젠테이션</vt:lpstr>
      <vt:lpstr>5. Advanced Programming</vt:lpstr>
      <vt:lpstr>Conditional execution</vt:lpstr>
      <vt:lpstr>Iteration, loop</vt:lpstr>
      <vt:lpstr>Iteration, loop</vt:lpstr>
      <vt:lpstr>Applying a function to every row/column</vt:lpstr>
      <vt:lpstr>Applying a function to every row/column</vt:lpstr>
      <vt:lpstr>Writing a new function</vt:lpstr>
      <vt:lpstr>6. Summary of Data</vt:lpstr>
      <vt:lpstr>PowerPoint 프레젠테이션</vt:lpstr>
      <vt:lpstr>What or How to summarize it?</vt:lpstr>
      <vt:lpstr>Distribution!</vt:lpstr>
      <vt:lpstr>Summary statistics</vt:lpstr>
      <vt:lpstr>PowerPoint 프레젠테이션</vt:lpstr>
      <vt:lpstr>PowerPoint 프레젠테이션</vt:lpstr>
      <vt:lpstr>PowerPoint 프레젠테이션</vt:lpstr>
      <vt:lpstr>7. One- and Two-Sample Tests</vt:lpstr>
      <vt:lpstr>One-sample t-test</vt:lpstr>
      <vt:lpstr>One-sample t-test</vt:lpstr>
      <vt:lpstr>One-sample t-test</vt:lpstr>
      <vt:lpstr>One-sample Wilcoxon Signed-Rank test</vt:lpstr>
      <vt:lpstr>PowerPoint 프레젠테이션</vt:lpstr>
      <vt:lpstr>Two-sample t-test</vt:lpstr>
      <vt:lpstr>Two-sample t-test</vt:lpstr>
      <vt:lpstr>Two-sample tests</vt:lpstr>
      <vt:lpstr>Paired tests</vt:lpstr>
      <vt:lpstr>8. Analysis of Variance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 Regression</vt:lpstr>
      <vt:lpstr>PowerPoint 프레젠테이션</vt:lpstr>
      <vt:lpstr>Correlation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 Categorical Data Analysis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Seok-Oh</dc:creator>
  <cp:lastModifiedBy>Seok-Oh</cp:lastModifiedBy>
  <cp:revision>79</cp:revision>
  <cp:lastPrinted>2012-09-04T01:06:28Z</cp:lastPrinted>
  <dcterms:modified xsi:type="dcterms:W3CDTF">2012-09-04T01:07:43Z</dcterms:modified>
</cp:coreProperties>
</file>