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4" r:id="rId10"/>
    <p:sldId id="265" r:id="rId11"/>
    <p:sldId id="279" r:id="rId12"/>
    <p:sldId id="268" r:id="rId13"/>
    <p:sldId id="269" r:id="rId14"/>
    <p:sldId id="270" r:id="rId15"/>
    <p:sldId id="278" r:id="rId16"/>
    <p:sldId id="271" r:id="rId17"/>
    <p:sldId id="272" r:id="rId18"/>
    <p:sldId id="273" r:id="rId19"/>
    <p:sldId id="274" r:id="rId20"/>
    <p:sldId id="27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3561" autoAdjust="0"/>
  </p:normalViewPr>
  <p:slideViewPr>
    <p:cSldViewPr>
      <p:cViewPr varScale="1">
        <p:scale>
          <a:sx n="52" d="100"/>
          <a:sy n="52" d="100"/>
        </p:scale>
        <p:origin x="-18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E83A-6CE9-4B36-9596-82D9533D964D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F7DF1-7112-4FD0-8D9F-430319AD5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3083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2FC7-ABF6-4474-9DA9-5BEB6C51F06F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E11D-35C0-419D-BA3C-7E9B8FF8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123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68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규칙이 나타납니다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가장 연관성이 강한 규칙은</a:t>
            </a:r>
            <a:endParaRPr lang="en-US" altLang="ko-KR" dirty="0" smtClean="0"/>
          </a:p>
          <a:p>
            <a:r>
              <a:rPr lang="ko-KR" altLang="en-US" dirty="0" smtClean="0"/>
              <a:t>신뢰도가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향상도가 </a:t>
            </a:r>
            <a:r>
              <a:rPr lang="en-US" altLang="ko-KR" baseline="0" dirty="0" smtClean="0"/>
              <a:t>3.095</a:t>
            </a:r>
            <a:r>
              <a:rPr lang="ko-KR" altLang="en-US" baseline="0" dirty="0" smtClean="0"/>
              <a:t>로 가장 높은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등급의 아이들이 생존했을 경우입니다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다음과 같은 방식으로 연관성의 강도를 판단하여 </a:t>
            </a:r>
            <a:r>
              <a:rPr lang="ko-KR" altLang="en-US" dirty="0" err="1" smtClean="0"/>
              <a:t>강한규칙을</a:t>
            </a:r>
            <a:r>
              <a:rPr lang="ko-KR" altLang="en-US" dirty="0" smtClean="0"/>
              <a:t> 찾아내는데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1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association(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연관성 규칙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여론조사에서 사용하는 무작위 추출법으로는 분석하기가 힘듭니다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 모집단이 큰 경우 무작위로 추출된 자료에서 연관성 규칙관계가 존재할 가능성은 극히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드물기때문입니다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분석을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analysis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이용하게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다음은 </a:t>
            </a:r>
            <a:r>
              <a:rPr lang="en-US" altLang="ko-KR" dirty="0" smtClean="0"/>
              <a:t>Network</a:t>
            </a:r>
            <a:r>
              <a:rPr lang="en-US" altLang="ko-KR" baseline="0" dirty="0" smtClean="0"/>
              <a:t> analysis</a:t>
            </a:r>
            <a:r>
              <a:rPr lang="ko-KR" altLang="en-US" baseline="0" dirty="0" smtClean="0"/>
              <a:t>에 대해 </a:t>
            </a:r>
            <a:r>
              <a:rPr lang="ko-KR" altLang="en-US" baseline="0" dirty="0" err="1" smtClean="0"/>
              <a:t>설명드리겠습니다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3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Network</a:t>
            </a:r>
            <a:r>
              <a:rPr lang="en-US" altLang="ko-KR" baseline="0" dirty="0" smtClean="0"/>
              <a:t> analysis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dirty="0" smtClean="0"/>
              <a:t>사람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조직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이들을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라고 표현하는데</a:t>
            </a:r>
            <a:r>
              <a:rPr lang="en-US" altLang="ko-KR" baseline="0" dirty="0" smtClean="0"/>
              <a:t>,</a:t>
            </a:r>
            <a:br>
              <a:rPr lang="en-US" altLang="ko-KR" baseline="0" dirty="0" smtClean="0"/>
            </a:br>
            <a:r>
              <a:rPr lang="ko-KR" altLang="en-US" baseline="0" dirty="0" err="1" smtClean="0"/>
              <a:t>네트워크안에는</a:t>
            </a:r>
            <a:r>
              <a:rPr lang="ko-KR" altLang="en-US" baseline="0" dirty="0" smtClean="0"/>
              <a:t> 각각의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가 연관관계를 </a:t>
            </a:r>
            <a:r>
              <a:rPr lang="ko-KR" altLang="en-US" baseline="0" dirty="0" err="1" smtClean="0"/>
              <a:t>가지고있는데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이러한 관계를 분석하는 것을 </a:t>
            </a:r>
            <a:r>
              <a:rPr lang="en-US" altLang="ko-KR" baseline="0" dirty="0" smtClean="0"/>
              <a:t>Network analysis</a:t>
            </a:r>
            <a:r>
              <a:rPr lang="ko-KR" altLang="en-US" baseline="0" dirty="0" smtClean="0"/>
              <a:t>라 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82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쉽게말해</a:t>
            </a:r>
            <a:r>
              <a:rPr lang="en-US" altLang="ko-KR" dirty="0" smtClean="0"/>
              <a:t>, 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Node</a:t>
            </a:r>
            <a:r>
              <a:rPr lang="en-US" altLang="ko-KR" baseline="0" dirty="0" smtClean="0"/>
              <a:t> A,B,C,D,E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있을때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>(A B) (A C) (B C) (C E)</a:t>
            </a:r>
            <a:r>
              <a:rPr lang="ko-KR" altLang="en-US" baseline="0" dirty="0" smtClean="0"/>
              <a:t>가 연관관계가 있다고 표현할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17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이론을 </a:t>
            </a:r>
            <a:r>
              <a:rPr lang="ko-KR" altLang="en-US" dirty="0" smtClean="0"/>
              <a:t>바탕으로</a:t>
            </a:r>
            <a:r>
              <a:rPr lang="ko-KR" altLang="en-US" baseline="0" dirty="0" smtClean="0"/>
              <a:t> 다음 데이터를 </a:t>
            </a:r>
            <a:r>
              <a:rPr lang="en-US" altLang="ko-KR" baseline="0" dirty="0" smtClean="0"/>
              <a:t>R</a:t>
            </a:r>
            <a:r>
              <a:rPr lang="ko-KR" altLang="en-US" baseline="0" dirty="0" smtClean="0"/>
              <a:t>을 이용하여</a:t>
            </a:r>
            <a:endParaRPr lang="en-US" altLang="ko-KR" baseline="0" dirty="0" smtClean="0"/>
          </a:p>
          <a:p>
            <a:r>
              <a:rPr lang="ko-KR" altLang="en-US" dirty="0" smtClean="0"/>
              <a:t>네트워크 분석을 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데이터는 </a:t>
            </a:r>
            <a:r>
              <a:rPr lang="en-US" altLang="ko-KR" dirty="0" smtClean="0"/>
              <a:t>154</a:t>
            </a:r>
            <a:r>
              <a:rPr lang="ko-KR" altLang="en-US" dirty="0" smtClean="0"/>
              <a:t>명의 </a:t>
            </a:r>
            <a:r>
              <a:rPr lang="ko-KR" altLang="en-US" dirty="0" err="1" smtClean="0"/>
              <a:t>트위터를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동시간대에</a:t>
            </a:r>
            <a:r>
              <a:rPr lang="ko-KR" altLang="en-US" dirty="0" smtClean="0"/>
              <a:t> 사용하는 사람들을 기초로</a:t>
            </a:r>
            <a:endParaRPr lang="en-US" altLang="ko-KR" dirty="0" smtClean="0"/>
          </a:p>
          <a:p>
            <a:r>
              <a:rPr lang="ko-KR" altLang="en-US" dirty="0" smtClean="0"/>
              <a:t>각각 작성한 문서에서 사용된 용어끼리의 관계를 </a:t>
            </a:r>
            <a:r>
              <a:rPr lang="ko-KR" altLang="en-US" dirty="0" err="1" smtClean="0"/>
              <a:t>알아보기위하여</a:t>
            </a:r>
            <a:r>
              <a:rPr lang="ko-KR" altLang="en-US" dirty="0" smtClean="0"/>
              <a:t> 분석한 자료입니다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아웃풋은 데이터를 요약한 사진으로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번째 문서에서는 </a:t>
            </a:r>
            <a:r>
              <a:rPr lang="en-US" altLang="ko-KR" dirty="0" err="1" smtClean="0"/>
              <a:t>Data,mining,</a:t>
            </a:r>
            <a:r>
              <a:rPr lang="en-US" altLang="ko-KR" baseline="0" dirty="0" err="1" smtClean="0"/>
              <a:t>package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사용한것을</a:t>
            </a:r>
            <a:r>
              <a:rPr lang="ko-KR" altLang="en-US" baseline="0" dirty="0" smtClean="0"/>
              <a:t> 볼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여기서</a:t>
            </a:r>
            <a:r>
              <a:rPr lang="ko-KR" altLang="en-US" baseline="0" dirty="0" smtClean="0"/>
              <a:t> 네트워크 분석을 </a:t>
            </a:r>
            <a:r>
              <a:rPr lang="ko-KR" altLang="en-US" baseline="0" dirty="0" err="1" smtClean="0"/>
              <a:t>하기위해서는</a:t>
            </a:r>
            <a:r>
              <a:rPr lang="ko-KR" altLang="en-US" baseline="0" dirty="0" smtClean="0"/>
              <a:t> 인접행렬로 바꾸어주는 과정이 필요합니다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59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인접행렬이란</a:t>
            </a:r>
            <a:endParaRPr lang="en-US" altLang="ko-KR" dirty="0" smtClean="0"/>
          </a:p>
          <a:p>
            <a:r>
              <a:rPr lang="en-US" altLang="ko-KR" dirty="0" smtClean="0"/>
              <a:t>I</a:t>
            </a:r>
            <a:r>
              <a:rPr lang="ko-KR" altLang="en-US" dirty="0" smtClean="0"/>
              <a:t>열 </a:t>
            </a:r>
            <a:r>
              <a:rPr lang="en-US" altLang="ko-KR" dirty="0" smtClean="0"/>
              <a:t>j</a:t>
            </a:r>
            <a:r>
              <a:rPr lang="ko-KR" altLang="en-US" dirty="0" smtClean="0"/>
              <a:t>행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j</a:t>
            </a:r>
            <a:r>
              <a:rPr lang="ko-KR" altLang="en-US" baseline="0" dirty="0" smtClean="0"/>
              <a:t>에 해당되는 정점은 </a:t>
            </a:r>
            <a:r>
              <a:rPr lang="ko-KR" altLang="en-US" baseline="0" dirty="0" err="1" smtClean="0"/>
              <a:t>인접하고있다라고</a:t>
            </a:r>
            <a:r>
              <a:rPr lang="ko-KR" altLang="en-US" baseline="0" dirty="0" smtClean="0"/>
              <a:t> 표현합니다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예를들어</a:t>
            </a:r>
            <a:r>
              <a:rPr lang="en-US" altLang="ko-KR" baseline="0" dirty="0" smtClean="0"/>
              <a:t>, A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인접해있기때문에</a:t>
            </a:r>
            <a:r>
              <a:rPr lang="en-US" altLang="ko-KR" baseline="0" dirty="0" smtClean="0"/>
              <a:t> 1</a:t>
            </a:r>
            <a:r>
              <a:rPr lang="ko-KR" altLang="en-US" baseline="0" dirty="0" smtClean="0"/>
              <a:t>행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열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행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열이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표현됩니다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같은방식으로</a:t>
            </a:r>
            <a:r>
              <a:rPr lang="ko-KR" altLang="en-US" baseline="0" dirty="0" smtClean="0"/>
              <a:t> 모든 경우를 </a:t>
            </a:r>
            <a:r>
              <a:rPr lang="ko-KR" altLang="en-US" baseline="0" dirty="0" err="1" smtClean="0"/>
              <a:t>고려하였을때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다음과 같은 </a:t>
            </a:r>
            <a:r>
              <a:rPr lang="en-US" altLang="ko-KR" baseline="0" dirty="0" smtClean="0"/>
              <a:t>5X5</a:t>
            </a:r>
            <a:r>
              <a:rPr lang="ko-KR" altLang="en-US" baseline="0" dirty="0" smtClean="0"/>
              <a:t>행렬이 만들어집니다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91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인접행렬을 만들어주는 </a:t>
            </a:r>
            <a:r>
              <a:rPr lang="en-US" altLang="ko-KR" dirty="0" smtClean="0"/>
              <a:t>R</a:t>
            </a:r>
            <a:r>
              <a:rPr lang="ko-KR" altLang="en-US" dirty="0" smtClean="0"/>
              <a:t>코드는 다음과 같은데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r>
              <a:rPr lang="ko-KR" altLang="en-US" dirty="0" smtClean="0"/>
              <a:t>다음과 같은 코드를 입력해주는 이유는</a:t>
            </a:r>
            <a:endParaRPr lang="en-US" altLang="ko-KR" dirty="0" smtClean="0"/>
          </a:p>
          <a:p>
            <a:r>
              <a:rPr lang="ko-KR" altLang="en-US" dirty="0" smtClean="0"/>
              <a:t>저희가 분석하고 </a:t>
            </a:r>
            <a:r>
              <a:rPr lang="ko-KR" altLang="en-US" dirty="0" err="1" smtClean="0"/>
              <a:t>싶은것은</a:t>
            </a:r>
            <a:r>
              <a:rPr lang="ko-KR" altLang="en-US" dirty="0" smtClean="0"/>
              <a:t> 용어가 사용된 문서의 개수이지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문서에 사용된 용어의 개수가 아니기</a:t>
            </a:r>
            <a:r>
              <a:rPr lang="ko-KR" altLang="en-US" baseline="0" dirty="0" smtClean="0"/>
              <a:t> 때문입니다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이와 같은 </a:t>
            </a:r>
            <a:r>
              <a:rPr lang="en-US" altLang="ko-KR" dirty="0" smtClean="0"/>
              <a:t>R</a:t>
            </a:r>
            <a:r>
              <a:rPr lang="ko-KR" altLang="en-US" dirty="0" smtClean="0"/>
              <a:t>코드를 입력해주지 않으면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하나의 문서에서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번나왔다면 인접행렬에도 반영되어 나타날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결과적으로 다음과 같은 인접행렬 결과가 나타납니다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쉽게 </a:t>
            </a:r>
            <a:r>
              <a:rPr lang="ko-KR" altLang="en-US" dirty="0" err="1" smtClean="0"/>
              <a:t>설명드리면</a:t>
            </a:r>
            <a:r>
              <a:rPr lang="en-US" altLang="ko-KR" dirty="0" smtClean="0"/>
              <a:t>, data</a:t>
            </a:r>
            <a:r>
              <a:rPr lang="ko-KR" altLang="en-US" dirty="0" smtClean="0"/>
              <a:t>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mining </a:t>
            </a:r>
            <a:r>
              <a:rPr lang="ko-KR" altLang="en-US" baseline="0" dirty="0" smtClean="0"/>
              <a:t>두 용어가 사용된 문서는 </a:t>
            </a:r>
            <a:r>
              <a:rPr lang="en-US" altLang="ko-KR" baseline="0" dirty="0" smtClean="0"/>
              <a:t>154</a:t>
            </a:r>
            <a:r>
              <a:rPr lang="ko-KR" altLang="en-US" baseline="0" dirty="0" smtClean="0"/>
              <a:t>개 중 </a:t>
            </a:r>
            <a:r>
              <a:rPr lang="en-US" altLang="ko-KR" baseline="0" dirty="0" smtClean="0"/>
              <a:t>34</a:t>
            </a:r>
            <a:r>
              <a:rPr lang="ko-KR" altLang="en-US" baseline="0" dirty="0" smtClean="0"/>
              <a:t>개의 문서라는 의미입니다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90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이와같은</a:t>
            </a:r>
            <a:r>
              <a:rPr lang="ko-KR" altLang="en-US" dirty="0" smtClean="0"/>
              <a:t> 인접행렬을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시각화한다면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다음과 같은 결과를 얻을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여기서</a:t>
            </a:r>
            <a:r>
              <a:rPr lang="en-US" altLang="ko-KR" dirty="0" smtClean="0"/>
              <a:t>, Node</a:t>
            </a:r>
            <a:r>
              <a:rPr lang="ko-KR" altLang="en-US" dirty="0" smtClean="0"/>
              <a:t>의 글씨크기는 클수록 자주 사용된 용어이고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의 연결선이 두꺼울수록 연관관계가 강하다는 의미입니다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여기서는 </a:t>
            </a:r>
            <a:r>
              <a:rPr lang="en-US" altLang="ko-KR" dirty="0" smtClean="0"/>
              <a:t>R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Analysis</a:t>
            </a:r>
            <a:r>
              <a:rPr lang="en-US" altLang="ko-KR" baseline="0" dirty="0" smtClean="0"/>
              <a:t> , R 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package</a:t>
            </a:r>
            <a:r>
              <a:rPr lang="ko-KR" altLang="en-US" baseline="0" dirty="0" smtClean="0"/>
              <a:t>가 가장 연관관계가 </a:t>
            </a:r>
            <a:r>
              <a:rPr lang="ko-KR" altLang="en-US" baseline="0" dirty="0" err="1" smtClean="0"/>
              <a:t>강한것을</a:t>
            </a:r>
            <a:r>
              <a:rPr lang="ko-KR" altLang="en-US" baseline="0" dirty="0" smtClean="0"/>
              <a:t> 볼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565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다음은 앞에서 본 연관성 규칙과 </a:t>
            </a:r>
            <a:r>
              <a:rPr lang="en-US" altLang="ko-KR" dirty="0" smtClean="0"/>
              <a:t>Network Analysis</a:t>
            </a:r>
            <a:r>
              <a:rPr lang="ko-KR" altLang="en-US" baseline="0" dirty="0" smtClean="0"/>
              <a:t>를 이용하여 </a:t>
            </a:r>
            <a:endParaRPr lang="en-US" altLang="ko-KR" baseline="0" dirty="0" smtClean="0"/>
          </a:p>
          <a:p>
            <a:r>
              <a:rPr lang="ko-KR" altLang="en-US" baseline="0" dirty="0" smtClean="0"/>
              <a:t>질병과 그 치료법에 사용되어 지는 약초 간의 관계에 대해서 알아보겠습니다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분석을 위해 한의학 책인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방약합연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에서 </a:t>
            </a:r>
            <a:endParaRPr lang="en-US" altLang="ko-KR" baseline="0" dirty="0" smtClean="0"/>
          </a:p>
          <a:p>
            <a:r>
              <a:rPr lang="en-US" altLang="ko-KR" baseline="0" dirty="0" smtClean="0"/>
              <a:t>521</a:t>
            </a:r>
            <a:r>
              <a:rPr lang="ko-KR" altLang="en-US" baseline="0" dirty="0" smtClean="0"/>
              <a:t>개의 약초 치료법과 </a:t>
            </a:r>
            <a:r>
              <a:rPr lang="en-US" altLang="ko-KR" baseline="0" dirty="0" smtClean="0"/>
              <a:t>521</a:t>
            </a:r>
            <a:r>
              <a:rPr lang="ko-KR" altLang="en-US" baseline="0" dirty="0" smtClean="0"/>
              <a:t>개 범주화된 질병의 증상 데이터를 사용했습니다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많은 질병 증상 중에서는 저희는 기침과 기침을 치료하기 위해 사용되어 지는 약초에 관한 관계만은 분석하기 위해 </a:t>
            </a:r>
            <a:endParaRPr lang="en-US" altLang="ko-KR" baseline="0" dirty="0" smtClean="0"/>
          </a:p>
          <a:p>
            <a:r>
              <a:rPr lang="ko-KR" altLang="en-US" baseline="0" dirty="0" smtClean="0"/>
              <a:t>선행 집합은 질병의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후행 집합을 약초로 지정하였습니다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 결과</a:t>
            </a:r>
            <a:r>
              <a:rPr lang="en-US" altLang="ko-KR" baseline="0" dirty="0" smtClean="0"/>
              <a:t>,</a:t>
            </a:r>
            <a:r>
              <a:rPr lang="en-US" altLang="ko-KR" baseline="0" dirty="0" err="1" smtClean="0"/>
              <a:t>Citri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pericaipium</a:t>
            </a:r>
            <a:r>
              <a:rPr lang="ko-KR" altLang="en-US" baseline="0" dirty="0" smtClean="0"/>
              <a:t>약초에 대해 기침은 상대적으로 낮은 </a:t>
            </a:r>
            <a:r>
              <a:rPr lang="ko-KR" altLang="en-US" baseline="0" dirty="0" err="1" smtClean="0"/>
              <a:t>향상도를</a:t>
            </a:r>
            <a:r>
              <a:rPr lang="ko-KR" altLang="en-US" baseline="0" dirty="0" smtClean="0"/>
              <a:t> 보였습니다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이는 </a:t>
            </a:r>
            <a:r>
              <a:rPr lang="en-US" altLang="ko-KR" baseline="0" dirty="0" err="1" smtClean="0"/>
              <a:t>citri</a:t>
            </a:r>
            <a:r>
              <a:rPr lang="ko-KR" altLang="en-US" baseline="0" dirty="0" smtClean="0"/>
              <a:t>라는 약초가 감기 뿐만 아니라 다른 질병의 증상에도 사용되어짐은 의미합니다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Armenicae</a:t>
            </a:r>
            <a:r>
              <a:rPr lang="en-US" altLang="ko-KR" baseline="0" dirty="0" smtClean="0"/>
              <a:t> Semen </a:t>
            </a:r>
            <a:r>
              <a:rPr lang="ko-KR" altLang="en-US" baseline="0" dirty="0" smtClean="0"/>
              <a:t>이라는 약초에 대해 기침은 상대적으로 낮은 신뢰도를 보임에 비해 낮은 </a:t>
            </a:r>
            <a:r>
              <a:rPr lang="ko-KR" altLang="en-US" baseline="0" dirty="0" err="1" smtClean="0"/>
              <a:t>향상도를</a:t>
            </a:r>
            <a:r>
              <a:rPr lang="ko-KR" altLang="en-US" baseline="0" dirty="0" smtClean="0"/>
              <a:t> 보였습니다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이는 이 약초가 특정적으로 기침을 </a:t>
            </a:r>
            <a:r>
              <a:rPr lang="ko-KR" altLang="en-US" baseline="0" dirty="0" err="1" smtClean="0"/>
              <a:t>치료하는데에만</a:t>
            </a:r>
            <a:r>
              <a:rPr lang="ko-KR" altLang="en-US" baseline="0" dirty="0" smtClean="0"/>
              <a:t> 쓰일 수 있다는 것을 의미합니다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05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그림은 연관성 규칙으로 찾아진 주요한 질병 증상과 그 증상들과 관련된 약초들 사이의 관계를 나타낸 </a:t>
            </a:r>
            <a:r>
              <a:rPr lang="en-US" altLang="ko-KR" dirty="0" smtClean="0"/>
              <a:t>Network</a:t>
            </a:r>
            <a:r>
              <a:rPr lang="en-US" altLang="ko-KR" baseline="0" dirty="0" smtClean="0"/>
              <a:t> Analysis</a:t>
            </a:r>
            <a:r>
              <a:rPr lang="ko-KR" altLang="en-US" baseline="0" dirty="0" smtClean="0"/>
              <a:t>의 결과입니다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여기서 질병의 증상은 네모로 약초는 빨간 동그라미로 나타났고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크기는 처방을 위해 사용되어지는 </a:t>
            </a:r>
            <a:r>
              <a:rPr lang="ko-KR" altLang="en-US" baseline="0" dirty="0" err="1" smtClean="0"/>
              <a:t>빈번성을</a:t>
            </a:r>
            <a:r>
              <a:rPr lang="ko-KR" altLang="en-US" baseline="0" dirty="0" smtClean="0"/>
              <a:t> 나타냅니다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예를 들어 홍삼을 나타내는 빨간 동그라미가 크다면 홍삼은 모든 질병에 치료제로서 자주 처방되어진다는 것을 알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algn="l"/>
            <a:r>
              <a:rPr lang="ko-KR" altLang="en-US" baseline="0" dirty="0" smtClean="0"/>
              <a:t>이상으로 </a:t>
            </a:r>
            <a:r>
              <a:rPr lang="en-US" altLang="ko-KR" dirty="0" smtClean="0"/>
              <a:t>Association</a:t>
            </a:r>
            <a:r>
              <a:rPr lang="en-US" altLang="ko-KR" baseline="0" dirty="0" smtClean="0"/>
              <a:t> rules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연관성 규칙은 지지도 신뢰도 </a:t>
            </a:r>
            <a:r>
              <a:rPr lang="ko-KR" altLang="en-US" baseline="0" dirty="0" err="1" smtClean="0"/>
              <a:t>향상도를</a:t>
            </a:r>
            <a:r>
              <a:rPr lang="ko-KR" altLang="en-US" baseline="0" dirty="0" smtClean="0"/>
              <a:t> 계산하고 규칙의 강도를 판단하여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규칙들을 알 수 있었고</a:t>
            </a:r>
            <a:r>
              <a:rPr lang="en-US" altLang="ko-KR" baseline="0" dirty="0" smtClean="0"/>
              <a:t>,</a:t>
            </a:r>
          </a:p>
          <a:p>
            <a:pPr algn="l"/>
            <a:r>
              <a:rPr lang="ko-KR" altLang="en-US" dirty="0" smtClean="0"/>
              <a:t>이를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효율적으로 시각화하기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위해 </a:t>
            </a:r>
            <a:r>
              <a:rPr lang="en-US" altLang="ko-KR" baseline="0" dirty="0" smtClean="0"/>
              <a:t>Network Analysis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이용하여 실생활에 적용해 보았습니다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0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발표는 우선 </a:t>
            </a:r>
            <a:r>
              <a:rPr lang="en-US" altLang="ko-KR" dirty="0" smtClean="0"/>
              <a:t>Association rule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계산 방법 그리고 </a:t>
            </a:r>
            <a:r>
              <a:rPr lang="en-US" altLang="ko-KR" baseline="0" dirty="0" smtClean="0"/>
              <a:t>r</a:t>
            </a:r>
            <a:r>
              <a:rPr lang="ko-KR" altLang="en-US" baseline="0" dirty="0" smtClean="0"/>
              <a:t>를 이용한 실습을 설명하고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network analysis</a:t>
            </a:r>
            <a:r>
              <a:rPr lang="ko-KR" altLang="en-US" baseline="0" dirty="0" smtClean="0"/>
              <a:t>의 정의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예 </a:t>
            </a:r>
            <a:r>
              <a:rPr lang="en-US" altLang="ko-KR" baseline="0" dirty="0" smtClean="0"/>
              <a:t>r </a:t>
            </a:r>
            <a:r>
              <a:rPr lang="ko-KR" altLang="en-US" baseline="0" dirty="0" smtClean="0"/>
              <a:t>실습을 설명한 후</a:t>
            </a:r>
            <a:endParaRPr lang="en-US" altLang="ko-KR" baseline="0" dirty="0" smtClean="0"/>
          </a:p>
          <a:p>
            <a:r>
              <a:rPr lang="ko-KR" altLang="en-US" dirty="0" smtClean="0"/>
              <a:t>이 두 방법을 이용한 실생활 적용에 대해 설명하겠습니다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05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5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association</a:t>
            </a:r>
            <a:r>
              <a:rPr lang="en-US" altLang="ko-KR" baseline="0" dirty="0" smtClean="0"/>
              <a:t> rule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연관성 규칙에 대해 </a:t>
            </a:r>
            <a:r>
              <a:rPr lang="ko-KR" altLang="en-US" baseline="0" dirty="0" err="1" smtClean="0"/>
              <a:t>설명드리겠습니다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연관성 규칙이란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3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연관 규칙이 주로 사용되는 사례로는 온라인 추천 시스템에서 사용됩니다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 사진은 아마존 </a:t>
            </a:r>
            <a:r>
              <a:rPr lang="ko-KR" altLang="en-US" dirty="0" err="1" smtClean="0"/>
              <a:t>닷컴에서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USB</a:t>
            </a:r>
            <a:r>
              <a:rPr lang="ko-KR" altLang="en-US" dirty="0" smtClean="0"/>
              <a:t>를 구입한다 했을 때 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USB</a:t>
            </a:r>
            <a:r>
              <a:rPr lang="ko-KR" altLang="en-US" dirty="0" smtClean="0"/>
              <a:t>와 함께 자주 팔린 상품인 케이스가 추천되는 것을 확인할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시스템을 통하여 소비자가 관련된 제품을 더 많이 구매할 수 있도록 유도하는 효과를 볼 수 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다음으로는 연관성 규칙을 계산 하는 방법에 대해 알아 </a:t>
            </a:r>
            <a:r>
              <a:rPr lang="ko-KR" altLang="en-US" dirty="0" smtClean="0"/>
              <a:t>보겠습니다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93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연관성 규칙 강도를 판단하는 지지도 신뢰도 향상도의 계산 방법에 대해 알아보겠습니다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저희는 선행아이템을 </a:t>
            </a:r>
            <a:r>
              <a:rPr lang="en-US" altLang="ko-KR" dirty="0" smtClean="0"/>
              <a:t>X,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후행아이템을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라 설정하겠습니다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첫째 지지도란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아이템과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아이템을 함께 구매할 확률이고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신뢰도는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아이템을 구매하였을 때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아이템을 구매할 확률로 조건부확률로 나타냅니다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 </a:t>
            </a:r>
            <a:r>
              <a:rPr lang="ko-KR" altLang="en-US" baseline="0" dirty="0" err="1" smtClean="0"/>
              <a:t>향상도는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>
                <a:solidFill>
                  <a:srgbClr val="FF0000"/>
                </a:solidFill>
              </a:rPr>
              <a:t>지지도 </a:t>
            </a:r>
            <a:r>
              <a:rPr lang="en-US" altLang="ko-KR" baseline="0" dirty="0" smtClean="0">
                <a:solidFill>
                  <a:srgbClr val="FF0000"/>
                </a:solidFill>
              </a:rPr>
              <a:t>x</a:t>
            </a:r>
            <a:r>
              <a:rPr lang="ko-KR" altLang="en-US" baseline="0" dirty="0" smtClean="0">
                <a:solidFill>
                  <a:srgbClr val="FF0000"/>
                </a:solidFill>
              </a:rPr>
              <a:t>와 </a:t>
            </a:r>
            <a:r>
              <a:rPr lang="en-US" altLang="ko-KR" baseline="0" dirty="0" smtClean="0">
                <a:solidFill>
                  <a:srgbClr val="FF0000"/>
                </a:solidFill>
              </a:rPr>
              <a:t>y </a:t>
            </a:r>
            <a:r>
              <a:rPr lang="ko-KR" altLang="en-US" baseline="0" dirty="0" smtClean="0">
                <a:solidFill>
                  <a:srgbClr val="FF0000"/>
                </a:solidFill>
              </a:rPr>
              <a:t>모두를 포함하는 처리의 비율</a:t>
            </a:r>
            <a:endParaRPr lang="en-US" altLang="ko-KR" baseline="0" dirty="0" smtClean="0">
              <a:solidFill>
                <a:srgbClr val="FF0000"/>
              </a:solidFill>
            </a:endParaRPr>
          </a:p>
          <a:p>
            <a:r>
              <a:rPr lang="ko-KR" altLang="en-US" baseline="0" dirty="0" smtClean="0">
                <a:solidFill>
                  <a:srgbClr val="FF0000"/>
                </a:solidFill>
              </a:rPr>
              <a:t>신뢰도 선행집합 </a:t>
            </a:r>
            <a:r>
              <a:rPr lang="en-US" altLang="ko-KR" baseline="0" dirty="0" smtClean="0">
                <a:solidFill>
                  <a:srgbClr val="FF0000"/>
                </a:solidFill>
              </a:rPr>
              <a:t>X</a:t>
            </a:r>
            <a:r>
              <a:rPr lang="ko-KR" altLang="en-US" baseline="0" dirty="0" smtClean="0">
                <a:solidFill>
                  <a:srgbClr val="FF0000"/>
                </a:solidFill>
              </a:rPr>
              <a:t>의 처리에 대한 지지도 값의 비율</a:t>
            </a:r>
            <a:endParaRPr lang="en-US" altLang="ko-KR" baseline="0" dirty="0" smtClean="0">
              <a:solidFill>
                <a:srgbClr val="FF0000"/>
              </a:solidFill>
            </a:endParaRPr>
          </a:p>
          <a:p>
            <a:r>
              <a:rPr lang="ko-KR" altLang="en-US" baseline="0" dirty="0" smtClean="0">
                <a:solidFill>
                  <a:srgbClr val="FF0000"/>
                </a:solidFill>
              </a:rPr>
              <a:t>향상도 선행집합이 주어졌을 때 후행아이템의 처리가 일어난다고 할 때 후행집합의 처리의 비율</a:t>
            </a:r>
            <a:endParaRPr lang="en-US" altLang="ko-KR" baseline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baseline="0" dirty="0" smtClean="0">
                <a:solidFill>
                  <a:srgbClr val="FF0000"/>
                </a:solidFill>
              </a:rPr>
              <a:t>향상도가 </a:t>
            </a:r>
            <a:r>
              <a:rPr lang="en-US" altLang="ko-KR" baseline="0" dirty="0" smtClean="0">
                <a:solidFill>
                  <a:srgbClr val="FF0000"/>
                </a:solidFill>
              </a:rPr>
              <a:t>1</a:t>
            </a:r>
            <a:r>
              <a:rPr lang="ko-KR" altLang="en-US" baseline="0" dirty="0" smtClean="0">
                <a:solidFill>
                  <a:srgbClr val="FF0000"/>
                </a:solidFill>
              </a:rPr>
              <a:t>보다 크면 선행집합과 후행집합 사이의 연관관계 정도가 선행집합과 후행집합이 독립일 때보다 더 강하다는 것을 의미한다</a:t>
            </a:r>
            <a:r>
              <a:rPr lang="en-US" altLang="ko-KR" baseline="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2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선행 아이템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)-then(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후행 아이템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형식의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항목들 사이 모든 가능한 규칙들을 생성한 후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연관성규칙이 가장 강한 것을 선정하기 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Apriori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 원리를 사용합니다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Apriori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빈번하면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밑에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subset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반드시 빈번할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5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Apriori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원리를 이용하여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------&gt;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아이템들이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1-itemset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고려하고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이것들의 지지도를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후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최소지지도보다 작은 아이템들을 지워버리는 방식을 반복하여 가장 강한 연관성규칙을 선정한다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사진을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Apriori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원리로 설명해보겠습니다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고려하고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이들의 지지도를 센 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최소지지도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작은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지워버리면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Bread, Milk, Beer, Diaper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51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연관성규칙에 대한 </a:t>
            </a:r>
            <a:r>
              <a:rPr lang="en-US" altLang="ko-KR" dirty="0" smtClean="0"/>
              <a:t>R</a:t>
            </a:r>
            <a:r>
              <a:rPr lang="ko-KR" altLang="en-US" dirty="0" smtClean="0"/>
              <a:t>실습입니다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 데이터는 </a:t>
            </a:r>
            <a:r>
              <a:rPr lang="ko-KR" altLang="en-US" dirty="0" err="1" smtClean="0"/>
              <a:t>타이타닉호에</a:t>
            </a:r>
            <a:r>
              <a:rPr lang="ko-KR" altLang="en-US" dirty="0" smtClean="0"/>
              <a:t> 탑승한 </a:t>
            </a:r>
            <a:r>
              <a:rPr lang="en-US" altLang="ko-KR" dirty="0" smtClean="0"/>
              <a:t>1544</a:t>
            </a:r>
            <a:r>
              <a:rPr lang="ko-KR" altLang="en-US" dirty="0" smtClean="0"/>
              <a:t>명의</a:t>
            </a:r>
            <a:endParaRPr lang="en-US" altLang="ko-KR" dirty="0" smtClean="0"/>
          </a:p>
          <a:p>
            <a:r>
              <a:rPr lang="ko-KR" altLang="en-US" dirty="0" smtClean="0"/>
              <a:t>사회적 계급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생존여부</a:t>
            </a:r>
            <a:r>
              <a:rPr lang="ko-KR" altLang="en-US" baseline="0" dirty="0" smtClean="0"/>
              <a:t>의 총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차원테이블입니다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데이터를 </a:t>
            </a:r>
            <a:r>
              <a:rPr lang="en-US" altLang="ko-KR" baseline="0" dirty="0" smtClean="0"/>
              <a:t>R</a:t>
            </a:r>
            <a:r>
              <a:rPr lang="ko-KR" altLang="en-US" baseline="0" dirty="0" smtClean="0"/>
              <a:t>을 이용하여 </a:t>
            </a:r>
            <a:r>
              <a:rPr lang="en-US" altLang="ko-KR" baseline="0" dirty="0" err="1" smtClean="0"/>
              <a:t>Apriori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알고리즘을 이용하여 </a:t>
            </a:r>
            <a:r>
              <a:rPr lang="ko-KR" altLang="en-US" baseline="0" dirty="0" err="1" smtClean="0"/>
              <a:t>보았을때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다음과 같은 결과가 나타납니다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R</a:t>
            </a:r>
            <a:r>
              <a:rPr lang="ko-KR" altLang="en-US" baseline="0" dirty="0" smtClean="0"/>
              <a:t>에서는 모든 규칙을 나열하기엔 너무 많으므로</a:t>
            </a:r>
            <a:r>
              <a:rPr lang="en-US" altLang="ko-KR" baseline="0" dirty="0" smtClean="0"/>
              <a:t>, Default</a:t>
            </a:r>
            <a:r>
              <a:rPr lang="ko-KR" altLang="en-US" baseline="0" dirty="0" smtClean="0"/>
              <a:t>로 최소지지도 </a:t>
            </a:r>
            <a:r>
              <a:rPr lang="en-US" altLang="ko-KR" baseline="0" dirty="0" smtClean="0"/>
              <a:t>0.1 &amp; </a:t>
            </a:r>
            <a:r>
              <a:rPr lang="ko-KR" altLang="en-US" baseline="0" dirty="0" smtClean="0"/>
              <a:t>최소신뢰도를 </a:t>
            </a:r>
            <a:r>
              <a:rPr lang="en-US" altLang="ko-KR" baseline="0" dirty="0" smtClean="0"/>
              <a:t>0.8</a:t>
            </a:r>
            <a:r>
              <a:rPr lang="ko-KR" altLang="en-US" baseline="0" dirty="0" smtClean="0"/>
              <a:t>로 설정되어있습니다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이런 원리를 이용하여</a:t>
            </a:r>
            <a:r>
              <a:rPr lang="en-US" altLang="ko-KR" baseline="0" dirty="0" smtClean="0"/>
              <a:t>,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86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</a:t>
            </a:r>
            <a:r>
              <a:rPr lang="ko-KR" altLang="en-US" dirty="0" err="1" smtClean="0"/>
              <a:t>관심있는</a:t>
            </a:r>
            <a:r>
              <a:rPr lang="ko-KR" altLang="en-US" dirty="0" smtClean="0"/>
              <a:t> 생존을 후행아이템으로 설정하고</a:t>
            </a:r>
            <a:endParaRPr lang="en-US" altLang="ko-KR" dirty="0" smtClean="0"/>
          </a:p>
          <a:p>
            <a:r>
              <a:rPr lang="ko-KR" altLang="en-US" dirty="0" smtClean="0"/>
              <a:t>최소지지도를 </a:t>
            </a:r>
            <a:r>
              <a:rPr lang="en-US" altLang="ko-KR" dirty="0" smtClean="0"/>
              <a:t>0.005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최소신뢰도를 </a:t>
            </a:r>
            <a:r>
              <a:rPr lang="en-US" altLang="ko-KR" baseline="0" dirty="0" smtClean="0"/>
              <a:t>0.8</a:t>
            </a:r>
            <a:r>
              <a:rPr lang="ko-KR" altLang="en-US" baseline="0" dirty="0" smtClean="0"/>
              <a:t>로 재설정한 후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Apriori</a:t>
            </a:r>
            <a:r>
              <a:rPr lang="ko-KR" altLang="en-US" baseline="0" dirty="0" smtClean="0"/>
              <a:t>알고리즘을 </a:t>
            </a:r>
            <a:r>
              <a:rPr lang="ko-KR" altLang="en-US" baseline="0" dirty="0" err="1" smtClean="0"/>
              <a:t>실행하였을때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개의 규칙이 나타납니다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여기서 </a:t>
            </a:r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규칙과 </a:t>
            </a:r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규칙을 한번 주목해주십시오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err="1" smtClean="0"/>
              <a:t>첫번째</a:t>
            </a:r>
            <a:r>
              <a:rPr lang="ko-KR" altLang="en-US" baseline="0" dirty="0" smtClean="0"/>
              <a:t> 규칙은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등급인 아이들이 생존하였을 경우이고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규칙은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등급인 여자아이들이 생존한 경우입니다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규칙이 </a:t>
            </a:r>
            <a:r>
              <a:rPr lang="ko-KR" altLang="en-US" dirty="0" err="1" smtClean="0"/>
              <a:t>두번째규칙을</a:t>
            </a:r>
            <a:r>
              <a:rPr lang="ko-KR" altLang="en-US" dirty="0" smtClean="0"/>
              <a:t> 설명하므로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두번째규칙은</a:t>
            </a:r>
            <a:r>
              <a:rPr lang="ko-KR" altLang="en-US" dirty="0" smtClean="0"/>
              <a:t> 불필요한 규칙이라고 판단하고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지워버릴수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이와같은</a:t>
            </a:r>
            <a:r>
              <a:rPr lang="ko-KR" altLang="en-US" dirty="0" smtClean="0"/>
              <a:t> 방법으로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불필요한 규칙을 </a:t>
            </a:r>
            <a:r>
              <a:rPr lang="ko-KR" altLang="en-US" baseline="0" dirty="0" err="1" smtClean="0"/>
              <a:t>제거하였을때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통계적방법론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EE11D-35C0-419D-BA3C-7E9B8FF81CD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0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D9A9-C513-480C-A231-D7671A28388F}" type="datetime1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49-EEB3-4438-BEC6-BBA9C6DF93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DE85-72E1-409D-B625-E338135402E3}" type="datetime1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49-EEB3-4438-BEC6-BBA9C6DF93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DAC-0990-432B-B36F-88F82A671262}" type="datetime1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49-EEB3-4438-BEC6-BBA9C6DF93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85EC-0128-42EC-A529-1C239190F4FE}" type="datetime1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49-EEB3-4438-BEC6-BBA9C6DF93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01C6-E8AD-4B25-A85F-36C614DBE0A4}" type="datetime1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49-EEB3-4438-BEC6-BBA9C6DF93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0AD3-964A-49E4-B882-D2F0743E65B8}" type="datetime1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49-EEB3-4438-BEC6-BBA9C6DF93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40DC-0EEE-4F56-AD42-352E2623C9AF}" type="datetime1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49-EEB3-4438-BEC6-BBA9C6DF93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1D2-F726-4A19-BCBE-A00DA6A0C10B}" type="datetime1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49-EEB3-4438-BEC6-BBA9C6DF93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58B-FABB-41C2-B190-AC9C79B78466}" type="datetime1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49-EEB3-4438-BEC6-BBA9C6DF93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28F6-5DD4-48B5-B8A0-EB06FC615713}" type="datetime1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49-EEB3-4438-BEC6-BBA9C6DF93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8E39-D612-49EC-9477-E04AFA696C64}" type="datetime1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49-EEB3-4438-BEC6-BBA9C6DF93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5AC4-8C27-4879-B450-6C493456E578}" type="datetime1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6C49-EEB3-4438-BEC6-BBA9C6DF93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8136904" cy="1440160"/>
          </a:xfrm>
        </p:spPr>
        <p:txBody>
          <a:bodyPr>
            <a:noAutofit/>
          </a:bodyPr>
          <a:lstStyle/>
          <a:p>
            <a:r>
              <a:rPr lang="en-US" altLang="ko-KR" sz="3600" b="1" dirty="0" smtClean="0"/>
              <a:t>Association &amp; Network </a:t>
            </a:r>
            <a:r>
              <a:rPr lang="en-US" altLang="ko-KR" sz="3600" b="1" dirty="0" err="1" smtClean="0"/>
              <a:t>anlaysis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4005064"/>
            <a:ext cx="5904656" cy="172819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 201000788 Kim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Jong</a:t>
            </a:r>
            <a:r>
              <a:rPr lang="en-US" altLang="ko-KR" sz="2400" dirty="0" smtClean="0">
                <a:solidFill>
                  <a:schemeClr val="tx1"/>
                </a:solidFill>
              </a:rPr>
              <a:t> Young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201201141 Moon young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Ji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57606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Association Rules - R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타이타닉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2492896"/>
            <a:ext cx="5428103" cy="31227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6" y="3212976"/>
            <a:ext cx="2880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 총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개의 규칙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가장 연관성이 강한 것</a:t>
            </a:r>
            <a:endParaRPr lang="en-US" altLang="ko-KR" sz="2000" dirty="0" smtClean="0"/>
          </a:p>
          <a:p>
            <a:r>
              <a:rPr lang="en-US" altLang="ko-KR" sz="2000" dirty="0" smtClean="0"/>
              <a:t> 2</a:t>
            </a:r>
            <a:r>
              <a:rPr lang="en-US" altLang="ko-KR" sz="2000" baseline="30000" dirty="0" smtClean="0"/>
              <a:t>nd</a:t>
            </a:r>
            <a:r>
              <a:rPr lang="en-US" altLang="ko-KR" sz="2000" dirty="0" smtClean="0"/>
              <a:t> Class</a:t>
            </a:r>
            <a:r>
              <a:rPr lang="ko-KR" altLang="en-US" sz="2000" dirty="0" smtClean="0"/>
              <a:t> 아이들이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ko-KR" altLang="en-US" sz="2000" dirty="0" smtClean="0"/>
              <a:t>생존한 경우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57606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Association &amp; Network Analysis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683568" y="1844824"/>
            <a:ext cx="7488832" cy="2520280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Association Rule :</a:t>
            </a:r>
          </a:p>
          <a:p>
            <a:pPr algn="l"/>
            <a:r>
              <a:rPr lang="en-US" altLang="ko-KR" sz="2400" dirty="0" smtClean="0">
                <a:solidFill>
                  <a:schemeClr val="tx1"/>
                </a:solidFill>
              </a:rPr>
              <a:t>     </a:t>
            </a:r>
            <a:r>
              <a:rPr lang="ko-KR" altLang="en-US" sz="2400" dirty="0" smtClean="0">
                <a:solidFill>
                  <a:schemeClr val="tx1"/>
                </a:solidFill>
              </a:rPr>
              <a:t>무작위 추출법으로 분석이 힘듦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ko-KR" altLang="en-US" sz="2400" dirty="0" smtClean="0">
                <a:solidFill>
                  <a:schemeClr val="tx1"/>
                </a:solidFill>
              </a:rPr>
              <a:t>모집단이 큰 경우 무작위 추출된 자료에서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     연관성 규칙관계가 존재할 가능성이 드물기 때문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l"/>
            <a:endParaRPr lang="ko-KR" altLang="en-US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endParaRPr lang="ko-KR" altLang="en-US" sz="28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endParaRPr lang="ko-KR" altLang="en-US" sz="2800" dirty="0" smtClean="0"/>
          </a:p>
          <a:p>
            <a:pPr algn="l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323528" y="4707142"/>
            <a:ext cx="8496944" cy="126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4000" dirty="0" smtClean="0">
                <a:solidFill>
                  <a:schemeClr val="accent2"/>
                </a:solidFill>
              </a:rPr>
              <a:t>Network Analysis </a:t>
            </a:r>
            <a:r>
              <a:rPr lang="ko-KR" altLang="en-US" sz="4000" dirty="0" smtClean="0">
                <a:solidFill>
                  <a:schemeClr val="accent2"/>
                </a:solidFill>
              </a:rPr>
              <a:t>이용</a:t>
            </a:r>
          </a:p>
          <a:p>
            <a:pPr marL="514350" indent="-514350" algn="l">
              <a:buFont typeface="Arial" pitchFamily="34" charset="0"/>
              <a:buChar char="•"/>
            </a:pPr>
            <a:endParaRPr lang="ko-KR" altLang="en-US" sz="28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endParaRPr lang="ko-KR" altLang="en-US" sz="2800" dirty="0" smtClean="0"/>
          </a:p>
          <a:p>
            <a:pPr algn="l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2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57606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Network Analysis - Definition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251520" y="1556792"/>
            <a:ext cx="8496944" cy="4968552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사람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조직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사물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이를 </a:t>
            </a:r>
            <a:r>
              <a:rPr lang="en-US" altLang="ko-KR" sz="2400" dirty="0" smtClean="0">
                <a:solidFill>
                  <a:schemeClr val="tx1"/>
                </a:solidFill>
              </a:rPr>
              <a:t>Node</a:t>
            </a:r>
            <a:r>
              <a:rPr lang="ko-KR" altLang="en-US" sz="2400" dirty="0">
                <a:solidFill>
                  <a:schemeClr val="tx1"/>
                </a:solidFill>
              </a:rPr>
              <a:t>로</a:t>
            </a:r>
            <a:r>
              <a:rPr lang="ko-KR" altLang="en-US" sz="2400" dirty="0" smtClean="0">
                <a:solidFill>
                  <a:schemeClr val="tx1"/>
                </a:solidFill>
              </a:rPr>
              <a:t> 표현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r>
              <a:rPr lang="ko-KR" altLang="en-US" sz="2400" dirty="0">
                <a:solidFill>
                  <a:schemeClr val="tx1"/>
                </a:solidFill>
              </a:rPr>
              <a:t>등을 연결시키는 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ko-KR" altLang="en-US" sz="2400" dirty="0" smtClean="0">
                <a:solidFill>
                  <a:schemeClr val="tx1"/>
                </a:solidFill>
              </a:rPr>
              <a:t>일정한 </a:t>
            </a:r>
            <a:r>
              <a:rPr lang="ko-KR" altLang="en-US" sz="2400" dirty="0">
                <a:solidFill>
                  <a:schemeClr val="tx1"/>
                </a:solidFill>
              </a:rPr>
              <a:t>관계를 </a:t>
            </a:r>
            <a:r>
              <a:rPr lang="ko-KR" altLang="en-US" sz="2400" dirty="0" smtClean="0">
                <a:solidFill>
                  <a:schemeClr val="tx1"/>
                </a:solidFill>
              </a:rPr>
              <a:t>의미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514350" indent="-514350" algn="l"/>
            <a:endParaRPr lang="ko-KR" altLang="en-US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</a:rPr>
              <a:t>네트워크에는 </a:t>
            </a:r>
            <a:r>
              <a:rPr lang="ko-KR" altLang="en-US" sz="2400" dirty="0">
                <a:solidFill>
                  <a:schemeClr val="tx1"/>
                </a:solidFill>
              </a:rPr>
              <a:t>각각의 </a:t>
            </a:r>
            <a:r>
              <a:rPr lang="en-US" altLang="ko-KR" sz="2400" dirty="0">
                <a:solidFill>
                  <a:schemeClr val="tx1"/>
                </a:solidFill>
              </a:rPr>
              <a:t>node</a:t>
            </a:r>
            <a:r>
              <a:rPr lang="ko-KR" altLang="en-US" sz="2400" dirty="0">
                <a:solidFill>
                  <a:schemeClr val="tx1"/>
                </a:solidFill>
              </a:rPr>
              <a:t>가 </a:t>
            </a:r>
            <a:r>
              <a:rPr lang="ko-KR" altLang="en-US" sz="2400" dirty="0" smtClean="0">
                <a:solidFill>
                  <a:schemeClr val="tx1"/>
                </a:solidFill>
              </a:rPr>
              <a:t>연</a:t>
            </a:r>
            <a:r>
              <a:rPr lang="ko-KR" altLang="en-US" sz="2400" dirty="0">
                <a:solidFill>
                  <a:schemeClr val="tx1"/>
                </a:solidFill>
              </a:rPr>
              <a:t>관</a:t>
            </a:r>
            <a:r>
              <a:rPr lang="ko-KR" altLang="en-US" sz="2400" dirty="0" smtClean="0">
                <a:solidFill>
                  <a:schemeClr val="tx1"/>
                </a:solidFill>
              </a:rPr>
              <a:t>관계를 </a:t>
            </a:r>
            <a:r>
              <a:rPr lang="ko-KR" altLang="en-US" sz="2400" dirty="0">
                <a:solidFill>
                  <a:schemeClr val="tx1"/>
                </a:solidFill>
              </a:rPr>
              <a:t>가지고 </a:t>
            </a:r>
            <a:r>
              <a:rPr lang="ko-KR" altLang="en-US" sz="2400" dirty="0" smtClean="0">
                <a:solidFill>
                  <a:schemeClr val="tx1"/>
                </a:solidFill>
              </a:rPr>
              <a:t>있는데</a:t>
            </a:r>
            <a:r>
              <a:rPr lang="en-US" altLang="ko-KR" sz="2400" dirty="0" smtClean="0">
                <a:solidFill>
                  <a:schemeClr val="tx1"/>
                </a:solidFill>
              </a:rPr>
              <a:t>,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이를 </a:t>
            </a:r>
            <a:r>
              <a:rPr lang="ko-KR" altLang="en-US" sz="2400" dirty="0">
                <a:solidFill>
                  <a:schemeClr val="tx1"/>
                </a:solidFill>
              </a:rPr>
              <a:t>분석하는 </a:t>
            </a:r>
            <a:r>
              <a:rPr lang="ko-KR" altLang="en-US" sz="2400" dirty="0" smtClean="0">
                <a:solidFill>
                  <a:schemeClr val="tx1"/>
                </a:solidFill>
              </a:rPr>
              <a:t>것이 </a:t>
            </a:r>
            <a:r>
              <a:rPr lang="en-US" altLang="ko-KR" sz="2400" dirty="0">
                <a:solidFill>
                  <a:schemeClr val="tx1"/>
                </a:solidFill>
              </a:rPr>
              <a:t>Network </a:t>
            </a:r>
            <a:r>
              <a:rPr lang="en-US" altLang="ko-KR" sz="2400" dirty="0" smtClean="0">
                <a:solidFill>
                  <a:schemeClr val="tx1"/>
                </a:solidFill>
              </a:rPr>
              <a:t>analysis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marL="514350" indent="-514350" algn="l"/>
            <a:endParaRPr lang="en-US" altLang="ko-KR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사회네트워크는 다수의 연결되거나 연결되지 않은 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ko-KR" altLang="en-US" sz="2400" dirty="0" smtClean="0">
                <a:solidFill>
                  <a:schemeClr val="tx1"/>
                </a:solidFill>
              </a:rPr>
              <a:t>개인으로 </a:t>
            </a:r>
            <a:r>
              <a:rPr lang="ko-KR" altLang="en-US" sz="2400" dirty="0">
                <a:solidFill>
                  <a:schemeClr val="tx1"/>
                </a:solidFill>
              </a:rPr>
              <a:t>구성된 사회적 </a:t>
            </a:r>
            <a:r>
              <a:rPr lang="ko-KR" altLang="en-US" sz="2400" dirty="0" smtClean="0">
                <a:solidFill>
                  <a:schemeClr val="tx1"/>
                </a:solidFill>
              </a:rPr>
              <a:t>구조</a:t>
            </a:r>
            <a:br>
              <a:rPr lang="ko-KR" altLang="en-US" sz="2400" dirty="0" smtClean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Network analysis</a:t>
            </a:r>
            <a:r>
              <a:rPr lang="ko-KR" altLang="en-US" sz="2400" dirty="0">
                <a:solidFill>
                  <a:schemeClr val="tx1"/>
                </a:solidFill>
              </a:rPr>
              <a:t>는 다수의 점과 이들을 </a:t>
            </a:r>
            <a:r>
              <a:rPr lang="ko-KR" altLang="en-US" sz="2400" dirty="0" smtClean="0">
                <a:solidFill>
                  <a:schemeClr val="tx1"/>
                </a:solidFill>
              </a:rPr>
              <a:t>연결하는 </a:t>
            </a:r>
            <a:r>
              <a:rPr lang="ko-KR" altLang="en-US" sz="2400" dirty="0">
                <a:solidFill>
                  <a:schemeClr val="tx1"/>
                </a:solidFill>
              </a:rPr>
              <a:t>선으로 구성된 </a:t>
            </a:r>
            <a:r>
              <a:rPr lang="ko-KR" altLang="en-US" sz="2400" dirty="0" smtClean="0">
                <a:solidFill>
                  <a:schemeClr val="tx1"/>
                </a:solidFill>
              </a:rPr>
              <a:t>통계적 분석방법</a:t>
            </a:r>
          </a:p>
          <a:p>
            <a:pPr marL="514350" indent="-514350" algn="l">
              <a:buFont typeface="Arial" pitchFamily="34" charset="0"/>
              <a:buChar char="•"/>
            </a:pPr>
            <a:endParaRPr lang="ko-KR" altLang="en-US" sz="28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endParaRPr lang="ko-KR" altLang="en-US" sz="2800" dirty="0" smtClean="0"/>
          </a:p>
          <a:p>
            <a:pPr algn="l">
              <a:buFont typeface="Arial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57606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Network Analysis - Example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395536" y="2420888"/>
            <a:ext cx="4968552" cy="3240360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r>
              <a:rPr lang="ko-KR" altLang="en-US" sz="2400" dirty="0" smtClean="0">
                <a:solidFill>
                  <a:schemeClr val="tx1"/>
                </a:solidFill>
              </a:rPr>
              <a:t>개의 </a:t>
            </a:r>
            <a:r>
              <a:rPr lang="en-US" altLang="ko-KR" sz="2400" dirty="0" smtClean="0">
                <a:solidFill>
                  <a:schemeClr val="tx1"/>
                </a:solidFill>
              </a:rPr>
              <a:t>Node</a:t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>A , B , C , D , E </a:t>
            </a:r>
            <a:r>
              <a:rPr lang="ko-KR" altLang="en-US" sz="2400" dirty="0" smtClean="0">
                <a:solidFill>
                  <a:schemeClr val="tx1"/>
                </a:solidFill>
              </a:rPr>
              <a:t>가 있을때</a:t>
            </a:r>
            <a:r>
              <a:rPr lang="en-US" altLang="ko-KR" sz="2400" dirty="0" smtClean="0">
                <a:solidFill>
                  <a:schemeClr val="tx1"/>
                </a:solidFill>
              </a:rPr>
              <a:t>,</a:t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>{A,B} , {A,C} , {B,C} , {C,E}</a:t>
            </a:r>
            <a:r>
              <a:rPr lang="ko-KR" altLang="en-US" sz="2400" dirty="0" smtClean="0">
                <a:solidFill>
                  <a:schemeClr val="tx1"/>
                </a:solidFill>
              </a:rPr>
              <a:t>가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ko-KR" altLang="en-US" sz="2400" dirty="0" smtClean="0">
                <a:solidFill>
                  <a:schemeClr val="tx1"/>
                </a:solidFill>
              </a:rPr>
              <a:t>연관관계가 있다고 표현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800" dirty="0" smtClean="0">
                <a:solidFill>
                  <a:schemeClr val="tx1"/>
                </a:solidFill>
              </a:rPr>
              <a:t/>
            </a:r>
            <a:br>
              <a:rPr lang="en-US" altLang="ko-KR" sz="2800" dirty="0" smtClean="0">
                <a:solidFill>
                  <a:schemeClr val="tx1"/>
                </a:solidFill>
              </a:rPr>
            </a:br>
            <a:endParaRPr lang="en-US" altLang="ko-KR" sz="28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hufs\AppData\Local\Temp\Image.png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132856"/>
            <a:ext cx="3312369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57606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Network Analysis - R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395536" y="1844824"/>
            <a:ext cx="8352928" cy="504056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Term-Document data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endParaRPr lang="ko-KR" altLang="en-US" sz="2800" dirty="0" smtClean="0"/>
          </a:p>
          <a:p>
            <a:pPr algn="l"/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79512" y="2924944"/>
            <a:ext cx="349188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 smtClean="0"/>
              <a:t>154</a:t>
            </a:r>
            <a:r>
              <a:rPr lang="ko-KR" altLang="en-US" sz="2000" dirty="0" smtClean="0"/>
              <a:t>개의 문서 각각에 </a:t>
            </a:r>
            <a:endParaRPr lang="en-US" altLang="ko-KR" sz="2000" dirty="0" smtClean="0"/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 smtClean="0"/>
              <a:t>사용된 용어끼리의 관계</a:t>
            </a:r>
            <a:endParaRPr lang="en-US" altLang="ko-KR" sz="2000" dirty="0" smtClean="0"/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 smtClean="0"/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Ex)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번째 문서에서는 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 smtClean="0"/>
              <a:t>Data, mining, package</a:t>
            </a:r>
            <a:r>
              <a:rPr lang="ko-KR" altLang="en-US" sz="2000" dirty="0" smtClean="0"/>
              <a:t> 사용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그림 9" descr="네트워크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212976"/>
            <a:ext cx="4953692" cy="1276528"/>
          </a:xfrm>
          <a:prstGeom prst="rect">
            <a:avLst/>
          </a:prstGeom>
        </p:spPr>
      </p:pic>
      <p:sp>
        <p:nvSpPr>
          <p:cNvPr id="13" name="부제목 2"/>
          <p:cNvSpPr txBox="1">
            <a:spLocks/>
          </p:cNvSpPr>
          <p:nvPr/>
        </p:nvSpPr>
        <p:spPr>
          <a:xfrm>
            <a:off x="1187624" y="5373216"/>
            <a:ext cx="633670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원자료를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인접행렬로 바꾸는 과정필요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57606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Network Analysis - R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1872208" cy="576064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</a:rPr>
              <a:t>인접행렬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899592" y="2420888"/>
            <a:ext cx="727280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400" dirty="0" err="1" smtClean="0"/>
              <a:t>i</a:t>
            </a:r>
            <a:r>
              <a:rPr lang="ko-KR" altLang="en-US" sz="2400" dirty="0" smtClean="0"/>
              <a:t>열 </a:t>
            </a:r>
            <a:r>
              <a:rPr lang="en-US" altLang="ko-KR" sz="2400" dirty="0" smtClean="0"/>
              <a:t>j</a:t>
            </a:r>
            <a:r>
              <a:rPr lang="ko-KR" altLang="en-US" sz="2400" dirty="0" smtClean="0"/>
              <a:t>행 값이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이면 </a:t>
            </a:r>
            <a:endParaRPr lang="en-US" altLang="ko-KR" sz="24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400" dirty="0" err="1" smtClean="0"/>
              <a:t>i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j</a:t>
            </a:r>
            <a:r>
              <a:rPr lang="ko-KR" altLang="en-US" sz="2400" dirty="0" smtClean="0"/>
              <a:t>에 해당되는 정점은 인접하고 있다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C:\Users\hufs\AppData\Local\Temp\Image.png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501008"/>
            <a:ext cx="3312369" cy="2808312"/>
          </a:xfrm>
          <a:prstGeom prst="rect">
            <a:avLst/>
          </a:prstGeom>
          <a:noFill/>
        </p:spPr>
      </p:pic>
      <p:pic>
        <p:nvPicPr>
          <p:cNvPr id="11" name="그림 10" descr="인접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1720" y="3789040"/>
            <a:ext cx="1724266" cy="2210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57606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Network Analysis - R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539552" y="1700808"/>
            <a:ext cx="7344816" cy="576064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</a:rPr>
              <a:t>인접행렬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2924944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문서에 사용된 용어의 횟수</a:t>
            </a:r>
            <a:r>
              <a:rPr lang="en-US" altLang="ko-KR" sz="2000" dirty="0" smtClean="0"/>
              <a:t>(X)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용어가 사용된 문서의 개수</a:t>
            </a:r>
            <a:r>
              <a:rPr lang="en-US" altLang="ko-KR" sz="2000" dirty="0" smtClean="0"/>
              <a:t>(O)</a:t>
            </a:r>
          </a:p>
        </p:txBody>
      </p:sp>
      <p:pic>
        <p:nvPicPr>
          <p:cNvPr id="14" name="그림 13" descr="네트워크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2924944"/>
            <a:ext cx="4915586" cy="171473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067944" y="3068960"/>
            <a:ext cx="3816424" cy="14401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4293096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154</a:t>
            </a:r>
            <a:r>
              <a:rPr lang="ko-KR" altLang="en-US" sz="2000" dirty="0" smtClean="0"/>
              <a:t>개 문서 중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Mining</a:t>
            </a:r>
            <a:r>
              <a:rPr lang="ko-KR" altLang="en-US" sz="2000" dirty="0" smtClean="0"/>
              <a:t>이 사용된 문서는 </a:t>
            </a:r>
            <a:r>
              <a:rPr lang="en-US" altLang="ko-KR" sz="2000" dirty="0" smtClean="0"/>
              <a:t>34</a:t>
            </a:r>
            <a:r>
              <a:rPr lang="ko-KR" altLang="en-US" sz="2000" dirty="0" smtClean="0"/>
              <a:t>개 이다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57606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Network Analysis - R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 txBox="1">
            <a:spLocks/>
          </p:cNvSpPr>
          <p:nvPr/>
        </p:nvSpPr>
        <p:spPr>
          <a:xfrm>
            <a:off x="196598" y="2563042"/>
            <a:ext cx="3559522" cy="3508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>
                <a:ea typeface="맑은 고딕"/>
              </a:rPr>
              <a:t>Label size - Important terms</a:t>
            </a:r>
            <a:br>
              <a:rPr lang="en-US" altLang="ko-KR" sz="2000" dirty="0">
                <a:ea typeface="맑은 고딕"/>
              </a:rPr>
            </a:br>
            <a:r>
              <a:rPr lang="en-US" altLang="ko-KR" sz="900" dirty="0">
                <a:ea typeface="맑은 고딕"/>
              </a:rPr>
              <a:t> </a:t>
            </a:r>
            <a:r>
              <a:rPr lang="en-US" altLang="ko-KR" sz="2000" dirty="0">
                <a:ea typeface="맑은 고딕"/>
              </a:rPr>
              <a:t>     width  - strength</a:t>
            </a:r>
            <a:br>
              <a:rPr lang="en-US" altLang="ko-KR" sz="2000" dirty="0">
                <a:ea typeface="맑은 고딕"/>
              </a:rPr>
            </a:br>
            <a:endParaRPr lang="en-US" altLang="ko-KR" sz="20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/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R&amp;</a:t>
            </a:r>
            <a:r>
              <a:rPr lang="en-US" altLang="ko-KR" sz="2000" dirty="0"/>
              <a:t>Analysis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noProof="0" dirty="0"/>
              <a:t>  R&amp;</a:t>
            </a:r>
            <a:r>
              <a:rPr lang="en-US" altLang="ko-KR" sz="2000" dirty="0"/>
              <a:t>Package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ea typeface="맑은 고딕"/>
              </a:rPr>
              <a:t>  </a:t>
            </a:r>
            <a:r>
              <a:rPr lang="ko-KR" altLang="en-US" sz="2000" dirty="0"/>
              <a:t>연관관계가 강하다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그림 7" descr="d2e0739a2732813dfd1c6f2040b58c6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8490" y="1669857"/>
            <a:ext cx="5125166" cy="4706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856984" cy="576065"/>
          </a:xfrm>
        </p:spPr>
        <p:txBody>
          <a:bodyPr>
            <a:noAutofit/>
          </a:bodyPr>
          <a:lstStyle/>
          <a:p>
            <a:r>
              <a:rPr lang="en-US" altLang="ko-KR" sz="3600" b="1" dirty="0" smtClean="0"/>
              <a:t>Real life application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 txBox="1">
            <a:spLocks/>
          </p:cNvSpPr>
          <p:nvPr/>
        </p:nvSpPr>
        <p:spPr>
          <a:xfrm>
            <a:off x="323528" y="1484784"/>
            <a:ext cx="792088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noProof="0" dirty="0" smtClean="0"/>
              <a:t> Association symptoms with herbal materials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그림 7" descr="약초짧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988840"/>
            <a:ext cx="8259328" cy="28483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55776" y="2492896"/>
            <a:ext cx="6120680" cy="2880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55776" y="3398520"/>
            <a:ext cx="6120680" cy="2880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5157192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Cough-&gt;</a:t>
            </a:r>
            <a:r>
              <a:rPr lang="en-US" altLang="ko-KR" sz="2000" dirty="0" err="1" smtClean="0"/>
              <a:t>Citri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pericarpium</a:t>
            </a:r>
            <a:r>
              <a:rPr lang="en-US" altLang="ko-KR" sz="2000" dirty="0" smtClean="0"/>
              <a:t>  :    </a:t>
            </a:r>
            <a:r>
              <a:rPr lang="ko-KR" altLang="en-US" sz="2000" dirty="0" smtClean="0"/>
              <a:t>상대적으로 높은 신뢰도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낮은 향상도</a:t>
            </a:r>
            <a:endParaRPr lang="en-US" altLang="ko-KR" sz="2000" dirty="0" smtClean="0"/>
          </a:p>
          <a:p>
            <a:r>
              <a:rPr lang="en-US" altLang="ko-KR" sz="2000" b="1" dirty="0" smtClean="0"/>
              <a:t>                                        (used to treat other symptoms)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6021288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Cough-&gt;</a:t>
            </a:r>
            <a:r>
              <a:rPr lang="en-US" altLang="ko-KR" sz="2000" dirty="0" err="1" smtClean="0"/>
              <a:t>Armeniacae</a:t>
            </a:r>
            <a:r>
              <a:rPr lang="en-US" altLang="ko-KR" sz="2000" dirty="0" smtClean="0"/>
              <a:t> Semen  : </a:t>
            </a:r>
            <a:r>
              <a:rPr lang="ko-KR" altLang="en-US" sz="2000" dirty="0" smtClean="0"/>
              <a:t>상대적으로 낮은 신뢰도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높은 향상도</a:t>
            </a:r>
            <a:endParaRPr lang="en-US" altLang="ko-KR" sz="2000" dirty="0" smtClean="0"/>
          </a:p>
          <a:p>
            <a:r>
              <a:rPr lang="en-US" altLang="ko-KR" sz="2000" b="1" dirty="0" smtClean="0"/>
              <a:t>                                       (specifically used for treating coughs)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856984" cy="576065"/>
          </a:xfrm>
        </p:spPr>
        <p:txBody>
          <a:bodyPr>
            <a:noAutofit/>
          </a:bodyPr>
          <a:lstStyle/>
          <a:p>
            <a:r>
              <a:rPr lang="en-US" altLang="ko-KR" sz="3600" b="1" dirty="0" smtClean="0"/>
              <a:t>Real life application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journal.pone.0059241.g0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1956901"/>
            <a:ext cx="4167750" cy="37175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9512" y="5661248"/>
            <a:ext cx="896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Size of squares and circles - frequency of elements with the prescriptions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Thickness of lines – strength of association rules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4127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Network analysis</a:t>
            </a:r>
            <a:r>
              <a:rPr lang="ko-KR" altLang="en-US" sz="2000" b="1" dirty="0" smtClean="0"/>
              <a:t>를 이용한 시각화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원자료에서</a:t>
            </a:r>
            <a:r>
              <a:rPr lang="ko-KR" altLang="en-US" sz="2000" dirty="0" smtClean="0"/>
              <a:t> 얻을 수 없는 정보를 얻는다 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9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INDEX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352928" cy="5400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7030A0"/>
                </a:solidFill>
              </a:rPr>
              <a:t> Association Rules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Definition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Example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How to calculate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Application to R</a:t>
            </a:r>
          </a:p>
          <a:p>
            <a:pPr algn="l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7030A0"/>
                </a:solidFill>
              </a:rPr>
              <a:t> Network Analysis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Definition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Example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Application to R</a:t>
            </a:r>
          </a:p>
          <a:p>
            <a:pPr algn="l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7030A0"/>
                </a:solidFill>
              </a:rPr>
              <a:t> Real life Application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924944"/>
            <a:ext cx="8856984" cy="576065"/>
          </a:xfrm>
        </p:spPr>
        <p:txBody>
          <a:bodyPr>
            <a:noAutofit/>
          </a:bodyPr>
          <a:lstStyle/>
          <a:p>
            <a:r>
              <a:rPr lang="en-US" altLang="ko-KR" sz="3600" b="1" dirty="0" smtClean="0"/>
              <a:t>Thank you for listening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4365104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57606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Association Rules - Definition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2276872"/>
            <a:ext cx="8352928" cy="3888432"/>
          </a:xfrm>
        </p:spPr>
        <p:txBody>
          <a:bodyPr/>
          <a:lstStyle/>
          <a:p>
            <a:pPr marL="514350" indent="-514350" algn="l"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한 사건</a:t>
            </a:r>
            <a:r>
              <a:rPr lang="en-US" altLang="ko-KR" sz="2400" dirty="0">
                <a:solidFill>
                  <a:schemeClr val="tx1"/>
                </a:solidFill>
              </a:rPr>
              <a:t>(event, </a:t>
            </a:r>
            <a:r>
              <a:rPr lang="ko-KR" altLang="en-US" sz="2400" dirty="0">
                <a:solidFill>
                  <a:schemeClr val="tx1"/>
                </a:solidFill>
              </a:rPr>
              <a:t>주로 특정 상품 구매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r>
              <a:rPr lang="ko-KR" altLang="en-US" sz="2400" dirty="0">
                <a:solidFill>
                  <a:schemeClr val="tx1"/>
                </a:solidFill>
              </a:rPr>
              <a:t>이 또다른 사건과 얼마나 자주 동시에 </a:t>
            </a:r>
            <a:r>
              <a:rPr lang="ko-KR" altLang="en-US" sz="2400" dirty="0" smtClean="0">
                <a:solidFill>
                  <a:schemeClr val="tx1"/>
                </a:solidFill>
              </a:rPr>
              <a:t>발생하는가를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표현하는 규칙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</a:rPr>
              <a:t>특정 아이템을 구매하였을 때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또 다른 아이템을 구매하는 규칙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"</a:t>
            </a:r>
            <a:r>
              <a:rPr lang="ko-KR" altLang="en-US" sz="2400" dirty="0" smtClean="0">
                <a:solidFill>
                  <a:schemeClr val="tx1"/>
                </a:solidFill>
              </a:rPr>
              <a:t>어떤 항목이 또 다른 항목을 동반하는가</a:t>
            </a:r>
            <a:r>
              <a:rPr lang="en-US" altLang="ko-KR" sz="2400" dirty="0" smtClean="0">
                <a:solidFill>
                  <a:schemeClr val="tx1"/>
                </a:solidFill>
              </a:rPr>
              <a:t>"</a:t>
            </a:r>
            <a:r>
              <a:rPr lang="ko-KR" altLang="en-US" sz="2400" dirty="0" smtClean="0">
                <a:solidFill>
                  <a:schemeClr val="tx1"/>
                </a:solidFill>
              </a:rPr>
              <a:t>에 대한 연구</a:t>
            </a:r>
          </a:p>
          <a:p>
            <a:pPr marL="514350" indent="-514350" algn="l">
              <a:buFont typeface="Arial" pitchFamily="34" charset="0"/>
              <a:buChar char="•"/>
            </a:pPr>
            <a:endParaRPr lang="ko-KR" altLang="en-US" sz="2800" dirty="0" smtClean="0"/>
          </a:p>
          <a:p>
            <a:pPr algn="l">
              <a:buFont typeface="Arial" pitchFamily="34" charset="0"/>
              <a:buChar char="•"/>
            </a:pP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57606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Association Rules – Example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캡처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484784"/>
            <a:ext cx="7087590" cy="44011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6021288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 일반적으로 온라인 추천시스템에 사용된다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80920" cy="57606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Association Rules – How to calculate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352928" cy="5112568"/>
          </a:xfrm>
        </p:spPr>
        <p:txBody>
          <a:bodyPr/>
          <a:lstStyle/>
          <a:p>
            <a:pPr marL="514350" indent="-514350" algn="l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</a:rPr>
              <a:t>연관성규칙 강도 판단</a:t>
            </a:r>
            <a:r>
              <a:rPr lang="en-US" altLang="ko-KR" sz="2800" dirty="0" smtClean="0">
                <a:solidFill>
                  <a:schemeClr val="tx1"/>
                </a:solidFill>
              </a:rPr>
              <a:t/>
            </a:r>
            <a:br>
              <a:rPr lang="en-US" altLang="ko-KR" sz="2800" dirty="0" smtClean="0">
                <a:solidFill>
                  <a:schemeClr val="tx1"/>
                </a:solidFill>
              </a:rPr>
            </a:br>
            <a:endParaRPr lang="en-US" altLang="ko-KR" sz="2800" dirty="0" smtClean="0">
              <a:solidFill>
                <a:schemeClr val="tx1"/>
              </a:solidFill>
            </a:endParaRPr>
          </a:p>
          <a:p>
            <a:pPr marL="971550" lvl="1" indent="-514350" algn="l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</a:rPr>
              <a:t>지지도</a:t>
            </a:r>
            <a:r>
              <a:rPr lang="en-US" altLang="ko-KR" sz="2400" dirty="0" smtClean="0">
                <a:solidFill>
                  <a:schemeClr val="tx1"/>
                </a:solidFill>
              </a:rPr>
              <a:t>(Support)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971550" lvl="1" indent="-514350" algn="l"/>
            <a:endParaRPr lang="en-US" altLang="ko-KR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971550" lvl="1" indent="-514350" algn="l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</a:rPr>
              <a:t>신뢰도</a:t>
            </a:r>
            <a:r>
              <a:rPr lang="en-US" altLang="ko-KR" sz="2400" dirty="0" smtClean="0">
                <a:solidFill>
                  <a:schemeClr val="tx1"/>
                </a:solidFill>
              </a:rPr>
              <a:t>(Confidence)</a:t>
            </a:r>
          </a:p>
          <a:p>
            <a:pPr marL="971550" lvl="1" indent="-514350" algn="l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971550" lvl="1" indent="-514350" algn="l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971550" lvl="1" indent="-514350" algn="l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</a:rPr>
              <a:t>향상도</a:t>
            </a:r>
            <a:r>
              <a:rPr lang="en-US" altLang="ko-KR" sz="2400" dirty="0" smtClean="0">
                <a:solidFill>
                  <a:schemeClr val="tx1"/>
                </a:solidFill>
              </a:rPr>
              <a:t>(Lift ratio)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지지도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96952"/>
            <a:ext cx="5611008" cy="924054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365104"/>
            <a:ext cx="533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5661248"/>
            <a:ext cx="45148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864096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Apriori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알고리즘</a:t>
            </a:r>
            <a:r>
              <a:rPr lang="en-US" altLang="ko-KR" sz="2400" dirty="0" smtClean="0">
                <a:solidFill>
                  <a:schemeClr val="tx1"/>
                </a:solidFill>
              </a:rPr>
              <a:t> – </a:t>
            </a:r>
            <a:r>
              <a:rPr lang="ko-KR" altLang="en-US" sz="2000" dirty="0" smtClean="0">
                <a:solidFill>
                  <a:schemeClr val="tx1"/>
                </a:solidFill>
              </a:rPr>
              <a:t>한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Itemset</a:t>
            </a:r>
            <a:r>
              <a:rPr lang="ko-KR" altLang="en-US" sz="2000" dirty="0" smtClean="0">
                <a:solidFill>
                  <a:schemeClr val="tx1"/>
                </a:solidFill>
              </a:rPr>
              <a:t>이 빈번하면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                                </a:t>
            </a:r>
            <a:r>
              <a:rPr lang="ko-KR" altLang="en-US" sz="2000" dirty="0" smtClean="0">
                <a:solidFill>
                  <a:schemeClr val="tx1"/>
                </a:solidFill>
              </a:rPr>
              <a:t>그 </a:t>
            </a:r>
            <a:r>
              <a:rPr lang="en-US" altLang="ko-KR" sz="2000" dirty="0" smtClean="0">
                <a:solidFill>
                  <a:schemeClr val="tx1"/>
                </a:solidFill>
              </a:rPr>
              <a:t>subset</a:t>
            </a:r>
            <a:r>
              <a:rPr lang="ko-KR" altLang="en-US" sz="2000" dirty="0" smtClean="0">
                <a:solidFill>
                  <a:schemeClr val="tx1"/>
                </a:solidFill>
              </a:rPr>
              <a:t>또한 빈번할 것이다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467544" y="548680"/>
            <a:ext cx="8280920" cy="576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Association Rules – How to calculate</a:t>
            </a:r>
            <a:endParaRPr kumimoji="0" lang="ko-KR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그림 10" descr="알고리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2348880"/>
            <a:ext cx="6378830" cy="3810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467544" y="548680"/>
            <a:ext cx="8280920" cy="576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Association Rules – How to calculate</a:t>
            </a:r>
            <a:endParaRPr kumimoji="0" lang="ko-KR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그림 4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412776"/>
            <a:ext cx="7868749" cy="40201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566124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모든 </a:t>
            </a:r>
            <a:r>
              <a:rPr lang="en-US" altLang="ko-KR" sz="2000" dirty="0" smtClean="0"/>
              <a:t>Item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1-itemset</a:t>
            </a:r>
            <a:r>
              <a:rPr lang="ko-KR" altLang="en-US" sz="2000" dirty="0" smtClean="0"/>
              <a:t>으로 고려하고 이들의 지지도를 </a:t>
            </a:r>
            <a:r>
              <a:rPr lang="en-US" altLang="ko-KR" sz="2000" dirty="0" smtClean="0"/>
              <a:t>counting</a:t>
            </a:r>
            <a:r>
              <a:rPr lang="ko-KR" altLang="en-US" sz="2000" dirty="0" smtClean="0"/>
              <a:t>한 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최소지지도보다 작은 </a:t>
            </a:r>
            <a:r>
              <a:rPr lang="en-US" altLang="ko-KR" sz="2000" dirty="0" smtClean="0"/>
              <a:t>Item</a:t>
            </a:r>
            <a:r>
              <a:rPr lang="ko-KR" altLang="en-US" sz="2000" dirty="0" smtClean="0"/>
              <a:t>을 지워버리는 방식 </a:t>
            </a:r>
            <a:r>
              <a:rPr lang="en-US" altLang="ko-KR" sz="2000" dirty="0" smtClean="0"/>
              <a:t>- &gt; </a:t>
            </a:r>
            <a:r>
              <a:rPr lang="ko-KR" altLang="en-US" sz="2000" dirty="0" smtClean="0"/>
              <a:t>계산의 간소화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57606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Association Rules - R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352928" cy="4968552"/>
          </a:xfrm>
        </p:spPr>
        <p:txBody>
          <a:bodyPr/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Titanic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데이터 분석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971550" lvl="1" indent="-514350" algn="l"/>
            <a:r>
              <a:rPr lang="en-US" altLang="ko-KR" sz="2000" dirty="0" smtClean="0">
                <a:solidFill>
                  <a:schemeClr val="tx1"/>
                </a:solidFill>
              </a:rPr>
              <a:t>Social class, sex , age, survived  </a:t>
            </a:r>
            <a:r>
              <a:rPr lang="ko-KR" altLang="en-US" sz="2000" dirty="0" smtClean="0">
                <a:solidFill>
                  <a:schemeClr val="tx1"/>
                </a:solidFill>
              </a:rPr>
              <a:t>총 </a:t>
            </a:r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r>
              <a:rPr lang="ko-KR" altLang="en-US" sz="2000" dirty="0" smtClean="0">
                <a:solidFill>
                  <a:schemeClr val="tx1"/>
                </a:solidFill>
              </a:rPr>
              <a:t>차원테이블로 이루어진 데이터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endParaRPr lang="ko-KR" altLang="en-US" sz="28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5589240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 Default setting </a:t>
            </a:r>
            <a:r>
              <a:rPr lang="ko-KR" altLang="en-US" sz="2000" dirty="0" smtClean="0"/>
              <a:t>최소지지도 </a:t>
            </a:r>
            <a:r>
              <a:rPr lang="en-US" altLang="ko-KR" sz="2000" dirty="0" smtClean="0"/>
              <a:t>0.1 &amp; </a:t>
            </a:r>
            <a:r>
              <a:rPr lang="ko-KR" altLang="en-US" sz="2000" dirty="0" smtClean="0"/>
              <a:t>최소신뢰도 </a:t>
            </a:r>
            <a:r>
              <a:rPr lang="en-US" altLang="ko-KR" sz="2000" dirty="0" smtClean="0"/>
              <a:t>0.8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모든 규칙을 나열하기엔 너무 많기 때문에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5856" y="357301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:</a:t>
            </a:r>
            <a:endParaRPr lang="ko-KR" altLang="en-US" sz="2000" dirty="0"/>
          </a:p>
        </p:txBody>
      </p:sp>
      <p:pic>
        <p:nvPicPr>
          <p:cNvPr id="18" name="그림 17" descr="타이타닉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933056"/>
            <a:ext cx="4991797" cy="1295581"/>
          </a:xfrm>
          <a:prstGeom prst="rect">
            <a:avLst/>
          </a:prstGeom>
        </p:spPr>
      </p:pic>
      <p:pic>
        <p:nvPicPr>
          <p:cNvPr id="19" name="그림 18" descr="타이타닉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2564904"/>
            <a:ext cx="4982271" cy="981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57606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Association Rules - R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67544" y="2924944"/>
            <a:ext cx="4982271" cy="2520280"/>
            <a:chOff x="467544" y="2924944"/>
            <a:chExt cx="4982271" cy="2520280"/>
          </a:xfrm>
        </p:grpSpPr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467544" y="2996952"/>
              <a:ext cx="4982271" cy="2358890"/>
              <a:chOff x="467544" y="2852936"/>
              <a:chExt cx="4982271" cy="2358890"/>
            </a:xfrm>
          </p:grpSpPr>
          <p:pic>
            <p:nvPicPr>
              <p:cNvPr id="9" name="그림 8" descr="타이타닉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7544" y="2852936"/>
                <a:ext cx="4972744" cy="1133633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915816" y="393305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 :</a:t>
                </a:r>
                <a:endParaRPr lang="ko-KR" altLang="en-US" sz="2000" dirty="0"/>
              </a:p>
            </p:txBody>
          </p:sp>
          <p:pic>
            <p:nvPicPr>
              <p:cNvPr id="12" name="그림 11" descr="타이타닉8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67544" y="4221088"/>
                <a:ext cx="4982271" cy="990738"/>
              </a:xfrm>
              <a:prstGeom prst="rect">
                <a:avLst/>
              </a:prstGeom>
            </p:spPr>
          </p:pic>
        </p:grpSp>
        <p:sp>
          <p:nvSpPr>
            <p:cNvPr id="10" name="직사각형 9"/>
            <p:cNvSpPr/>
            <p:nvPr/>
          </p:nvSpPr>
          <p:spPr>
            <a:xfrm>
              <a:off x="1691680" y="2924944"/>
              <a:ext cx="1296144" cy="25202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24128" y="3401705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Rhs</a:t>
            </a:r>
            <a:r>
              <a:rPr lang="en-US" altLang="ko-KR" sz="2000" dirty="0" smtClean="0"/>
              <a:t> =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survival</a:t>
            </a:r>
            <a:r>
              <a:rPr lang="ko-KR" altLang="en-US" sz="2000" dirty="0" smtClean="0"/>
              <a:t>로 설정</a:t>
            </a:r>
            <a:endParaRPr lang="en-US" altLang="ko-KR" sz="2000" dirty="0" smtClean="0"/>
          </a:p>
          <a:p>
            <a:r>
              <a:rPr lang="ko-KR" altLang="en-US" sz="2000" dirty="0" smtClean="0"/>
              <a:t>최소지지도 </a:t>
            </a:r>
            <a:r>
              <a:rPr lang="en-US" altLang="ko-KR" sz="2000" dirty="0" smtClean="0"/>
              <a:t>= 0.005 </a:t>
            </a:r>
            <a:br>
              <a:rPr lang="en-US" altLang="ko-KR" sz="2000" dirty="0" smtClean="0"/>
            </a:br>
            <a:r>
              <a:rPr lang="ko-KR" altLang="en-US" sz="2000" dirty="0" smtClean="0"/>
              <a:t>최소신뢰도 </a:t>
            </a:r>
            <a:r>
              <a:rPr lang="en-US" altLang="ko-KR" sz="2000" dirty="0" smtClean="0"/>
              <a:t>= 0.8</a:t>
            </a:r>
            <a:r>
              <a:rPr lang="ko-KR" altLang="en-US" sz="2000" dirty="0" smtClean="0"/>
              <a:t> 재설정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&gt;12</a:t>
            </a:r>
            <a:r>
              <a:rPr lang="ko-KR" altLang="en-US" sz="2000" dirty="0" smtClean="0"/>
              <a:t>개의 규칙이 나타난다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5661248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규칙이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규칙을 포함하고 있기 때문에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규칙은 불필요한 규칙으로 판단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9512" y="1340768"/>
            <a:ext cx="8640960" cy="1508105"/>
            <a:chOff x="179512" y="1340768"/>
            <a:chExt cx="8640960" cy="1508105"/>
          </a:xfrm>
        </p:grpSpPr>
        <p:sp>
          <p:nvSpPr>
            <p:cNvPr id="8" name="TextBox 7"/>
            <p:cNvSpPr txBox="1"/>
            <p:nvPr/>
          </p:nvSpPr>
          <p:spPr>
            <a:xfrm>
              <a:off x="179512" y="1340768"/>
              <a:ext cx="864096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/>
                  </a:solidFill>
                </a:rPr>
                <a:t>&lt;code&gt;</a:t>
              </a:r>
            </a:p>
            <a:p>
              <a:r>
                <a:rPr lang="en-US" altLang="ko-KR" dirty="0" smtClean="0"/>
                <a:t>rules &lt;- </a:t>
              </a:r>
              <a:r>
                <a:rPr lang="en-US" altLang="ko-KR" dirty="0" err="1" smtClean="0"/>
                <a:t>apriori</a:t>
              </a:r>
              <a:r>
                <a:rPr lang="en-US" altLang="ko-KR" dirty="0" smtClean="0"/>
                <a:t>(</a:t>
              </a:r>
              <a:r>
                <a:rPr lang="en-US" altLang="ko-KR" dirty="0" err="1" smtClean="0"/>
                <a:t>titanic.raw,parameter</a:t>
              </a:r>
              <a:r>
                <a:rPr lang="en-US" altLang="ko-KR" dirty="0" smtClean="0"/>
                <a:t> = list(</a:t>
              </a:r>
              <a:r>
                <a:rPr lang="en-US" altLang="ko-KR" dirty="0" err="1" smtClean="0"/>
                <a:t>minlen</a:t>
              </a:r>
              <a:r>
                <a:rPr lang="en-US" altLang="ko-KR" dirty="0" smtClean="0"/>
                <a:t>=2, supp=0.005, conf=0.8), </a:t>
              </a:r>
            </a:p>
            <a:p>
              <a:r>
                <a:rPr lang="en-US" altLang="ko-KR" dirty="0" smtClean="0"/>
                <a:t>+ appearance = list(</a:t>
              </a:r>
              <a:r>
                <a:rPr lang="en-US" altLang="ko-KR" dirty="0" err="1" smtClean="0"/>
                <a:t>rhs</a:t>
              </a:r>
              <a:r>
                <a:rPr lang="en-US" altLang="ko-KR" dirty="0" smtClean="0"/>
                <a:t>=c("Survived=No", "Survived=Yes"), </a:t>
              </a:r>
            </a:p>
            <a:p>
              <a:r>
                <a:rPr lang="en-US" altLang="ko-KR" dirty="0" smtClean="0"/>
                <a:t>+ default="lhs"),control = list(verbose=F)) &gt; </a:t>
              </a:r>
              <a:r>
                <a:rPr lang="en-US" altLang="ko-KR" dirty="0" err="1" smtClean="0"/>
                <a:t>rules.sorted</a:t>
              </a:r>
              <a:r>
                <a:rPr lang="en-US" altLang="ko-KR" dirty="0" smtClean="0"/>
                <a:t> &lt;- sort(</a:t>
              </a:r>
              <a:r>
                <a:rPr lang="en-US" altLang="ko-KR" dirty="0" err="1" smtClean="0"/>
                <a:t>rules,by</a:t>
              </a:r>
              <a:r>
                <a:rPr lang="en-US" altLang="ko-KR" dirty="0" smtClean="0"/>
                <a:t>="lift") </a:t>
              </a:r>
            </a:p>
            <a:p>
              <a:r>
                <a:rPr lang="en-US" altLang="ko-KR" dirty="0" smtClean="0"/>
                <a:t>&gt; inspect(</a:t>
              </a:r>
              <a:r>
                <a:rPr lang="en-US" altLang="ko-KR" dirty="0" err="1" smtClean="0"/>
                <a:t>rules.sorted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96136" y="1700808"/>
              <a:ext cx="2448272" cy="314737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1456</Words>
  <Application>Microsoft Office PowerPoint</Application>
  <PresentationFormat>화면 슬라이드 쇼(4:3)</PresentationFormat>
  <Paragraphs>241</Paragraphs>
  <Slides>20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Association &amp; Network anlaysis</vt:lpstr>
      <vt:lpstr>INDEX</vt:lpstr>
      <vt:lpstr>Association Rules - Definition</vt:lpstr>
      <vt:lpstr>Association Rules – Example</vt:lpstr>
      <vt:lpstr>Association Rules – How to calculate</vt:lpstr>
      <vt:lpstr>PowerPoint 프레젠테이션</vt:lpstr>
      <vt:lpstr>PowerPoint 프레젠테이션</vt:lpstr>
      <vt:lpstr>Association Rules - R</vt:lpstr>
      <vt:lpstr>Association Rules - R</vt:lpstr>
      <vt:lpstr>Association Rules - R</vt:lpstr>
      <vt:lpstr>Association &amp; Network Analysis</vt:lpstr>
      <vt:lpstr>Network Analysis - Definition</vt:lpstr>
      <vt:lpstr>Network Analysis - Example</vt:lpstr>
      <vt:lpstr>Network Analysis - R</vt:lpstr>
      <vt:lpstr>Network Analysis - R</vt:lpstr>
      <vt:lpstr>Network Analysis - R</vt:lpstr>
      <vt:lpstr>Network Analysis - R</vt:lpstr>
      <vt:lpstr>Real life application</vt:lpstr>
      <vt:lpstr>Real life application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&amp; Network anlaysis</dc:title>
  <dc:creator>ADMIN</dc:creator>
  <cp:lastModifiedBy>hufs</cp:lastModifiedBy>
  <cp:revision>50</cp:revision>
  <dcterms:created xsi:type="dcterms:W3CDTF">2014-11-11T11:23:44Z</dcterms:created>
  <dcterms:modified xsi:type="dcterms:W3CDTF">2014-11-25T08:41:46Z</dcterms:modified>
</cp:coreProperties>
</file>