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sldIdLst>
    <p:sldId id="275" r:id="rId2"/>
    <p:sldId id="274" r:id="rId3"/>
    <p:sldId id="303" r:id="rId4"/>
    <p:sldId id="315" r:id="rId5"/>
    <p:sldId id="300" r:id="rId6"/>
    <p:sldId id="316" r:id="rId7"/>
    <p:sldId id="310" r:id="rId8"/>
    <p:sldId id="278" r:id="rId9"/>
    <p:sldId id="304" r:id="rId10"/>
    <p:sldId id="269" r:id="rId11"/>
    <p:sldId id="317" r:id="rId12"/>
    <p:sldId id="288" r:id="rId13"/>
    <p:sldId id="312" r:id="rId14"/>
    <p:sldId id="287" r:id="rId15"/>
    <p:sldId id="314" r:id="rId16"/>
    <p:sldId id="305" r:id="rId17"/>
    <p:sldId id="270" r:id="rId18"/>
    <p:sldId id="299" r:id="rId19"/>
    <p:sldId id="282" r:id="rId20"/>
    <p:sldId id="283" r:id="rId21"/>
    <p:sldId id="289" r:id="rId22"/>
    <p:sldId id="290" r:id="rId23"/>
    <p:sldId id="291" r:id="rId24"/>
    <p:sldId id="298" r:id="rId25"/>
    <p:sldId id="318" r:id="rId26"/>
    <p:sldId id="319" r:id="rId27"/>
    <p:sldId id="320" r:id="rId28"/>
    <p:sldId id="321" r:id="rId29"/>
    <p:sldId id="322" r:id="rId30"/>
    <p:sldId id="323" r:id="rId31"/>
    <p:sldId id="297" r:id="rId32"/>
    <p:sldId id="324" r:id="rId33"/>
    <p:sldId id="27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5050"/>
    <a:srgbClr val="EAEAEA"/>
    <a:srgbClr val="CCFFCC"/>
    <a:srgbClr val="1D62F0"/>
    <a:srgbClr val="FF9900"/>
    <a:srgbClr val="66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44" autoAdjust="0"/>
  </p:normalViewPr>
  <p:slideViewPr>
    <p:cSldViewPr>
      <p:cViewPr>
        <p:scale>
          <a:sx n="91" d="100"/>
          <a:sy n="91" d="100"/>
        </p:scale>
        <p:origin x="-221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AF6CF-660B-41EE-A93A-799CFDC66F01}" type="doc">
      <dgm:prSet loTypeId="urn:microsoft.com/office/officeart/2008/layout/SquareAccent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9ABF1C-B26D-4E71-A9D9-319504209131}">
      <dgm:prSet phldrT="[텍스트]"/>
      <dgm:spPr/>
      <dgm:t>
        <a:bodyPr/>
        <a:lstStyle/>
        <a:p>
          <a:pPr latinLnBrk="1"/>
          <a:r>
            <a:rPr lang="ko-KR" altLang="en-US" dirty="0" smtClean="0"/>
            <a:t>장점</a:t>
          </a:r>
          <a:endParaRPr lang="ko-KR" altLang="en-US" dirty="0"/>
        </a:p>
      </dgm:t>
    </dgm:pt>
    <dgm:pt modelId="{B8D364E7-F7A5-4AD1-AFBB-B020902D3E39}" type="parTrans" cxnId="{2CFCB3A5-4969-4042-A297-70B9A314FCBA}">
      <dgm:prSet/>
      <dgm:spPr/>
      <dgm:t>
        <a:bodyPr/>
        <a:lstStyle/>
        <a:p>
          <a:pPr latinLnBrk="1"/>
          <a:endParaRPr lang="ko-KR" altLang="en-US"/>
        </a:p>
      </dgm:t>
    </dgm:pt>
    <dgm:pt modelId="{10CA43B5-E179-4DF4-9355-632677D99F97}" type="sibTrans" cxnId="{2CFCB3A5-4969-4042-A297-70B9A314FCBA}">
      <dgm:prSet/>
      <dgm:spPr/>
      <dgm:t>
        <a:bodyPr/>
        <a:lstStyle/>
        <a:p>
          <a:pPr latinLnBrk="1"/>
          <a:endParaRPr lang="ko-KR" altLang="en-US"/>
        </a:p>
      </dgm:t>
    </dgm:pt>
    <dgm:pt modelId="{FE294AFD-1639-497F-B724-EBF28BF3F383}">
      <dgm:prSet phldrT="[텍스트]"/>
      <dgm:spPr/>
      <dgm:t>
        <a:bodyPr/>
        <a:lstStyle/>
        <a:p>
          <a:pPr latinLnBrk="1"/>
          <a:r>
            <a:rPr lang="ko-KR" altLang="en-US" dirty="0" smtClean="0"/>
            <a:t>탐색적인 기법</a:t>
          </a:r>
          <a:endParaRPr lang="ko-KR" altLang="en-US" dirty="0"/>
        </a:p>
      </dgm:t>
    </dgm:pt>
    <dgm:pt modelId="{E1065BF7-23FF-4DE1-A3C1-2E4F1E3BE8FE}" type="parTrans" cxnId="{12B282AC-CA2D-4CC1-A044-77F7C70D8BC9}">
      <dgm:prSet/>
      <dgm:spPr/>
      <dgm:t>
        <a:bodyPr/>
        <a:lstStyle/>
        <a:p>
          <a:pPr latinLnBrk="1"/>
          <a:endParaRPr lang="ko-KR" altLang="en-US"/>
        </a:p>
      </dgm:t>
    </dgm:pt>
    <dgm:pt modelId="{B712E0BE-D95E-4D2E-A66C-C3521ACBFD8F}" type="sibTrans" cxnId="{12B282AC-CA2D-4CC1-A044-77F7C70D8BC9}">
      <dgm:prSet/>
      <dgm:spPr/>
      <dgm:t>
        <a:bodyPr/>
        <a:lstStyle/>
        <a:p>
          <a:pPr latinLnBrk="1"/>
          <a:endParaRPr lang="ko-KR" altLang="en-US"/>
        </a:p>
      </dgm:t>
    </dgm:pt>
    <dgm:pt modelId="{BC2974E7-9D2C-4B8D-9F93-4BBB59289EC8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형태의 데이터에 적용가능</a:t>
          </a:r>
          <a:endParaRPr lang="ko-KR" altLang="en-US" dirty="0"/>
        </a:p>
      </dgm:t>
    </dgm:pt>
    <dgm:pt modelId="{BC26AA33-BD88-4D95-A25A-605C31631089}" type="parTrans" cxnId="{41123153-BBE2-4259-84A1-8C85A7C28329}">
      <dgm:prSet/>
      <dgm:spPr/>
      <dgm:t>
        <a:bodyPr/>
        <a:lstStyle/>
        <a:p>
          <a:pPr latinLnBrk="1"/>
          <a:endParaRPr lang="ko-KR" altLang="en-US"/>
        </a:p>
      </dgm:t>
    </dgm:pt>
    <dgm:pt modelId="{C350E617-79FE-4077-B242-1F44E09AB225}" type="sibTrans" cxnId="{41123153-BBE2-4259-84A1-8C85A7C28329}">
      <dgm:prSet/>
      <dgm:spPr/>
      <dgm:t>
        <a:bodyPr/>
        <a:lstStyle/>
        <a:p>
          <a:pPr latinLnBrk="1"/>
          <a:endParaRPr lang="ko-KR" altLang="en-US"/>
        </a:p>
      </dgm:t>
    </dgm:pt>
    <dgm:pt modelId="{4520FB24-B61B-4100-8ECD-A59B7CFF64E7}">
      <dgm:prSet phldrT="[텍스트]"/>
      <dgm:spPr/>
      <dgm:t>
        <a:bodyPr/>
        <a:lstStyle/>
        <a:p>
          <a:pPr latinLnBrk="1"/>
          <a:r>
            <a:rPr lang="ko-KR" altLang="en-US" dirty="0" smtClean="0"/>
            <a:t>분석방법 적용 용이성</a:t>
          </a:r>
          <a:endParaRPr lang="ko-KR" altLang="en-US" dirty="0"/>
        </a:p>
      </dgm:t>
    </dgm:pt>
    <dgm:pt modelId="{A22F7CC6-62B5-4FAD-A143-9D1ADDE0897C}" type="parTrans" cxnId="{478FDD61-BA87-4CFA-BA8E-EB385B01112C}">
      <dgm:prSet/>
      <dgm:spPr/>
      <dgm:t>
        <a:bodyPr/>
        <a:lstStyle/>
        <a:p>
          <a:pPr latinLnBrk="1"/>
          <a:endParaRPr lang="ko-KR" altLang="en-US"/>
        </a:p>
      </dgm:t>
    </dgm:pt>
    <dgm:pt modelId="{C4E9205C-EB85-4EDE-8929-FAE64BC5CAC9}" type="sibTrans" cxnId="{478FDD61-BA87-4CFA-BA8E-EB385B01112C}">
      <dgm:prSet/>
      <dgm:spPr/>
      <dgm:t>
        <a:bodyPr/>
        <a:lstStyle/>
        <a:p>
          <a:pPr latinLnBrk="1"/>
          <a:endParaRPr lang="ko-KR" altLang="en-US"/>
        </a:p>
      </dgm:t>
    </dgm:pt>
    <dgm:pt modelId="{2CDFC429-7EC3-48F6-A3AB-E0ED7EBC7694}">
      <dgm:prSet phldrT="[텍스트]"/>
      <dgm:spPr/>
      <dgm:t>
        <a:bodyPr/>
        <a:lstStyle/>
        <a:p>
          <a:pPr latinLnBrk="1"/>
          <a:r>
            <a:rPr lang="ko-KR" altLang="en-US" dirty="0" smtClean="0"/>
            <a:t>단점</a:t>
          </a:r>
          <a:endParaRPr lang="ko-KR" altLang="en-US" dirty="0"/>
        </a:p>
      </dgm:t>
    </dgm:pt>
    <dgm:pt modelId="{9A0DCD32-0ACC-47CF-A002-012D776B6007}" type="parTrans" cxnId="{E00E7530-60C1-416F-8045-6E0D29CDC42E}">
      <dgm:prSet/>
      <dgm:spPr/>
      <dgm:t>
        <a:bodyPr/>
        <a:lstStyle/>
        <a:p>
          <a:pPr latinLnBrk="1"/>
          <a:endParaRPr lang="ko-KR" altLang="en-US"/>
        </a:p>
      </dgm:t>
    </dgm:pt>
    <dgm:pt modelId="{FA08A884-36FA-41E5-BED0-19BF24CB9FBD}" type="sibTrans" cxnId="{E00E7530-60C1-416F-8045-6E0D29CDC42E}">
      <dgm:prSet/>
      <dgm:spPr/>
      <dgm:t>
        <a:bodyPr/>
        <a:lstStyle/>
        <a:p>
          <a:pPr latinLnBrk="1"/>
          <a:endParaRPr lang="ko-KR" altLang="en-US"/>
        </a:p>
      </dgm:t>
    </dgm:pt>
    <dgm:pt modelId="{BF27B8FF-F7C5-494F-B768-DB82B68E1680}">
      <dgm:prSet phldrT="[텍스트]"/>
      <dgm:spPr/>
      <dgm:t>
        <a:bodyPr/>
        <a:lstStyle/>
        <a:p>
          <a:pPr latinLnBrk="1"/>
          <a:r>
            <a:rPr lang="ko-KR" altLang="en-US" dirty="0" smtClean="0"/>
            <a:t>가중치와 거리 정의</a:t>
          </a:r>
          <a:endParaRPr lang="ko-KR" altLang="en-US" dirty="0"/>
        </a:p>
      </dgm:t>
    </dgm:pt>
    <dgm:pt modelId="{8B397D1D-7A59-455E-A0DC-A342F14C217F}" type="parTrans" cxnId="{2644D2A6-C181-4050-A44B-B25AFC013A99}">
      <dgm:prSet/>
      <dgm:spPr/>
      <dgm:t>
        <a:bodyPr/>
        <a:lstStyle/>
        <a:p>
          <a:pPr latinLnBrk="1"/>
          <a:endParaRPr lang="ko-KR" altLang="en-US"/>
        </a:p>
      </dgm:t>
    </dgm:pt>
    <dgm:pt modelId="{EAE53BD5-061B-40B5-A8CD-5D118396582F}" type="sibTrans" cxnId="{2644D2A6-C181-4050-A44B-B25AFC013A99}">
      <dgm:prSet/>
      <dgm:spPr/>
      <dgm:t>
        <a:bodyPr/>
        <a:lstStyle/>
        <a:p>
          <a:pPr latinLnBrk="1"/>
          <a:endParaRPr lang="ko-KR" altLang="en-US"/>
        </a:p>
      </dgm:t>
    </dgm:pt>
    <dgm:pt modelId="{45C38DBD-925F-48D7-A057-F1631CB55578}">
      <dgm:prSet phldrT="[텍스트]"/>
      <dgm:spPr/>
      <dgm:t>
        <a:bodyPr/>
        <a:lstStyle/>
        <a:p>
          <a:pPr latinLnBrk="1"/>
          <a:r>
            <a:rPr lang="ko-KR" altLang="en-US" dirty="0" smtClean="0"/>
            <a:t>초기 군집 개수의 결정</a:t>
          </a:r>
          <a:endParaRPr lang="ko-KR" altLang="en-US" dirty="0"/>
        </a:p>
      </dgm:t>
    </dgm:pt>
    <dgm:pt modelId="{31D075B0-66BB-4BA1-9CF5-561A62FFBC0D}" type="parTrans" cxnId="{7E462105-CFBB-4300-B9FA-F21381B77135}">
      <dgm:prSet/>
      <dgm:spPr/>
      <dgm:t>
        <a:bodyPr/>
        <a:lstStyle/>
        <a:p>
          <a:pPr latinLnBrk="1"/>
          <a:endParaRPr lang="ko-KR" altLang="en-US"/>
        </a:p>
      </dgm:t>
    </dgm:pt>
    <dgm:pt modelId="{50485902-93D8-4892-92C7-BC13DF625044}" type="sibTrans" cxnId="{7E462105-CFBB-4300-B9FA-F21381B77135}">
      <dgm:prSet/>
      <dgm:spPr/>
      <dgm:t>
        <a:bodyPr/>
        <a:lstStyle/>
        <a:p>
          <a:pPr latinLnBrk="1"/>
          <a:endParaRPr lang="ko-KR" altLang="en-US"/>
        </a:p>
      </dgm:t>
    </dgm:pt>
    <dgm:pt modelId="{EB4B3348-45DE-4FE8-B7C6-FFB12D2EA2BA}">
      <dgm:prSet phldrT="[텍스트]"/>
      <dgm:spPr/>
      <dgm:t>
        <a:bodyPr/>
        <a:lstStyle/>
        <a:p>
          <a:pPr latinLnBrk="1"/>
          <a:r>
            <a:rPr lang="ko-KR" altLang="en-US" dirty="0" smtClean="0"/>
            <a:t>결과 해석의 어려움</a:t>
          </a:r>
          <a:endParaRPr lang="ko-KR" altLang="en-US" dirty="0"/>
        </a:p>
      </dgm:t>
    </dgm:pt>
    <dgm:pt modelId="{4F027C88-5FCA-4BA1-997A-1D81E070101A}" type="parTrans" cxnId="{48BD1AB7-7525-4659-A227-315D536817C1}">
      <dgm:prSet/>
      <dgm:spPr/>
      <dgm:t>
        <a:bodyPr/>
        <a:lstStyle/>
        <a:p>
          <a:pPr latinLnBrk="1"/>
          <a:endParaRPr lang="ko-KR" altLang="en-US"/>
        </a:p>
      </dgm:t>
    </dgm:pt>
    <dgm:pt modelId="{BF41E6B6-7C7C-4CCC-9224-8CB42EB4AD6C}" type="sibTrans" cxnId="{48BD1AB7-7525-4659-A227-315D536817C1}">
      <dgm:prSet/>
      <dgm:spPr/>
      <dgm:t>
        <a:bodyPr/>
        <a:lstStyle/>
        <a:p>
          <a:pPr latinLnBrk="1"/>
          <a:endParaRPr lang="ko-KR" altLang="en-US"/>
        </a:p>
      </dgm:t>
    </dgm:pt>
    <dgm:pt modelId="{C7318C47-0927-40D3-9AFB-F9F64C987637}" type="pres">
      <dgm:prSet presAssocID="{CBBAF6CF-660B-41EE-A93A-799CFDC66F01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414FB4-B783-499D-9132-E4A6D30D6A33}" type="pres">
      <dgm:prSet presAssocID="{A59ABF1C-B26D-4E71-A9D9-319504209131}" presName="root" presStyleCnt="0">
        <dgm:presLayoutVars>
          <dgm:chMax/>
          <dgm:chPref/>
        </dgm:presLayoutVars>
      </dgm:prSet>
      <dgm:spPr/>
    </dgm:pt>
    <dgm:pt modelId="{73EBF791-DE52-479C-B858-AD4F7B1980E6}" type="pres">
      <dgm:prSet presAssocID="{A59ABF1C-B26D-4E71-A9D9-319504209131}" presName="rootComposite" presStyleCnt="0">
        <dgm:presLayoutVars/>
      </dgm:prSet>
      <dgm:spPr/>
    </dgm:pt>
    <dgm:pt modelId="{29175974-8F6D-462D-83F5-2410DD65301B}" type="pres">
      <dgm:prSet presAssocID="{A59ABF1C-B26D-4E71-A9D9-319504209131}" presName="ParentAccent" presStyleLbl="alignNode1" presStyleIdx="0" presStyleCnt="2"/>
      <dgm:spPr/>
    </dgm:pt>
    <dgm:pt modelId="{F825AFB0-6CE6-4A81-98D0-3C8B94DECA19}" type="pres">
      <dgm:prSet presAssocID="{A59ABF1C-B26D-4E71-A9D9-319504209131}" presName="ParentSmallAccent" presStyleLbl="fgAcc1" presStyleIdx="0" presStyleCnt="2"/>
      <dgm:spPr/>
    </dgm:pt>
    <dgm:pt modelId="{754B180C-6B5E-4109-AF0B-D499A57A513B}" type="pres">
      <dgm:prSet presAssocID="{A59ABF1C-B26D-4E71-A9D9-319504209131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FDB10B-959E-4EE9-AE79-E2F05B8B8AE8}" type="pres">
      <dgm:prSet presAssocID="{A59ABF1C-B26D-4E71-A9D9-319504209131}" presName="childShape" presStyleCnt="0">
        <dgm:presLayoutVars>
          <dgm:chMax val="0"/>
          <dgm:chPref val="0"/>
        </dgm:presLayoutVars>
      </dgm:prSet>
      <dgm:spPr/>
    </dgm:pt>
    <dgm:pt modelId="{C5EF6486-3AED-4A48-8EB2-87A4EB7C5CF1}" type="pres">
      <dgm:prSet presAssocID="{FE294AFD-1639-497F-B724-EBF28BF3F383}" presName="childComposite" presStyleCnt="0">
        <dgm:presLayoutVars>
          <dgm:chMax val="0"/>
          <dgm:chPref val="0"/>
        </dgm:presLayoutVars>
      </dgm:prSet>
      <dgm:spPr/>
    </dgm:pt>
    <dgm:pt modelId="{E3D0FD5A-2DAB-43B1-B229-BEC7DEC60C22}" type="pres">
      <dgm:prSet presAssocID="{FE294AFD-1639-497F-B724-EBF28BF3F383}" presName="ChildAccent" presStyleLbl="solidFgAcc1" presStyleIdx="0" presStyleCnt="6"/>
      <dgm:spPr/>
    </dgm:pt>
    <dgm:pt modelId="{58CED67E-E526-45AB-BB07-75A06F78E63B}" type="pres">
      <dgm:prSet presAssocID="{FE294AFD-1639-497F-B724-EBF28BF3F383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685692-F27F-4114-96C4-1D0C61BF327C}" type="pres">
      <dgm:prSet presAssocID="{BC2974E7-9D2C-4B8D-9F93-4BBB59289EC8}" presName="childComposite" presStyleCnt="0">
        <dgm:presLayoutVars>
          <dgm:chMax val="0"/>
          <dgm:chPref val="0"/>
        </dgm:presLayoutVars>
      </dgm:prSet>
      <dgm:spPr/>
    </dgm:pt>
    <dgm:pt modelId="{311408AB-DDD9-4A3A-B608-F16E0FB69D96}" type="pres">
      <dgm:prSet presAssocID="{BC2974E7-9D2C-4B8D-9F93-4BBB59289EC8}" presName="ChildAccent" presStyleLbl="solidFgAcc1" presStyleIdx="1" presStyleCnt="6"/>
      <dgm:spPr/>
    </dgm:pt>
    <dgm:pt modelId="{1EA2E59A-DCEC-434A-8278-3CE393845A5C}" type="pres">
      <dgm:prSet presAssocID="{BC2974E7-9D2C-4B8D-9F93-4BBB59289EC8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47696B-074A-42C4-A334-CA64C9A99EB5}" type="pres">
      <dgm:prSet presAssocID="{4520FB24-B61B-4100-8ECD-A59B7CFF64E7}" presName="childComposite" presStyleCnt="0">
        <dgm:presLayoutVars>
          <dgm:chMax val="0"/>
          <dgm:chPref val="0"/>
        </dgm:presLayoutVars>
      </dgm:prSet>
      <dgm:spPr/>
    </dgm:pt>
    <dgm:pt modelId="{FA5D0DA9-AE86-4703-B782-B55A739A5FD4}" type="pres">
      <dgm:prSet presAssocID="{4520FB24-B61B-4100-8ECD-A59B7CFF64E7}" presName="ChildAccent" presStyleLbl="solidFgAcc1" presStyleIdx="2" presStyleCnt="6"/>
      <dgm:spPr/>
    </dgm:pt>
    <dgm:pt modelId="{A1ADEF77-0EAC-45D9-BE81-01B932DD6B0E}" type="pres">
      <dgm:prSet presAssocID="{4520FB24-B61B-4100-8ECD-A59B7CFF64E7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9E8D1-AD91-4403-A041-C3D584ABD0B2}" type="pres">
      <dgm:prSet presAssocID="{2CDFC429-7EC3-48F6-A3AB-E0ED7EBC7694}" presName="root" presStyleCnt="0">
        <dgm:presLayoutVars>
          <dgm:chMax/>
          <dgm:chPref/>
        </dgm:presLayoutVars>
      </dgm:prSet>
      <dgm:spPr/>
    </dgm:pt>
    <dgm:pt modelId="{028CBB31-0847-4692-9199-1605CC14A564}" type="pres">
      <dgm:prSet presAssocID="{2CDFC429-7EC3-48F6-A3AB-E0ED7EBC7694}" presName="rootComposite" presStyleCnt="0">
        <dgm:presLayoutVars/>
      </dgm:prSet>
      <dgm:spPr/>
    </dgm:pt>
    <dgm:pt modelId="{02F73C19-FDDC-42EE-930E-7B48A3147DAD}" type="pres">
      <dgm:prSet presAssocID="{2CDFC429-7EC3-48F6-A3AB-E0ED7EBC7694}" presName="ParentAccent" presStyleLbl="alignNode1" presStyleIdx="1" presStyleCnt="2"/>
      <dgm:spPr/>
    </dgm:pt>
    <dgm:pt modelId="{319C3075-7436-4930-BC21-A1B1FFA16396}" type="pres">
      <dgm:prSet presAssocID="{2CDFC429-7EC3-48F6-A3AB-E0ED7EBC7694}" presName="ParentSmallAccent" presStyleLbl="fgAcc1" presStyleIdx="1" presStyleCnt="2"/>
      <dgm:spPr/>
    </dgm:pt>
    <dgm:pt modelId="{71DA74C0-ECA9-466F-9CB8-D53D32CA8FCC}" type="pres">
      <dgm:prSet presAssocID="{2CDFC429-7EC3-48F6-A3AB-E0ED7EBC7694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D630D5-B7C1-44F5-81C6-0F6623FAB7C1}" type="pres">
      <dgm:prSet presAssocID="{2CDFC429-7EC3-48F6-A3AB-E0ED7EBC7694}" presName="childShape" presStyleCnt="0">
        <dgm:presLayoutVars>
          <dgm:chMax val="0"/>
          <dgm:chPref val="0"/>
        </dgm:presLayoutVars>
      </dgm:prSet>
      <dgm:spPr/>
    </dgm:pt>
    <dgm:pt modelId="{2B216C9B-86C4-4098-9A2E-568D58B5CA10}" type="pres">
      <dgm:prSet presAssocID="{BF27B8FF-F7C5-494F-B768-DB82B68E1680}" presName="childComposite" presStyleCnt="0">
        <dgm:presLayoutVars>
          <dgm:chMax val="0"/>
          <dgm:chPref val="0"/>
        </dgm:presLayoutVars>
      </dgm:prSet>
      <dgm:spPr/>
    </dgm:pt>
    <dgm:pt modelId="{F84DB302-EDBB-4483-A1AC-5C8AA4DF44B2}" type="pres">
      <dgm:prSet presAssocID="{BF27B8FF-F7C5-494F-B768-DB82B68E1680}" presName="ChildAccent" presStyleLbl="solidFgAcc1" presStyleIdx="3" presStyleCnt="6"/>
      <dgm:spPr/>
    </dgm:pt>
    <dgm:pt modelId="{4C0CD857-811C-4959-9C89-FE1E825B9A77}" type="pres">
      <dgm:prSet presAssocID="{BF27B8FF-F7C5-494F-B768-DB82B68E1680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8F3E31-66B3-4FA5-834A-CA2BDE66B05F}" type="pres">
      <dgm:prSet presAssocID="{45C38DBD-925F-48D7-A057-F1631CB55578}" presName="childComposite" presStyleCnt="0">
        <dgm:presLayoutVars>
          <dgm:chMax val="0"/>
          <dgm:chPref val="0"/>
        </dgm:presLayoutVars>
      </dgm:prSet>
      <dgm:spPr/>
    </dgm:pt>
    <dgm:pt modelId="{3DDF9EDF-1503-4ECE-A205-5D99794D9D3C}" type="pres">
      <dgm:prSet presAssocID="{45C38DBD-925F-48D7-A057-F1631CB55578}" presName="ChildAccent" presStyleLbl="solidFgAcc1" presStyleIdx="4" presStyleCnt="6"/>
      <dgm:spPr/>
    </dgm:pt>
    <dgm:pt modelId="{FF6B7C4F-53AD-4339-A730-4409ED888C19}" type="pres">
      <dgm:prSet presAssocID="{45C38DBD-925F-48D7-A057-F1631CB55578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A59861-CF0A-4B72-A251-9131BD728070}" type="pres">
      <dgm:prSet presAssocID="{EB4B3348-45DE-4FE8-B7C6-FFB12D2EA2BA}" presName="childComposite" presStyleCnt="0">
        <dgm:presLayoutVars>
          <dgm:chMax val="0"/>
          <dgm:chPref val="0"/>
        </dgm:presLayoutVars>
      </dgm:prSet>
      <dgm:spPr/>
    </dgm:pt>
    <dgm:pt modelId="{27086BD1-5281-4879-A2F2-90E82978D43D}" type="pres">
      <dgm:prSet presAssocID="{EB4B3348-45DE-4FE8-B7C6-FFB12D2EA2BA}" presName="ChildAccent" presStyleLbl="solidFgAcc1" presStyleIdx="5" presStyleCnt="6"/>
      <dgm:spPr/>
    </dgm:pt>
    <dgm:pt modelId="{D83AE8DC-6848-4BE1-8C69-204594C375A3}" type="pres">
      <dgm:prSet presAssocID="{EB4B3348-45DE-4FE8-B7C6-FFB12D2EA2BA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B04A6BF-160B-4239-A8D7-D8759E4F6303}" type="presOf" srcId="{BF27B8FF-F7C5-494F-B768-DB82B68E1680}" destId="{4C0CD857-811C-4959-9C89-FE1E825B9A77}" srcOrd="0" destOrd="0" presId="urn:microsoft.com/office/officeart/2008/layout/SquareAccentList"/>
    <dgm:cxn modelId="{E00E7530-60C1-416F-8045-6E0D29CDC42E}" srcId="{CBBAF6CF-660B-41EE-A93A-799CFDC66F01}" destId="{2CDFC429-7EC3-48F6-A3AB-E0ED7EBC7694}" srcOrd="1" destOrd="0" parTransId="{9A0DCD32-0ACC-47CF-A002-012D776B6007}" sibTransId="{FA08A884-36FA-41E5-BED0-19BF24CB9FBD}"/>
    <dgm:cxn modelId="{48BD1AB7-7525-4659-A227-315D536817C1}" srcId="{2CDFC429-7EC3-48F6-A3AB-E0ED7EBC7694}" destId="{EB4B3348-45DE-4FE8-B7C6-FFB12D2EA2BA}" srcOrd="2" destOrd="0" parTransId="{4F027C88-5FCA-4BA1-997A-1D81E070101A}" sibTransId="{BF41E6B6-7C7C-4CCC-9224-8CB42EB4AD6C}"/>
    <dgm:cxn modelId="{68A1B9EC-204C-4CC0-A0F0-08F9AF910148}" type="presOf" srcId="{4520FB24-B61B-4100-8ECD-A59B7CFF64E7}" destId="{A1ADEF77-0EAC-45D9-BE81-01B932DD6B0E}" srcOrd="0" destOrd="0" presId="urn:microsoft.com/office/officeart/2008/layout/SquareAccentList"/>
    <dgm:cxn modelId="{B481D5C1-3260-48ED-BC43-EA4ED51244C7}" type="presOf" srcId="{A59ABF1C-B26D-4E71-A9D9-319504209131}" destId="{754B180C-6B5E-4109-AF0B-D499A57A513B}" srcOrd="0" destOrd="0" presId="urn:microsoft.com/office/officeart/2008/layout/SquareAccentList"/>
    <dgm:cxn modelId="{47490EBE-40FD-4A07-88F7-381360268629}" type="presOf" srcId="{BC2974E7-9D2C-4B8D-9F93-4BBB59289EC8}" destId="{1EA2E59A-DCEC-434A-8278-3CE393845A5C}" srcOrd="0" destOrd="0" presId="urn:microsoft.com/office/officeart/2008/layout/SquareAccentList"/>
    <dgm:cxn modelId="{478FDD61-BA87-4CFA-BA8E-EB385B01112C}" srcId="{A59ABF1C-B26D-4E71-A9D9-319504209131}" destId="{4520FB24-B61B-4100-8ECD-A59B7CFF64E7}" srcOrd="2" destOrd="0" parTransId="{A22F7CC6-62B5-4FAD-A143-9D1ADDE0897C}" sibTransId="{C4E9205C-EB85-4EDE-8929-FAE64BC5CAC9}"/>
    <dgm:cxn modelId="{2CFCB3A5-4969-4042-A297-70B9A314FCBA}" srcId="{CBBAF6CF-660B-41EE-A93A-799CFDC66F01}" destId="{A59ABF1C-B26D-4E71-A9D9-319504209131}" srcOrd="0" destOrd="0" parTransId="{B8D364E7-F7A5-4AD1-AFBB-B020902D3E39}" sibTransId="{10CA43B5-E179-4DF4-9355-632677D99F97}"/>
    <dgm:cxn modelId="{644D34D1-770A-4A0A-86E5-24E668440F05}" type="presOf" srcId="{CBBAF6CF-660B-41EE-A93A-799CFDC66F01}" destId="{C7318C47-0927-40D3-9AFB-F9F64C987637}" srcOrd="0" destOrd="0" presId="urn:microsoft.com/office/officeart/2008/layout/SquareAccentList"/>
    <dgm:cxn modelId="{12B282AC-CA2D-4CC1-A044-77F7C70D8BC9}" srcId="{A59ABF1C-B26D-4E71-A9D9-319504209131}" destId="{FE294AFD-1639-497F-B724-EBF28BF3F383}" srcOrd="0" destOrd="0" parTransId="{E1065BF7-23FF-4DE1-A3C1-2E4F1E3BE8FE}" sibTransId="{B712E0BE-D95E-4D2E-A66C-C3521ACBFD8F}"/>
    <dgm:cxn modelId="{2644D2A6-C181-4050-A44B-B25AFC013A99}" srcId="{2CDFC429-7EC3-48F6-A3AB-E0ED7EBC7694}" destId="{BF27B8FF-F7C5-494F-B768-DB82B68E1680}" srcOrd="0" destOrd="0" parTransId="{8B397D1D-7A59-455E-A0DC-A342F14C217F}" sibTransId="{EAE53BD5-061B-40B5-A8CD-5D118396582F}"/>
    <dgm:cxn modelId="{7EE86340-46A1-4FBD-9731-B4765CB64B72}" type="presOf" srcId="{FE294AFD-1639-497F-B724-EBF28BF3F383}" destId="{58CED67E-E526-45AB-BB07-75A06F78E63B}" srcOrd="0" destOrd="0" presId="urn:microsoft.com/office/officeart/2008/layout/SquareAccentList"/>
    <dgm:cxn modelId="{41123153-BBE2-4259-84A1-8C85A7C28329}" srcId="{A59ABF1C-B26D-4E71-A9D9-319504209131}" destId="{BC2974E7-9D2C-4B8D-9F93-4BBB59289EC8}" srcOrd="1" destOrd="0" parTransId="{BC26AA33-BD88-4D95-A25A-605C31631089}" sibTransId="{C350E617-79FE-4077-B242-1F44E09AB225}"/>
    <dgm:cxn modelId="{9F45412A-E4A0-4B32-8221-5C1CD4B72C4F}" type="presOf" srcId="{45C38DBD-925F-48D7-A057-F1631CB55578}" destId="{FF6B7C4F-53AD-4339-A730-4409ED888C19}" srcOrd="0" destOrd="0" presId="urn:microsoft.com/office/officeart/2008/layout/SquareAccentList"/>
    <dgm:cxn modelId="{33751A69-786D-4B61-9228-3F52AA6953EE}" type="presOf" srcId="{2CDFC429-7EC3-48F6-A3AB-E0ED7EBC7694}" destId="{71DA74C0-ECA9-466F-9CB8-D53D32CA8FCC}" srcOrd="0" destOrd="0" presId="urn:microsoft.com/office/officeart/2008/layout/SquareAccentList"/>
    <dgm:cxn modelId="{EA449263-343F-4754-AAA8-CFE7BE7D0785}" type="presOf" srcId="{EB4B3348-45DE-4FE8-B7C6-FFB12D2EA2BA}" destId="{D83AE8DC-6848-4BE1-8C69-204594C375A3}" srcOrd="0" destOrd="0" presId="urn:microsoft.com/office/officeart/2008/layout/SquareAccentList"/>
    <dgm:cxn modelId="{7E462105-CFBB-4300-B9FA-F21381B77135}" srcId="{2CDFC429-7EC3-48F6-A3AB-E0ED7EBC7694}" destId="{45C38DBD-925F-48D7-A057-F1631CB55578}" srcOrd="1" destOrd="0" parTransId="{31D075B0-66BB-4BA1-9CF5-561A62FFBC0D}" sibTransId="{50485902-93D8-4892-92C7-BC13DF625044}"/>
    <dgm:cxn modelId="{75C6B704-ABC5-4AF6-A8AA-4440CE2D0F56}" type="presParOf" srcId="{C7318C47-0927-40D3-9AFB-F9F64C987637}" destId="{E8414FB4-B783-499D-9132-E4A6D30D6A33}" srcOrd="0" destOrd="0" presId="urn:microsoft.com/office/officeart/2008/layout/SquareAccentList"/>
    <dgm:cxn modelId="{3B25836D-EDD2-411E-8938-93811A2E0A12}" type="presParOf" srcId="{E8414FB4-B783-499D-9132-E4A6D30D6A33}" destId="{73EBF791-DE52-479C-B858-AD4F7B1980E6}" srcOrd="0" destOrd="0" presId="urn:microsoft.com/office/officeart/2008/layout/SquareAccentList"/>
    <dgm:cxn modelId="{9F322ED2-6AA1-4733-B99D-6B2C58123E76}" type="presParOf" srcId="{73EBF791-DE52-479C-B858-AD4F7B1980E6}" destId="{29175974-8F6D-462D-83F5-2410DD65301B}" srcOrd="0" destOrd="0" presId="urn:microsoft.com/office/officeart/2008/layout/SquareAccentList"/>
    <dgm:cxn modelId="{CF5ADFA2-C753-4958-9F46-2378B4AC3F2C}" type="presParOf" srcId="{73EBF791-DE52-479C-B858-AD4F7B1980E6}" destId="{F825AFB0-6CE6-4A81-98D0-3C8B94DECA19}" srcOrd="1" destOrd="0" presId="urn:microsoft.com/office/officeart/2008/layout/SquareAccentList"/>
    <dgm:cxn modelId="{BCA296DD-8DFD-4E95-B468-BF93F1B47FB4}" type="presParOf" srcId="{73EBF791-DE52-479C-B858-AD4F7B1980E6}" destId="{754B180C-6B5E-4109-AF0B-D499A57A513B}" srcOrd="2" destOrd="0" presId="urn:microsoft.com/office/officeart/2008/layout/SquareAccentList"/>
    <dgm:cxn modelId="{995D4B12-BFDD-4E06-B487-887C14D1E6E9}" type="presParOf" srcId="{E8414FB4-B783-499D-9132-E4A6D30D6A33}" destId="{86FDB10B-959E-4EE9-AE79-E2F05B8B8AE8}" srcOrd="1" destOrd="0" presId="urn:microsoft.com/office/officeart/2008/layout/SquareAccentList"/>
    <dgm:cxn modelId="{22929832-E301-4514-99C0-A8DDA8CC4730}" type="presParOf" srcId="{86FDB10B-959E-4EE9-AE79-E2F05B8B8AE8}" destId="{C5EF6486-3AED-4A48-8EB2-87A4EB7C5CF1}" srcOrd="0" destOrd="0" presId="urn:microsoft.com/office/officeart/2008/layout/SquareAccentList"/>
    <dgm:cxn modelId="{3EE03C6E-85EA-4703-83D0-CCDF7CBC753A}" type="presParOf" srcId="{C5EF6486-3AED-4A48-8EB2-87A4EB7C5CF1}" destId="{E3D0FD5A-2DAB-43B1-B229-BEC7DEC60C22}" srcOrd="0" destOrd="0" presId="urn:microsoft.com/office/officeart/2008/layout/SquareAccentList"/>
    <dgm:cxn modelId="{20295679-B180-40FB-A11E-88584634680C}" type="presParOf" srcId="{C5EF6486-3AED-4A48-8EB2-87A4EB7C5CF1}" destId="{58CED67E-E526-45AB-BB07-75A06F78E63B}" srcOrd="1" destOrd="0" presId="urn:microsoft.com/office/officeart/2008/layout/SquareAccentList"/>
    <dgm:cxn modelId="{C2F93F19-FBB9-4839-A712-376287009AA9}" type="presParOf" srcId="{86FDB10B-959E-4EE9-AE79-E2F05B8B8AE8}" destId="{4E685692-F27F-4114-96C4-1D0C61BF327C}" srcOrd="1" destOrd="0" presId="urn:microsoft.com/office/officeart/2008/layout/SquareAccentList"/>
    <dgm:cxn modelId="{9AA14B96-B961-49FF-9330-30BC961854A1}" type="presParOf" srcId="{4E685692-F27F-4114-96C4-1D0C61BF327C}" destId="{311408AB-DDD9-4A3A-B608-F16E0FB69D96}" srcOrd="0" destOrd="0" presId="urn:microsoft.com/office/officeart/2008/layout/SquareAccentList"/>
    <dgm:cxn modelId="{21B9B7E3-6E3D-4140-B534-EBFFCE4D5911}" type="presParOf" srcId="{4E685692-F27F-4114-96C4-1D0C61BF327C}" destId="{1EA2E59A-DCEC-434A-8278-3CE393845A5C}" srcOrd="1" destOrd="0" presId="urn:microsoft.com/office/officeart/2008/layout/SquareAccentList"/>
    <dgm:cxn modelId="{7EEE6E04-F382-4D24-ABE8-11DF518925EE}" type="presParOf" srcId="{86FDB10B-959E-4EE9-AE79-E2F05B8B8AE8}" destId="{F147696B-074A-42C4-A334-CA64C9A99EB5}" srcOrd="2" destOrd="0" presId="urn:microsoft.com/office/officeart/2008/layout/SquareAccentList"/>
    <dgm:cxn modelId="{79C9A792-ADD6-4A92-81BA-0B299AD3B7A4}" type="presParOf" srcId="{F147696B-074A-42C4-A334-CA64C9A99EB5}" destId="{FA5D0DA9-AE86-4703-B782-B55A739A5FD4}" srcOrd="0" destOrd="0" presId="urn:microsoft.com/office/officeart/2008/layout/SquareAccentList"/>
    <dgm:cxn modelId="{29D405DC-4A0D-4D4B-ABB1-182D3C1A6F2B}" type="presParOf" srcId="{F147696B-074A-42C4-A334-CA64C9A99EB5}" destId="{A1ADEF77-0EAC-45D9-BE81-01B932DD6B0E}" srcOrd="1" destOrd="0" presId="urn:microsoft.com/office/officeart/2008/layout/SquareAccentList"/>
    <dgm:cxn modelId="{A1203184-601D-4C52-ABE3-1084426E1DB7}" type="presParOf" srcId="{C7318C47-0927-40D3-9AFB-F9F64C987637}" destId="{4419E8D1-AD91-4403-A041-C3D584ABD0B2}" srcOrd="1" destOrd="0" presId="urn:microsoft.com/office/officeart/2008/layout/SquareAccentList"/>
    <dgm:cxn modelId="{3DA1614E-EBBD-43D1-A8C2-A04F324366C9}" type="presParOf" srcId="{4419E8D1-AD91-4403-A041-C3D584ABD0B2}" destId="{028CBB31-0847-4692-9199-1605CC14A564}" srcOrd="0" destOrd="0" presId="urn:microsoft.com/office/officeart/2008/layout/SquareAccentList"/>
    <dgm:cxn modelId="{D749EBC3-9288-4EDC-90D7-47BD449B8438}" type="presParOf" srcId="{028CBB31-0847-4692-9199-1605CC14A564}" destId="{02F73C19-FDDC-42EE-930E-7B48A3147DAD}" srcOrd="0" destOrd="0" presId="urn:microsoft.com/office/officeart/2008/layout/SquareAccentList"/>
    <dgm:cxn modelId="{0F2FA968-3BE8-43E5-9F18-46ADEC40EBD3}" type="presParOf" srcId="{028CBB31-0847-4692-9199-1605CC14A564}" destId="{319C3075-7436-4930-BC21-A1B1FFA16396}" srcOrd="1" destOrd="0" presId="urn:microsoft.com/office/officeart/2008/layout/SquareAccentList"/>
    <dgm:cxn modelId="{A240CEEC-A598-45B6-8C14-8B3A1F666516}" type="presParOf" srcId="{028CBB31-0847-4692-9199-1605CC14A564}" destId="{71DA74C0-ECA9-466F-9CB8-D53D32CA8FCC}" srcOrd="2" destOrd="0" presId="urn:microsoft.com/office/officeart/2008/layout/SquareAccentList"/>
    <dgm:cxn modelId="{D4A812F2-9B1E-4E10-ADFF-31C6CD033071}" type="presParOf" srcId="{4419E8D1-AD91-4403-A041-C3D584ABD0B2}" destId="{7AD630D5-B7C1-44F5-81C6-0F6623FAB7C1}" srcOrd="1" destOrd="0" presId="urn:microsoft.com/office/officeart/2008/layout/SquareAccentList"/>
    <dgm:cxn modelId="{0E4E9CCC-9F01-40E2-AC04-C56CA68017CC}" type="presParOf" srcId="{7AD630D5-B7C1-44F5-81C6-0F6623FAB7C1}" destId="{2B216C9B-86C4-4098-9A2E-568D58B5CA10}" srcOrd="0" destOrd="0" presId="urn:microsoft.com/office/officeart/2008/layout/SquareAccentList"/>
    <dgm:cxn modelId="{39B6CFF8-A665-481C-B6A1-AB53C706BCE9}" type="presParOf" srcId="{2B216C9B-86C4-4098-9A2E-568D58B5CA10}" destId="{F84DB302-EDBB-4483-A1AC-5C8AA4DF44B2}" srcOrd="0" destOrd="0" presId="urn:microsoft.com/office/officeart/2008/layout/SquareAccentList"/>
    <dgm:cxn modelId="{3D06D2F0-FCB3-49C5-92E5-0E6906E44C8E}" type="presParOf" srcId="{2B216C9B-86C4-4098-9A2E-568D58B5CA10}" destId="{4C0CD857-811C-4959-9C89-FE1E825B9A77}" srcOrd="1" destOrd="0" presId="urn:microsoft.com/office/officeart/2008/layout/SquareAccentList"/>
    <dgm:cxn modelId="{0E8A0D59-AC33-49EB-A0E3-5E40BC548256}" type="presParOf" srcId="{7AD630D5-B7C1-44F5-81C6-0F6623FAB7C1}" destId="{338F3E31-66B3-4FA5-834A-CA2BDE66B05F}" srcOrd="1" destOrd="0" presId="urn:microsoft.com/office/officeart/2008/layout/SquareAccentList"/>
    <dgm:cxn modelId="{2F4CFCB3-758B-4654-B371-84C622323065}" type="presParOf" srcId="{338F3E31-66B3-4FA5-834A-CA2BDE66B05F}" destId="{3DDF9EDF-1503-4ECE-A205-5D99794D9D3C}" srcOrd="0" destOrd="0" presId="urn:microsoft.com/office/officeart/2008/layout/SquareAccentList"/>
    <dgm:cxn modelId="{8D90B4D9-0569-47E0-86B1-1120BF48A5A0}" type="presParOf" srcId="{338F3E31-66B3-4FA5-834A-CA2BDE66B05F}" destId="{FF6B7C4F-53AD-4339-A730-4409ED888C19}" srcOrd="1" destOrd="0" presId="urn:microsoft.com/office/officeart/2008/layout/SquareAccentList"/>
    <dgm:cxn modelId="{BE04331F-DC29-48AD-8A35-FF0C98808E69}" type="presParOf" srcId="{7AD630D5-B7C1-44F5-81C6-0F6623FAB7C1}" destId="{3AA59861-CF0A-4B72-A251-9131BD728070}" srcOrd="2" destOrd="0" presId="urn:microsoft.com/office/officeart/2008/layout/SquareAccentList"/>
    <dgm:cxn modelId="{2041CD8C-EFA6-4346-9A7B-55A22B97E180}" type="presParOf" srcId="{3AA59861-CF0A-4B72-A251-9131BD728070}" destId="{27086BD1-5281-4879-A2F2-90E82978D43D}" srcOrd="0" destOrd="0" presId="urn:microsoft.com/office/officeart/2008/layout/SquareAccentList"/>
    <dgm:cxn modelId="{31494ACD-5D18-407B-B0ED-7A39A949C814}" type="presParOf" srcId="{3AA59861-CF0A-4B72-A251-9131BD728070}" destId="{D83AE8DC-6848-4BE1-8C69-204594C375A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2B646-D39B-4F63-8EDE-1C0A46C0F803}" type="doc">
      <dgm:prSet loTypeId="urn:microsoft.com/office/officeart/2005/8/layout/vList2" loCatId="list" qsTypeId="urn:microsoft.com/office/officeart/2005/8/quickstyle/3d5" qsCatId="3D" csTypeId="urn:microsoft.com/office/officeart/2005/8/colors/accent2_5" csCatId="accent2" phldr="1"/>
      <dgm:spPr/>
      <dgm:t>
        <a:bodyPr/>
        <a:lstStyle/>
        <a:p>
          <a:pPr latinLnBrk="1"/>
          <a:endParaRPr lang="ko-KR" altLang="en-US"/>
        </a:p>
      </dgm:t>
    </dgm:pt>
    <dgm:pt modelId="{3FA6B959-EB1C-4E08-B6D9-41746FD61B62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주성분 분석</a:t>
          </a:r>
          <a:endParaRPr lang="ko-KR" altLang="en-US" dirty="0"/>
        </a:p>
      </dgm:t>
    </dgm:pt>
    <dgm:pt modelId="{CE2159A3-078F-4909-9FF7-FC9E925EFEDA}" type="parTrans" cxnId="{3C7D72B5-4932-47B6-A72A-45EAB0E0B87A}">
      <dgm:prSet/>
      <dgm:spPr/>
      <dgm:t>
        <a:bodyPr/>
        <a:lstStyle/>
        <a:p>
          <a:pPr latinLnBrk="1"/>
          <a:endParaRPr lang="ko-KR" altLang="en-US"/>
        </a:p>
      </dgm:t>
    </dgm:pt>
    <dgm:pt modelId="{EEF58615-8164-4A48-865E-323CEAD58BA8}" type="sibTrans" cxnId="{3C7D72B5-4932-47B6-A72A-45EAB0E0B87A}">
      <dgm:prSet/>
      <dgm:spPr/>
      <dgm:t>
        <a:bodyPr/>
        <a:lstStyle/>
        <a:p>
          <a:pPr latinLnBrk="1"/>
          <a:endParaRPr lang="ko-KR" altLang="en-US"/>
        </a:p>
      </dgm:t>
    </dgm:pt>
    <dgm:pt modelId="{44087626-57B2-40D8-B2B0-B1655CCFEACF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F43D3FA-3AFB-446C-8FBF-C3FB2994E55B}" type="parTrans" cxnId="{60887D2E-D46D-4FCB-86BA-C19B30D568A3}">
      <dgm:prSet/>
      <dgm:spPr/>
      <dgm:t>
        <a:bodyPr/>
        <a:lstStyle/>
        <a:p>
          <a:pPr latinLnBrk="1"/>
          <a:endParaRPr lang="ko-KR" altLang="en-US"/>
        </a:p>
      </dgm:t>
    </dgm:pt>
    <dgm:pt modelId="{02B987B8-F74A-4D35-ABD9-EF8643F5E90D}" type="sibTrans" cxnId="{60887D2E-D46D-4FCB-86BA-C19B30D568A3}">
      <dgm:prSet/>
      <dgm:spPr/>
      <dgm:t>
        <a:bodyPr/>
        <a:lstStyle/>
        <a:p>
          <a:pPr latinLnBrk="1"/>
          <a:endParaRPr lang="ko-KR" altLang="en-US"/>
        </a:p>
      </dgm:t>
    </dgm:pt>
    <dgm:pt modelId="{CD7BBD7A-9419-4E94-A4CE-9D6D9802D959}">
      <dgm:prSet phldrT="[텍스트]"/>
      <dgm:spPr/>
      <dgm:t>
        <a:bodyPr/>
        <a:lstStyle/>
        <a:p>
          <a:pPr algn="ctr" latinLnBrk="1"/>
          <a:r>
            <a:rPr lang="ko-KR" altLang="en-US" dirty="0" err="1" smtClean="0"/>
            <a:t>덴드로그램</a:t>
          </a:r>
          <a:endParaRPr lang="ko-KR" altLang="en-US" dirty="0"/>
        </a:p>
      </dgm:t>
    </dgm:pt>
    <dgm:pt modelId="{26509161-76D6-4DD9-9C27-4D29661F169C}" type="parTrans" cxnId="{0D2D5551-5FC5-4EC7-977A-C42A52902B62}">
      <dgm:prSet/>
      <dgm:spPr/>
      <dgm:t>
        <a:bodyPr/>
        <a:lstStyle/>
        <a:p>
          <a:pPr latinLnBrk="1"/>
          <a:endParaRPr lang="ko-KR" altLang="en-US"/>
        </a:p>
      </dgm:t>
    </dgm:pt>
    <dgm:pt modelId="{FD5AE734-0BE6-4684-887D-79EE927F1B51}" type="sibTrans" cxnId="{0D2D5551-5FC5-4EC7-977A-C42A52902B62}">
      <dgm:prSet/>
      <dgm:spPr/>
      <dgm:t>
        <a:bodyPr/>
        <a:lstStyle/>
        <a:p>
          <a:pPr latinLnBrk="1"/>
          <a:endParaRPr lang="ko-KR" altLang="en-US"/>
        </a:p>
      </dgm:t>
    </dgm:pt>
    <dgm:pt modelId="{546CE3E5-823E-4E50-A8F6-604793B8C4E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DCE7725B-5AB3-47A1-8A58-94F477B73F24}" type="parTrans" cxnId="{0169BA6E-86FE-48B7-B092-B591C6E931E7}">
      <dgm:prSet/>
      <dgm:spPr/>
      <dgm:t>
        <a:bodyPr/>
        <a:lstStyle/>
        <a:p>
          <a:pPr latinLnBrk="1"/>
          <a:endParaRPr lang="ko-KR" altLang="en-US"/>
        </a:p>
      </dgm:t>
    </dgm:pt>
    <dgm:pt modelId="{DC65BBD4-9495-4EF2-BE69-19BAF0CA5D2D}" type="sibTrans" cxnId="{0169BA6E-86FE-48B7-B092-B591C6E931E7}">
      <dgm:prSet/>
      <dgm:spPr/>
      <dgm:t>
        <a:bodyPr/>
        <a:lstStyle/>
        <a:p>
          <a:pPr latinLnBrk="1"/>
          <a:endParaRPr lang="ko-KR" altLang="en-US"/>
        </a:p>
      </dgm:t>
    </dgm:pt>
    <dgm:pt modelId="{F75A6245-4550-4B31-8E65-03CE1E94E010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군집 개수의 결정</a:t>
          </a:r>
          <a:endParaRPr lang="ko-KR" altLang="en-US" dirty="0"/>
        </a:p>
      </dgm:t>
    </dgm:pt>
    <dgm:pt modelId="{A264B562-5FAD-48C6-BD92-50B43E0C9DF5}" type="parTrans" cxnId="{9A534A92-D402-479B-BEFA-A7331D1F061A}">
      <dgm:prSet/>
      <dgm:spPr/>
      <dgm:t>
        <a:bodyPr/>
        <a:lstStyle/>
        <a:p>
          <a:pPr latinLnBrk="1"/>
          <a:endParaRPr lang="ko-KR" altLang="en-US"/>
        </a:p>
      </dgm:t>
    </dgm:pt>
    <dgm:pt modelId="{20070470-3B5A-428D-A870-2BE1580C1152}" type="sibTrans" cxnId="{9A534A92-D402-479B-BEFA-A7331D1F061A}">
      <dgm:prSet/>
      <dgm:spPr/>
      <dgm:t>
        <a:bodyPr/>
        <a:lstStyle/>
        <a:p>
          <a:pPr latinLnBrk="1"/>
          <a:endParaRPr lang="ko-KR" altLang="en-US"/>
        </a:p>
      </dgm:t>
    </dgm:pt>
    <dgm:pt modelId="{512A8109-4B21-4FAD-9D47-F34BD950008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덴드로그램에서</a:t>
          </a:r>
          <a:r>
            <a:rPr lang="ko-KR" altLang="en-US" dirty="0" smtClean="0"/>
            <a:t> 수평선을 이용하여 가지를 잘라냄으로써 </a:t>
          </a:r>
          <a:r>
            <a:rPr lang="en-US" altLang="ko-KR" dirty="0" smtClean="0"/>
            <a:t>g</a:t>
          </a:r>
          <a:r>
            <a:rPr lang="ko-KR" altLang="en-US" dirty="0" smtClean="0"/>
            <a:t>개의 군집을 결정  </a:t>
          </a:r>
          <a:endParaRPr lang="ko-KR" altLang="en-US" dirty="0"/>
        </a:p>
      </dgm:t>
    </dgm:pt>
    <dgm:pt modelId="{F3B51B55-F68E-4FBF-A14B-95CF03D38833}" type="parTrans" cxnId="{74FB98D8-F82B-462B-872B-6AE7B310FCDA}">
      <dgm:prSet/>
      <dgm:spPr/>
      <dgm:t>
        <a:bodyPr/>
        <a:lstStyle/>
        <a:p>
          <a:pPr latinLnBrk="1"/>
          <a:endParaRPr lang="ko-KR" altLang="en-US"/>
        </a:p>
      </dgm:t>
    </dgm:pt>
    <dgm:pt modelId="{076890B6-61BD-406F-A51D-0270CB604CAA}" type="sibTrans" cxnId="{74FB98D8-F82B-462B-872B-6AE7B310FCDA}">
      <dgm:prSet/>
      <dgm:spPr/>
      <dgm:t>
        <a:bodyPr/>
        <a:lstStyle/>
        <a:p>
          <a:pPr latinLnBrk="1"/>
          <a:endParaRPr lang="ko-KR" altLang="en-US"/>
        </a:p>
      </dgm:t>
    </dgm:pt>
    <dgm:pt modelId="{0B8EA2DE-2CFD-49BC-82F6-4B1BA88085D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B24DB8DA-2E12-4591-96DC-E794FF04A2ED}" type="parTrans" cxnId="{DF88737D-413E-4CBE-9AC7-D912BCF45EC0}">
      <dgm:prSet/>
      <dgm:spPr/>
      <dgm:t>
        <a:bodyPr/>
        <a:lstStyle/>
        <a:p>
          <a:pPr latinLnBrk="1"/>
          <a:endParaRPr lang="ko-KR" altLang="en-US"/>
        </a:p>
      </dgm:t>
    </dgm:pt>
    <dgm:pt modelId="{71FE68DE-DEE2-4542-A757-CBDA140B9DF2}" type="sibTrans" cxnId="{DF88737D-413E-4CBE-9AC7-D912BCF45EC0}">
      <dgm:prSet/>
      <dgm:spPr/>
      <dgm:t>
        <a:bodyPr/>
        <a:lstStyle/>
        <a:p>
          <a:pPr latinLnBrk="1"/>
          <a:endParaRPr lang="ko-KR" altLang="en-US"/>
        </a:p>
      </dgm:t>
    </dgm:pt>
    <dgm:pt modelId="{8761D1FE-ED92-4DD3-A226-6E2FD3475E32}" type="pres">
      <dgm:prSet presAssocID="{9BA2B646-D39B-4F63-8EDE-1C0A46C0F8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75BBD0-44D5-4EC2-A9BE-231F7F31B2E7}" type="pres">
      <dgm:prSet presAssocID="{3FA6B959-EB1C-4E08-B6D9-41746FD61B62}" presName="parentText" presStyleLbl="node1" presStyleIdx="0" presStyleCnt="3" custScaleX="44532" custLinFactY="41991" custLinFactNeighborX="-2903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DDC46E-91BF-4D99-8768-0B8794D0EC5A}" type="pres">
      <dgm:prSet presAssocID="{3FA6B959-EB1C-4E08-B6D9-41746FD61B6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49DEC4-F3C8-4B38-89A4-0A7103932D57}" type="pres">
      <dgm:prSet presAssocID="{CD7BBD7A-9419-4E94-A4CE-9D6D9802D959}" presName="parentText" presStyleLbl="node1" presStyleIdx="1" presStyleCnt="3" custScaleX="44532" custLinFactY="-5221" custLinFactNeighborX="2183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90E25-1441-47FB-9383-581CFD137A5E}" type="pres">
      <dgm:prSet presAssocID="{CD7BBD7A-9419-4E94-A4CE-9D6D9802D95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411F-ADD6-4004-95E8-E744508DA798}" type="pres">
      <dgm:prSet presAssocID="{F75A6245-4550-4B31-8E65-03CE1E94E010}" presName="parentText" presStyleLbl="node1" presStyleIdx="2" presStyleCnt="3" custScaleX="44532" custLinFactY="-28386" custLinFactNeighborX="-556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534A92-D402-479B-BEFA-A7331D1F061A}" srcId="{9BA2B646-D39B-4F63-8EDE-1C0A46C0F803}" destId="{F75A6245-4550-4B31-8E65-03CE1E94E010}" srcOrd="2" destOrd="0" parTransId="{A264B562-5FAD-48C6-BD92-50B43E0C9DF5}" sibTransId="{20070470-3B5A-428D-A870-2BE1580C1152}"/>
    <dgm:cxn modelId="{60887D2E-D46D-4FCB-86BA-C19B30D568A3}" srcId="{3FA6B959-EB1C-4E08-B6D9-41746FD61B62}" destId="{44087626-57B2-40D8-B2B0-B1655CCFEACF}" srcOrd="0" destOrd="0" parTransId="{4F43D3FA-3AFB-446C-8FBF-C3FB2994E55B}" sibTransId="{02B987B8-F74A-4D35-ABD9-EF8643F5E90D}"/>
    <dgm:cxn modelId="{80A39681-C56D-4BD0-B752-A09845172D27}" type="presOf" srcId="{512A8109-4B21-4FAD-9D47-F34BD950008E}" destId="{EA090E25-1441-47FB-9383-581CFD137A5E}" srcOrd="0" destOrd="2" presId="urn:microsoft.com/office/officeart/2005/8/layout/vList2"/>
    <dgm:cxn modelId="{3C7D72B5-4932-47B6-A72A-45EAB0E0B87A}" srcId="{9BA2B646-D39B-4F63-8EDE-1C0A46C0F803}" destId="{3FA6B959-EB1C-4E08-B6D9-41746FD61B62}" srcOrd="0" destOrd="0" parTransId="{CE2159A3-078F-4909-9FF7-FC9E925EFEDA}" sibTransId="{EEF58615-8164-4A48-865E-323CEAD58BA8}"/>
    <dgm:cxn modelId="{72C0E797-63A9-4EF5-B94F-263B3B5687FE}" type="presOf" srcId="{CD7BBD7A-9419-4E94-A4CE-9D6D9802D959}" destId="{7749DEC4-F3C8-4B38-89A4-0A7103932D57}" srcOrd="0" destOrd="0" presId="urn:microsoft.com/office/officeart/2005/8/layout/vList2"/>
    <dgm:cxn modelId="{69DDC5C5-9550-4A30-B05F-5658821FF5E6}" type="presOf" srcId="{F75A6245-4550-4B31-8E65-03CE1E94E010}" destId="{1A2A411F-ADD6-4004-95E8-E744508DA798}" srcOrd="0" destOrd="0" presId="urn:microsoft.com/office/officeart/2005/8/layout/vList2"/>
    <dgm:cxn modelId="{0169BA6E-86FE-48B7-B092-B591C6E931E7}" srcId="{CD7BBD7A-9419-4E94-A4CE-9D6D9802D959}" destId="{546CE3E5-823E-4E50-A8F6-604793B8C4E9}" srcOrd="0" destOrd="0" parTransId="{DCE7725B-5AB3-47A1-8A58-94F477B73F24}" sibTransId="{DC65BBD4-9495-4EF2-BE69-19BAF0CA5D2D}"/>
    <dgm:cxn modelId="{841790F7-3679-4B06-A823-4B4DB1CAFAEA}" type="presOf" srcId="{546CE3E5-823E-4E50-A8F6-604793B8C4E9}" destId="{EA090E25-1441-47FB-9383-581CFD137A5E}" srcOrd="0" destOrd="0" presId="urn:microsoft.com/office/officeart/2005/8/layout/vList2"/>
    <dgm:cxn modelId="{4498DDC0-F71B-457E-BE58-8C2147FDBF86}" type="presOf" srcId="{9BA2B646-D39B-4F63-8EDE-1C0A46C0F803}" destId="{8761D1FE-ED92-4DD3-A226-6E2FD3475E32}" srcOrd="0" destOrd="0" presId="urn:microsoft.com/office/officeart/2005/8/layout/vList2"/>
    <dgm:cxn modelId="{DE6EA9C6-3AB3-4478-B622-667A38F6362F}" type="presOf" srcId="{3FA6B959-EB1C-4E08-B6D9-41746FD61B62}" destId="{5B75BBD0-44D5-4EC2-A9BE-231F7F31B2E7}" srcOrd="0" destOrd="0" presId="urn:microsoft.com/office/officeart/2005/8/layout/vList2"/>
    <dgm:cxn modelId="{0D2D5551-5FC5-4EC7-977A-C42A52902B62}" srcId="{9BA2B646-D39B-4F63-8EDE-1C0A46C0F803}" destId="{CD7BBD7A-9419-4E94-A4CE-9D6D9802D959}" srcOrd="1" destOrd="0" parTransId="{26509161-76D6-4DD9-9C27-4D29661F169C}" sibTransId="{FD5AE734-0BE6-4684-887D-79EE927F1B51}"/>
    <dgm:cxn modelId="{DF88737D-413E-4CBE-9AC7-D912BCF45EC0}" srcId="{CD7BBD7A-9419-4E94-A4CE-9D6D9802D959}" destId="{0B8EA2DE-2CFD-49BC-82F6-4B1BA88085D6}" srcOrd="1" destOrd="0" parTransId="{B24DB8DA-2E12-4591-96DC-E794FF04A2ED}" sibTransId="{71FE68DE-DEE2-4542-A757-CBDA140B9DF2}"/>
    <dgm:cxn modelId="{74FB98D8-F82B-462B-872B-6AE7B310FCDA}" srcId="{CD7BBD7A-9419-4E94-A4CE-9D6D9802D959}" destId="{512A8109-4B21-4FAD-9D47-F34BD950008E}" srcOrd="2" destOrd="0" parTransId="{F3B51B55-F68E-4FBF-A14B-95CF03D38833}" sibTransId="{076890B6-61BD-406F-A51D-0270CB604CAA}"/>
    <dgm:cxn modelId="{78A81D4E-8AAA-419A-B114-3BC59DEAA9D2}" type="presOf" srcId="{0B8EA2DE-2CFD-49BC-82F6-4B1BA88085D6}" destId="{EA090E25-1441-47FB-9383-581CFD137A5E}" srcOrd="0" destOrd="1" presId="urn:microsoft.com/office/officeart/2005/8/layout/vList2"/>
    <dgm:cxn modelId="{E09F36B5-C3C6-4604-9DF9-0C998AF710D3}" type="presOf" srcId="{44087626-57B2-40D8-B2B0-B1655CCFEACF}" destId="{CEDDC46E-91BF-4D99-8768-0B8794D0EC5A}" srcOrd="0" destOrd="0" presId="urn:microsoft.com/office/officeart/2005/8/layout/vList2"/>
    <dgm:cxn modelId="{E112ED99-44EF-4B06-AC8E-895771A75E1E}" type="presParOf" srcId="{8761D1FE-ED92-4DD3-A226-6E2FD3475E32}" destId="{5B75BBD0-44D5-4EC2-A9BE-231F7F31B2E7}" srcOrd="0" destOrd="0" presId="urn:microsoft.com/office/officeart/2005/8/layout/vList2"/>
    <dgm:cxn modelId="{6C824E63-0BF2-4EEE-904A-897C9B2361F4}" type="presParOf" srcId="{8761D1FE-ED92-4DD3-A226-6E2FD3475E32}" destId="{CEDDC46E-91BF-4D99-8768-0B8794D0EC5A}" srcOrd="1" destOrd="0" presId="urn:microsoft.com/office/officeart/2005/8/layout/vList2"/>
    <dgm:cxn modelId="{61926218-7CE6-4500-A28E-9C96715BB75F}" type="presParOf" srcId="{8761D1FE-ED92-4DD3-A226-6E2FD3475E32}" destId="{7749DEC4-F3C8-4B38-89A4-0A7103932D57}" srcOrd="2" destOrd="0" presId="urn:microsoft.com/office/officeart/2005/8/layout/vList2"/>
    <dgm:cxn modelId="{D325A138-1531-424B-9BEE-6D8481B2B9A6}" type="presParOf" srcId="{8761D1FE-ED92-4DD3-A226-6E2FD3475E32}" destId="{EA090E25-1441-47FB-9383-581CFD137A5E}" srcOrd="3" destOrd="0" presId="urn:microsoft.com/office/officeart/2005/8/layout/vList2"/>
    <dgm:cxn modelId="{30EDDF10-CBEB-4912-8B01-DCE2AD25E1FB}" type="presParOf" srcId="{8761D1FE-ED92-4DD3-A226-6E2FD3475E32}" destId="{1A2A411F-ADD6-4004-95E8-E744508DA7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C0180-723F-4F28-A7ED-224F36851299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0B85DF6-FB56-4B35-8FE0-F94979ABE095}">
      <dgm:prSet phldrT="[텍스트]" custT="1"/>
      <dgm:spPr/>
      <dgm:t>
        <a:bodyPr/>
        <a:lstStyle/>
        <a:p>
          <a:pPr latinLnBrk="1"/>
          <a:r>
            <a:rPr lang="ko-KR" altLang="en-US" sz="2000" b="1" dirty="0" smtClean="0">
              <a:latin typeface="+mn-ea"/>
              <a:ea typeface="+mn-ea"/>
            </a:rPr>
            <a:t>시장 세분화 </a:t>
          </a:r>
          <a:r>
            <a:rPr lang="en-US" altLang="ko-KR" sz="2000" b="1" dirty="0" smtClean="0">
              <a:latin typeface="+mn-ea"/>
              <a:ea typeface="+mn-ea"/>
            </a:rPr>
            <a:t>(</a:t>
          </a:r>
          <a:r>
            <a:rPr lang="ko-KR" altLang="en-US" sz="2000" b="1" dirty="0" smtClean="0">
              <a:latin typeface="+mn-ea"/>
              <a:ea typeface="+mn-ea"/>
            </a:rPr>
            <a:t>마케팅</a:t>
          </a:r>
          <a:r>
            <a:rPr lang="en-US" altLang="ko-KR" sz="2000" b="1" dirty="0" smtClean="0">
              <a:latin typeface="+mn-ea"/>
              <a:ea typeface="+mn-ea"/>
            </a:rPr>
            <a:t>)</a:t>
          </a:r>
          <a:endParaRPr lang="ko-KR" altLang="en-US" sz="2000" b="1" dirty="0">
            <a:latin typeface="+mn-ea"/>
            <a:ea typeface="+mn-ea"/>
          </a:endParaRPr>
        </a:p>
      </dgm:t>
    </dgm:pt>
    <dgm:pt modelId="{4A0F6A1E-EB9B-4C52-B180-0727C614570B}" type="parTrans" cxnId="{7F514484-F810-497A-B448-426BBF962F25}">
      <dgm:prSet/>
      <dgm:spPr/>
      <dgm:t>
        <a:bodyPr/>
        <a:lstStyle/>
        <a:p>
          <a:pPr latinLnBrk="1"/>
          <a:endParaRPr lang="ko-KR" altLang="en-US"/>
        </a:p>
      </dgm:t>
    </dgm:pt>
    <dgm:pt modelId="{DDE43DD2-C251-4A76-AD4B-7B129C7D4206}" type="sibTrans" cxnId="{7F514484-F810-497A-B448-426BBF962F25}">
      <dgm:prSet/>
      <dgm:spPr/>
      <dgm:t>
        <a:bodyPr/>
        <a:lstStyle/>
        <a:p>
          <a:pPr latinLnBrk="1"/>
          <a:endParaRPr lang="ko-KR" altLang="en-US"/>
        </a:p>
      </dgm:t>
    </dgm:pt>
    <dgm:pt modelId="{868BB008-A2CD-4916-BE43-75B938AEFF6F}">
      <dgm:prSet phldrT="[텍스트]" custT="1"/>
      <dgm:spPr/>
      <dgm:t>
        <a:bodyPr/>
        <a:lstStyle/>
        <a:p>
          <a:pPr latinLnBrk="1"/>
          <a:r>
            <a:rPr lang="ko-KR" altLang="en-US" sz="2000" b="1" dirty="0" smtClean="0">
              <a:latin typeface="+mn-ea"/>
              <a:ea typeface="+mn-ea"/>
            </a:rPr>
            <a:t> 소비자 행동이해 가능</a:t>
          </a:r>
          <a:endParaRPr lang="ko-KR" altLang="en-US" sz="2000" b="1" dirty="0">
            <a:latin typeface="+mn-ea"/>
            <a:ea typeface="+mn-ea"/>
          </a:endParaRPr>
        </a:p>
      </dgm:t>
    </dgm:pt>
    <dgm:pt modelId="{170DD181-2961-49EB-A534-0AEBA9096F33}" type="parTrans" cxnId="{32307880-A301-4832-A431-367ECB67259C}">
      <dgm:prSet/>
      <dgm:spPr/>
      <dgm:t>
        <a:bodyPr/>
        <a:lstStyle/>
        <a:p>
          <a:pPr latinLnBrk="1"/>
          <a:endParaRPr lang="ko-KR" altLang="en-US"/>
        </a:p>
      </dgm:t>
    </dgm:pt>
    <dgm:pt modelId="{61F98551-5414-4BD9-A694-E61EA71B972C}" type="sibTrans" cxnId="{32307880-A301-4832-A431-367ECB67259C}">
      <dgm:prSet/>
      <dgm:spPr/>
      <dgm:t>
        <a:bodyPr/>
        <a:lstStyle/>
        <a:p>
          <a:pPr latinLnBrk="1"/>
          <a:endParaRPr lang="ko-KR" altLang="en-US"/>
        </a:p>
      </dgm:t>
    </dgm:pt>
    <dgm:pt modelId="{8A1868E7-7F0A-4C43-B12E-67758ABB3416}">
      <dgm:prSet phldrT="[텍스트]" custT="1"/>
      <dgm:spPr/>
      <dgm:t>
        <a:bodyPr/>
        <a:lstStyle/>
        <a:p>
          <a:pPr latinLnBrk="1"/>
          <a:r>
            <a:rPr lang="ko-KR" altLang="en-US" sz="2000" b="1" dirty="0" smtClean="0">
              <a:latin typeface="+mn-ea"/>
              <a:ea typeface="+mn-ea"/>
            </a:rPr>
            <a:t>잠재적인 신제품 기회 발견</a:t>
          </a:r>
          <a:endParaRPr lang="ko-KR" altLang="en-US" sz="2000" b="1" dirty="0">
            <a:latin typeface="+mn-ea"/>
            <a:ea typeface="+mn-ea"/>
          </a:endParaRPr>
        </a:p>
      </dgm:t>
    </dgm:pt>
    <dgm:pt modelId="{660FEE40-1186-49A4-B215-9A2B0310CAF6}" type="parTrans" cxnId="{746D7F73-4004-424D-87ED-88396637FB69}">
      <dgm:prSet/>
      <dgm:spPr/>
      <dgm:t>
        <a:bodyPr/>
        <a:lstStyle/>
        <a:p>
          <a:pPr latinLnBrk="1"/>
          <a:endParaRPr lang="ko-KR" altLang="en-US"/>
        </a:p>
      </dgm:t>
    </dgm:pt>
    <dgm:pt modelId="{8AE3BA03-3300-4E29-A0B1-2775760E1B2E}" type="sibTrans" cxnId="{746D7F73-4004-424D-87ED-88396637FB69}">
      <dgm:prSet/>
      <dgm:spPr/>
      <dgm:t>
        <a:bodyPr/>
        <a:lstStyle/>
        <a:p>
          <a:pPr latinLnBrk="1"/>
          <a:endParaRPr lang="ko-KR" altLang="en-US"/>
        </a:p>
      </dgm:t>
    </dgm:pt>
    <dgm:pt modelId="{CDA29BA6-B571-47F1-A2C4-78DEDF68E6F5}">
      <dgm:prSet phldrT="[텍스트]" custT="1"/>
      <dgm:spPr/>
      <dgm:t>
        <a:bodyPr/>
        <a:lstStyle/>
        <a:p>
          <a:pPr latinLnBrk="1"/>
          <a:r>
            <a:rPr lang="ko-KR" altLang="en-US" sz="2000" b="1" dirty="0" smtClean="0">
              <a:latin typeface="+mn-ea"/>
              <a:ea typeface="+mn-ea"/>
            </a:rPr>
            <a:t>개체 데이터를 일반적이고 다루기 쉽게 축약</a:t>
          </a:r>
          <a:endParaRPr lang="ko-KR" altLang="en-US" sz="2000" b="1" dirty="0">
            <a:latin typeface="+mn-ea"/>
            <a:ea typeface="+mn-ea"/>
          </a:endParaRPr>
        </a:p>
      </dgm:t>
    </dgm:pt>
    <dgm:pt modelId="{397E861A-DCD3-4F70-B20F-036718E475F0}" type="parTrans" cxnId="{A2B1C235-ABBC-42D6-93D6-BAA85701BE7E}">
      <dgm:prSet/>
      <dgm:spPr/>
      <dgm:t>
        <a:bodyPr/>
        <a:lstStyle/>
        <a:p>
          <a:pPr latinLnBrk="1"/>
          <a:endParaRPr lang="ko-KR" altLang="en-US"/>
        </a:p>
      </dgm:t>
    </dgm:pt>
    <dgm:pt modelId="{F19E8EB5-C7F7-42B7-A009-5B92B16306A7}" type="sibTrans" cxnId="{A2B1C235-ABBC-42D6-93D6-BAA85701BE7E}">
      <dgm:prSet/>
      <dgm:spPr/>
      <dgm:t>
        <a:bodyPr/>
        <a:lstStyle/>
        <a:p>
          <a:pPr latinLnBrk="1"/>
          <a:endParaRPr lang="ko-KR" altLang="en-US"/>
        </a:p>
      </dgm:t>
    </dgm:pt>
    <dgm:pt modelId="{4FB376F8-F333-47AC-97E3-B45E6DEB8E69}" type="pres">
      <dgm:prSet presAssocID="{FB0C0180-723F-4F28-A7ED-224F3685129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6FAA79-6EBA-4B85-812D-F38938C05C25}" type="pres">
      <dgm:prSet presAssocID="{FB0C0180-723F-4F28-A7ED-224F36851299}" presName="diamond" presStyleLbl="bgShp" presStyleIdx="0" presStyleCnt="1" custLinFactNeighborX="-694"/>
      <dgm:spPr/>
    </dgm:pt>
    <dgm:pt modelId="{7A299DA3-C800-4D6E-8D3F-9386A1791764}" type="pres">
      <dgm:prSet presAssocID="{FB0C0180-723F-4F28-A7ED-224F3685129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9A8DC1-B24C-44FD-8BFA-487C93D4630B}" type="pres">
      <dgm:prSet presAssocID="{FB0C0180-723F-4F28-A7ED-224F3685129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3C31DD-58DC-435E-9D17-9B01E3BDBA0A}" type="pres">
      <dgm:prSet presAssocID="{FB0C0180-723F-4F28-A7ED-224F3685129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3456F4-1184-4B32-9795-69A983E517FC}" type="pres">
      <dgm:prSet presAssocID="{FB0C0180-723F-4F28-A7ED-224F3685129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1B94053-8387-44F9-BFE7-55DC600E779B}" type="presOf" srcId="{8A1868E7-7F0A-4C43-B12E-67758ABB3416}" destId="{C33C31DD-58DC-435E-9D17-9B01E3BDBA0A}" srcOrd="0" destOrd="0" presId="urn:microsoft.com/office/officeart/2005/8/layout/matrix3"/>
    <dgm:cxn modelId="{746D7F73-4004-424D-87ED-88396637FB69}" srcId="{FB0C0180-723F-4F28-A7ED-224F36851299}" destId="{8A1868E7-7F0A-4C43-B12E-67758ABB3416}" srcOrd="2" destOrd="0" parTransId="{660FEE40-1186-49A4-B215-9A2B0310CAF6}" sibTransId="{8AE3BA03-3300-4E29-A0B1-2775760E1B2E}"/>
    <dgm:cxn modelId="{7F514484-F810-497A-B448-426BBF962F25}" srcId="{FB0C0180-723F-4F28-A7ED-224F36851299}" destId="{C0B85DF6-FB56-4B35-8FE0-F94979ABE095}" srcOrd="0" destOrd="0" parTransId="{4A0F6A1E-EB9B-4C52-B180-0727C614570B}" sibTransId="{DDE43DD2-C251-4A76-AD4B-7B129C7D4206}"/>
    <dgm:cxn modelId="{E6A38D65-7D16-4AD0-A210-0FD065BAA5A6}" type="presOf" srcId="{868BB008-A2CD-4916-BE43-75B938AEFF6F}" destId="{A29A8DC1-B24C-44FD-8BFA-487C93D4630B}" srcOrd="0" destOrd="0" presId="urn:microsoft.com/office/officeart/2005/8/layout/matrix3"/>
    <dgm:cxn modelId="{F4E7CDD9-F7A8-453E-851F-2D1C1BCF2451}" type="presOf" srcId="{C0B85DF6-FB56-4B35-8FE0-F94979ABE095}" destId="{7A299DA3-C800-4D6E-8D3F-9386A1791764}" srcOrd="0" destOrd="0" presId="urn:microsoft.com/office/officeart/2005/8/layout/matrix3"/>
    <dgm:cxn modelId="{32307880-A301-4832-A431-367ECB67259C}" srcId="{FB0C0180-723F-4F28-A7ED-224F36851299}" destId="{868BB008-A2CD-4916-BE43-75B938AEFF6F}" srcOrd="1" destOrd="0" parTransId="{170DD181-2961-49EB-A534-0AEBA9096F33}" sibTransId="{61F98551-5414-4BD9-A694-E61EA71B972C}"/>
    <dgm:cxn modelId="{4E82EA20-1E28-43F0-92DC-39B912F56AD4}" type="presOf" srcId="{FB0C0180-723F-4F28-A7ED-224F36851299}" destId="{4FB376F8-F333-47AC-97E3-B45E6DEB8E69}" srcOrd="0" destOrd="0" presId="urn:microsoft.com/office/officeart/2005/8/layout/matrix3"/>
    <dgm:cxn modelId="{A2B1C235-ABBC-42D6-93D6-BAA85701BE7E}" srcId="{FB0C0180-723F-4F28-A7ED-224F36851299}" destId="{CDA29BA6-B571-47F1-A2C4-78DEDF68E6F5}" srcOrd="3" destOrd="0" parTransId="{397E861A-DCD3-4F70-B20F-036718E475F0}" sibTransId="{F19E8EB5-C7F7-42B7-A009-5B92B16306A7}"/>
    <dgm:cxn modelId="{9070E713-97F4-4B8D-A601-3B8503D1D810}" type="presOf" srcId="{CDA29BA6-B571-47F1-A2C4-78DEDF68E6F5}" destId="{B23456F4-1184-4B32-9795-69A983E517FC}" srcOrd="0" destOrd="0" presId="urn:microsoft.com/office/officeart/2005/8/layout/matrix3"/>
    <dgm:cxn modelId="{B6CF070B-CD25-49FE-BE21-FFC6D5FD5A10}" type="presParOf" srcId="{4FB376F8-F333-47AC-97E3-B45E6DEB8E69}" destId="{BA6FAA79-6EBA-4B85-812D-F38938C05C25}" srcOrd="0" destOrd="0" presId="urn:microsoft.com/office/officeart/2005/8/layout/matrix3"/>
    <dgm:cxn modelId="{77910B55-2B2F-4A62-BF0E-DA57BA687DA3}" type="presParOf" srcId="{4FB376F8-F333-47AC-97E3-B45E6DEB8E69}" destId="{7A299DA3-C800-4D6E-8D3F-9386A1791764}" srcOrd="1" destOrd="0" presId="urn:microsoft.com/office/officeart/2005/8/layout/matrix3"/>
    <dgm:cxn modelId="{3C7DD87B-4509-453C-8210-96D864DA0A0B}" type="presParOf" srcId="{4FB376F8-F333-47AC-97E3-B45E6DEB8E69}" destId="{A29A8DC1-B24C-44FD-8BFA-487C93D4630B}" srcOrd="2" destOrd="0" presId="urn:microsoft.com/office/officeart/2005/8/layout/matrix3"/>
    <dgm:cxn modelId="{DA7B16DA-4888-4745-9C36-F584E339F01A}" type="presParOf" srcId="{4FB376F8-F333-47AC-97E3-B45E6DEB8E69}" destId="{C33C31DD-58DC-435E-9D17-9B01E3BDBA0A}" srcOrd="3" destOrd="0" presId="urn:microsoft.com/office/officeart/2005/8/layout/matrix3"/>
    <dgm:cxn modelId="{1CF9DD10-4329-4345-B867-BD74749D6DCF}" type="presParOf" srcId="{4FB376F8-F333-47AC-97E3-B45E6DEB8E69}" destId="{B23456F4-1184-4B32-9795-69A983E517F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75974-8F6D-462D-83F5-2410DD65301B}">
      <dsp:nvSpPr>
        <dsp:cNvPr id="0" name=""/>
        <dsp:cNvSpPr/>
      </dsp:nvSpPr>
      <dsp:spPr>
        <a:xfrm>
          <a:off x="1168" y="836244"/>
          <a:ext cx="3956799" cy="4655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25AFB0-6CE6-4A81-98D0-3C8B94DECA19}">
      <dsp:nvSpPr>
        <dsp:cNvPr id="0" name=""/>
        <dsp:cNvSpPr/>
      </dsp:nvSpPr>
      <dsp:spPr>
        <a:xfrm>
          <a:off x="1168" y="1011069"/>
          <a:ext cx="290680" cy="2906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B180C-6B5E-4109-AF0B-D499A57A513B}">
      <dsp:nvSpPr>
        <dsp:cNvPr id="0" name=""/>
        <dsp:cNvSpPr/>
      </dsp:nvSpPr>
      <dsp:spPr>
        <a:xfrm>
          <a:off x="1168" y="0"/>
          <a:ext cx="3956799" cy="836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장점</a:t>
          </a:r>
          <a:endParaRPr lang="ko-KR" altLang="en-US" sz="3600" kern="1200" dirty="0"/>
        </a:p>
      </dsp:txBody>
      <dsp:txXfrm>
        <a:off x="1168" y="0"/>
        <a:ext cx="3956799" cy="836244"/>
      </dsp:txXfrm>
    </dsp:sp>
    <dsp:sp modelId="{E3D0FD5A-2DAB-43B1-B229-BEC7DEC60C22}">
      <dsp:nvSpPr>
        <dsp:cNvPr id="0" name=""/>
        <dsp:cNvSpPr/>
      </dsp:nvSpPr>
      <dsp:spPr>
        <a:xfrm>
          <a:off x="1168" y="1688637"/>
          <a:ext cx="290673" cy="290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ED67E-E526-45AB-BB07-75A06F78E63B}">
      <dsp:nvSpPr>
        <dsp:cNvPr id="0" name=""/>
        <dsp:cNvSpPr/>
      </dsp:nvSpPr>
      <dsp:spPr>
        <a:xfrm>
          <a:off x="278144" y="1495193"/>
          <a:ext cx="3679823" cy="67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탐색적인 기법</a:t>
          </a:r>
          <a:endParaRPr lang="ko-KR" altLang="en-US" sz="1700" kern="1200" dirty="0"/>
        </a:p>
      </dsp:txBody>
      <dsp:txXfrm>
        <a:off x="278144" y="1495193"/>
        <a:ext cx="3679823" cy="677560"/>
      </dsp:txXfrm>
    </dsp:sp>
    <dsp:sp modelId="{311408AB-DDD9-4A3A-B608-F16E0FB69D96}">
      <dsp:nvSpPr>
        <dsp:cNvPr id="0" name=""/>
        <dsp:cNvSpPr/>
      </dsp:nvSpPr>
      <dsp:spPr>
        <a:xfrm>
          <a:off x="1168" y="2366198"/>
          <a:ext cx="290673" cy="290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2E59A-DCEC-434A-8278-3CE393845A5C}">
      <dsp:nvSpPr>
        <dsp:cNvPr id="0" name=""/>
        <dsp:cNvSpPr/>
      </dsp:nvSpPr>
      <dsp:spPr>
        <a:xfrm>
          <a:off x="278144" y="2172754"/>
          <a:ext cx="3679823" cy="67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다양한 형태의 데이터에 적용가능</a:t>
          </a:r>
          <a:endParaRPr lang="ko-KR" altLang="en-US" sz="1700" kern="1200" dirty="0"/>
        </a:p>
      </dsp:txBody>
      <dsp:txXfrm>
        <a:off x="278144" y="2172754"/>
        <a:ext cx="3679823" cy="677560"/>
      </dsp:txXfrm>
    </dsp:sp>
    <dsp:sp modelId="{FA5D0DA9-AE86-4703-B782-B55A739A5FD4}">
      <dsp:nvSpPr>
        <dsp:cNvPr id="0" name=""/>
        <dsp:cNvSpPr/>
      </dsp:nvSpPr>
      <dsp:spPr>
        <a:xfrm>
          <a:off x="1168" y="3043759"/>
          <a:ext cx="290673" cy="290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DEF77-0EAC-45D9-BE81-01B932DD6B0E}">
      <dsp:nvSpPr>
        <dsp:cNvPr id="0" name=""/>
        <dsp:cNvSpPr/>
      </dsp:nvSpPr>
      <dsp:spPr>
        <a:xfrm>
          <a:off x="278144" y="2850315"/>
          <a:ext cx="3679823" cy="67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분석방법 적용 용이성</a:t>
          </a:r>
          <a:endParaRPr lang="ko-KR" altLang="en-US" sz="1700" kern="1200" dirty="0"/>
        </a:p>
      </dsp:txBody>
      <dsp:txXfrm>
        <a:off x="278144" y="2850315"/>
        <a:ext cx="3679823" cy="677560"/>
      </dsp:txXfrm>
    </dsp:sp>
    <dsp:sp modelId="{02F73C19-FDDC-42EE-930E-7B48A3147DAD}">
      <dsp:nvSpPr>
        <dsp:cNvPr id="0" name=""/>
        <dsp:cNvSpPr/>
      </dsp:nvSpPr>
      <dsp:spPr>
        <a:xfrm>
          <a:off x="4155807" y="836244"/>
          <a:ext cx="3956799" cy="4655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9C3075-7436-4930-BC21-A1B1FFA16396}">
      <dsp:nvSpPr>
        <dsp:cNvPr id="0" name=""/>
        <dsp:cNvSpPr/>
      </dsp:nvSpPr>
      <dsp:spPr>
        <a:xfrm>
          <a:off x="4155807" y="1011069"/>
          <a:ext cx="290680" cy="2906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A74C0-ECA9-466F-9CB8-D53D32CA8FCC}">
      <dsp:nvSpPr>
        <dsp:cNvPr id="0" name=""/>
        <dsp:cNvSpPr/>
      </dsp:nvSpPr>
      <dsp:spPr>
        <a:xfrm>
          <a:off x="4155807" y="0"/>
          <a:ext cx="3956799" cy="836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단점</a:t>
          </a:r>
          <a:endParaRPr lang="ko-KR" altLang="en-US" sz="3600" kern="1200" dirty="0"/>
        </a:p>
      </dsp:txBody>
      <dsp:txXfrm>
        <a:off x="4155807" y="0"/>
        <a:ext cx="3956799" cy="836244"/>
      </dsp:txXfrm>
    </dsp:sp>
    <dsp:sp modelId="{F84DB302-EDBB-4483-A1AC-5C8AA4DF44B2}">
      <dsp:nvSpPr>
        <dsp:cNvPr id="0" name=""/>
        <dsp:cNvSpPr/>
      </dsp:nvSpPr>
      <dsp:spPr>
        <a:xfrm>
          <a:off x="4155807" y="1688637"/>
          <a:ext cx="290673" cy="290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CD857-811C-4959-9C89-FE1E825B9A77}">
      <dsp:nvSpPr>
        <dsp:cNvPr id="0" name=""/>
        <dsp:cNvSpPr/>
      </dsp:nvSpPr>
      <dsp:spPr>
        <a:xfrm>
          <a:off x="4432783" y="1495193"/>
          <a:ext cx="3679823" cy="67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가중치와 거리 정의</a:t>
          </a:r>
          <a:endParaRPr lang="ko-KR" altLang="en-US" sz="1700" kern="1200" dirty="0"/>
        </a:p>
      </dsp:txBody>
      <dsp:txXfrm>
        <a:off x="4432783" y="1495193"/>
        <a:ext cx="3679823" cy="677560"/>
      </dsp:txXfrm>
    </dsp:sp>
    <dsp:sp modelId="{3DDF9EDF-1503-4ECE-A205-5D99794D9D3C}">
      <dsp:nvSpPr>
        <dsp:cNvPr id="0" name=""/>
        <dsp:cNvSpPr/>
      </dsp:nvSpPr>
      <dsp:spPr>
        <a:xfrm>
          <a:off x="4155807" y="2366198"/>
          <a:ext cx="290673" cy="290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B7C4F-53AD-4339-A730-4409ED888C19}">
      <dsp:nvSpPr>
        <dsp:cNvPr id="0" name=""/>
        <dsp:cNvSpPr/>
      </dsp:nvSpPr>
      <dsp:spPr>
        <a:xfrm>
          <a:off x="4432783" y="2172754"/>
          <a:ext cx="3679823" cy="67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초기 군집 개수의 결정</a:t>
          </a:r>
          <a:endParaRPr lang="ko-KR" altLang="en-US" sz="1700" kern="1200" dirty="0"/>
        </a:p>
      </dsp:txBody>
      <dsp:txXfrm>
        <a:off x="4432783" y="2172754"/>
        <a:ext cx="3679823" cy="677560"/>
      </dsp:txXfrm>
    </dsp:sp>
    <dsp:sp modelId="{27086BD1-5281-4879-A2F2-90E82978D43D}">
      <dsp:nvSpPr>
        <dsp:cNvPr id="0" name=""/>
        <dsp:cNvSpPr/>
      </dsp:nvSpPr>
      <dsp:spPr>
        <a:xfrm>
          <a:off x="4155807" y="3043759"/>
          <a:ext cx="290673" cy="290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AE8DC-6848-4BE1-8C69-204594C375A3}">
      <dsp:nvSpPr>
        <dsp:cNvPr id="0" name=""/>
        <dsp:cNvSpPr/>
      </dsp:nvSpPr>
      <dsp:spPr>
        <a:xfrm>
          <a:off x="4432783" y="2850315"/>
          <a:ext cx="3679823" cy="67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결과 해석의 어려움</a:t>
          </a:r>
          <a:endParaRPr lang="ko-KR" altLang="en-US" sz="1700" kern="1200" dirty="0"/>
        </a:p>
      </dsp:txBody>
      <dsp:txXfrm>
        <a:off x="4432783" y="2850315"/>
        <a:ext cx="3679823" cy="677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5BBD0-44D5-4EC2-A9BE-231F7F31B2E7}">
      <dsp:nvSpPr>
        <dsp:cNvPr id="0" name=""/>
        <dsp:cNvSpPr/>
      </dsp:nvSpPr>
      <dsp:spPr>
        <a:xfrm>
          <a:off x="0" y="862707"/>
          <a:ext cx="3011599" cy="84700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주성분 분석</a:t>
          </a:r>
          <a:endParaRPr lang="ko-KR" altLang="en-US" sz="2400" kern="1200" dirty="0"/>
        </a:p>
      </dsp:txBody>
      <dsp:txXfrm>
        <a:off x="41347" y="904054"/>
        <a:ext cx="2928905" cy="764312"/>
      </dsp:txXfrm>
    </dsp:sp>
    <dsp:sp modelId="{CEDDC46E-91BF-4D99-8768-0B8794D0EC5A}">
      <dsp:nvSpPr>
        <dsp:cNvPr id="0" name=""/>
        <dsp:cNvSpPr/>
      </dsp:nvSpPr>
      <dsp:spPr>
        <a:xfrm>
          <a:off x="0" y="906927"/>
          <a:ext cx="676277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718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1900" kern="1200" dirty="0"/>
        </a:p>
      </dsp:txBody>
      <dsp:txXfrm>
        <a:off x="0" y="906927"/>
        <a:ext cx="6762776" cy="447120"/>
      </dsp:txXfrm>
    </dsp:sp>
    <dsp:sp modelId="{7749DEC4-F3C8-4B38-89A4-0A7103932D57}">
      <dsp:nvSpPr>
        <dsp:cNvPr id="0" name=""/>
        <dsp:cNvSpPr/>
      </dsp:nvSpPr>
      <dsp:spPr>
        <a:xfrm>
          <a:off x="3351969" y="0"/>
          <a:ext cx="3011599" cy="84700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/>
            <a:t>덴드로그램</a:t>
          </a:r>
          <a:endParaRPr lang="ko-KR" altLang="en-US" sz="2400" kern="1200" dirty="0"/>
        </a:p>
      </dsp:txBody>
      <dsp:txXfrm>
        <a:off x="3393316" y="41347"/>
        <a:ext cx="2928905" cy="764312"/>
      </dsp:txXfrm>
    </dsp:sp>
    <dsp:sp modelId="{EA090E25-1441-47FB-9383-581CFD137A5E}">
      <dsp:nvSpPr>
        <dsp:cNvPr id="0" name=""/>
        <dsp:cNvSpPr/>
      </dsp:nvSpPr>
      <dsp:spPr>
        <a:xfrm>
          <a:off x="0" y="2201054"/>
          <a:ext cx="6762776" cy="1956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718" tIns="30480" rIns="170688" bIns="30480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900" kern="1200" dirty="0" err="1" smtClean="0"/>
            <a:t>덴드로그램에서</a:t>
          </a:r>
          <a:r>
            <a:rPr lang="ko-KR" altLang="en-US" sz="1900" kern="1200" dirty="0" smtClean="0"/>
            <a:t> 수평선을 이용하여 가지를 잘라냄으로써 </a:t>
          </a:r>
          <a:r>
            <a:rPr lang="en-US" altLang="ko-KR" sz="1900" kern="1200" dirty="0" smtClean="0"/>
            <a:t>g</a:t>
          </a:r>
          <a:r>
            <a:rPr lang="ko-KR" altLang="en-US" sz="1900" kern="1200" dirty="0" smtClean="0"/>
            <a:t>개의 군집을 결정  </a:t>
          </a:r>
          <a:endParaRPr lang="ko-KR" altLang="en-US" sz="1900" kern="1200" dirty="0"/>
        </a:p>
      </dsp:txBody>
      <dsp:txXfrm>
        <a:off x="0" y="2201054"/>
        <a:ext cx="6762776" cy="1956150"/>
      </dsp:txXfrm>
    </dsp:sp>
    <dsp:sp modelId="{1A2A411F-ADD6-4004-95E8-E744508DA798}">
      <dsp:nvSpPr>
        <dsp:cNvPr id="0" name=""/>
        <dsp:cNvSpPr/>
      </dsp:nvSpPr>
      <dsp:spPr>
        <a:xfrm>
          <a:off x="1499577" y="1960623"/>
          <a:ext cx="3011599" cy="84700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군집 개수의 결정</a:t>
          </a:r>
          <a:endParaRPr lang="ko-KR" altLang="en-US" sz="2400" kern="1200" dirty="0"/>
        </a:p>
      </dsp:txBody>
      <dsp:txXfrm>
        <a:off x="1540924" y="2001970"/>
        <a:ext cx="2928905" cy="764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FAA79-6EBA-4B85-812D-F38938C05C25}">
      <dsp:nvSpPr>
        <dsp:cNvPr id="0" name=""/>
        <dsp:cNvSpPr/>
      </dsp:nvSpPr>
      <dsp:spPr>
        <a:xfrm>
          <a:off x="555152" y="0"/>
          <a:ext cx="4917440" cy="491744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99DA3-C800-4D6E-8D3F-9386A1791764}">
      <dsp:nvSpPr>
        <dsp:cNvPr id="0" name=""/>
        <dsp:cNvSpPr/>
      </dsp:nvSpPr>
      <dsp:spPr>
        <a:xfrm>
          <a:off x="1056436" y="467156"/>
          <a:ext cx="1917801" cy="19178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+mn-ea"/>
              <a:ea typeface="+mn-ea"/>
            </a:rPr>
            <a:t>시장 세분화 </a:t>
          </a:r>
          <a:r>
            <a:rPr lang="en-US" altLang="ko-KR" sz="2000" b="1" kern="1200" dirty="0" smtClean="0">
              <a:latin typeface="+mn-ea"/>
              <a:ea typeface="+mn-ea"/>
            </a:rPr>
            <a:t>(</a:t>
          </a:r>
          <a:r>
            <a:rPr lang="ko-KR" altLang="en-US" sz="2000" b="1" kern="1200" dirty="0" smtClean="0">
              <a:latin typeface="+mn-ea"/>
              <a:ea typeface="+mn-ea"/>
            </a:rPr>
            <a:t>마케팅</a:t>
          </a:r>
          <a:r>
            <a:rPr lang="en-US" altLang="ko-KR" sz="2000" b="1" kern="1200" dirty="0" smtClean="0">
              <a:latin typeface="+mn-ea"/>
              <a:ea typeface="+mn-ea"/>
            </a:rPr>
            <a:t>)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1150055" y="560775"/>
        <a:ext cx="1730563" cy="1730563"/>
      </dsp:txXfrm>
    </dsp:sp>
    <dsp:sp modelId="{A29A8DC1-B24C-44FD-8BFA-487C93D4630B}">
      <dsp:nvSpPr>
        <dsp:cNvPr id="0" name=""/>
        <dsp:cNvSpPr/>
      </dsp:nvSpPr>
      <dsp:spPr>
        <a:xfrm>
          <a:off x="3121761" y="467156"/>
          <a:ext cx="1917801" cy="1917801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+mn-ea"/>
              <a:ea typeface="+mn-ea"/>
            </a:rPr>
            <a:t> 소비자 행동이해 가능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3215380" y="560775"/>
        <a:ext cx="1730563" cy="1730563"/>
      </dsp:txXfrm>
    </dsp:sp>
    <dsp:sp modelId="{C33C31DD-58DC-435E-9D17-9B01E3BDBA0A}">
      <dsp:nvSpPr>
        <dsp:cNvPr id="0" name=""/>
        <dsp:cNvSpPr/>
      </dsp:nvSpPr>
      <dsp:spPr>
        <a:xfrm>
          <a:off x="1056436" y="2532481"/>
          <a:ext cx="1917801" cy="1917801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+mn-ea"/>
              <a:ea typeface="+mn-ea"/>
            </a:rPr>
            <a:t>잠재적인 신제품 기회 발견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1150055" y="2626100"/>
        <a:ext cx="1730563" cy="1730563"/>
      </dsp:txXfrm>
    </dsp:sp>
    <dsp:sp modelId="{B23456F4-1184-4B32-9795-69A983E517FC}">
      <dsp:nvSpPr>
        <dsp:cNvPr id="0" name=""/>
        <dsp:cNvSpPr/>
      </dsp:nvSpPr>
      <dsp:spPr>
        <a:xfrm>
          <a:off x="3121761" y="2532481"/>
          <a:ext cx="1917801" cy="191780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+mn-ea"/>
              <a:ea typeface="+mn-ea"/>
            </a:rPr>
            <a:t>개체 데이터를 일반적이고 다루기 쉽게 축약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3215380" y="2626100"/>
        <a:ext cx="1730563" cy="173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6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계층적 군집분석 단계설명은 음성으로 녹음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4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계층적 군집분석 단계설명은 음성으로 녹음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4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0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2014-12-02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282" y="2248297"/>
            <a:ext cx="56634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rgbClr val="1D62F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Cluster Analysis</a:t>
            </a:r>
          </a:p>
          <a:p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바른돋움 3" pitchFamily="18" charset="-127"/>
              <a:ea typeface="바른돋움 3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0112" y="340983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201101995 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엄민정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201103523 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최서현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04336" y="2132856"/>
            <a:ext cx="56628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04336" y="3933056"/>
            <a:ext cx="56628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04336" y="2180481"/>
            <a:ext cx="56628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 Clustering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종류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군집분석의 종류에는 크게 군집대상의 중복여부로 나누어져 계층적 군집분석과 비계층적 군집분석으로 나뉨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14" t="43694" r="20566" b="25893"/>
          <a:stretch/>
        </p:blipFill>
        <p:spPr bwMode="auto">
          <a:xfrm>
            <a:off x="761276" y="2132856"/>
            <a:ext cx="762144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4077814325"/>
              </p:ext>
            </p:extLst>
          </p:nvPr>
        </p:nvGraphicFramePr>
        <p:xfrm>
          <a:off x="1285852" y="2293958"/>
          <a:ext cx="6762776" cy="5064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02-1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계층적 군집분석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52736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ko-KR" altLang="en-US" sz="1400" dirty="0"/>
              <a:t>처음에 </a:t>
            </a:r>
            <a:r>
              <a:rPr lang="en-US" altLang="ko-KR" sz="1400" dirty="0"/>
              <a:t>n</a:t>
            </a:r>
            <a:r>
              <a:rPr lang="ko-KR" altLang="en-US" sz="1400" dirty="0"/>
              <a:t>개의 군집으로부터 시작하여 유사성이 가까운 순서대로 개체들을 묶어가면서 점차 군집의 개수를 줄여나가는 방법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ha" panose="020B0604020202020204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000100" y="5166986"/>
            <a:ext cx="6955136" cy="1024873"/>
            <a:chOff x="1000100" y="5166986"/>
            <a:chExt cx="6955136" cy="1024873"/>
          </a:xfrm>
        </p:grpSpPr>
        <p:sp>
          <p:nvSpPr>
            <p:cNvPr id="105" name="TextBox 25"/>
            <p:cNvSpPr txBox="1">
              <a:spLocks noChangeArrowheads="1"/>
            </p:cNvSpPr>
            <p:nvPr/>
          </p:nvSpPr>
          <p:spPr bwMode="auto">
            <a:xfrm>
              <a:off x="2266604" y="5445224"/>
              <a:ext cx="56886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latin typeface="+mn-ea"/>
                </a:rPr>
                <a:t>군집 내 거리 </a:t>
              </a:r>
              <a:r>
                <a:rPr lang="en-US" altLang="ko-KR" sz="1600" dirty="0" smtClean="0">
                  <a:latin typeface="+mn-ea"/>
                </a:rPr>
                <a:t>= </a:t>
              </a:r>
              <a:r>
                <a:rPr lang="ko-KR" altLang="en-US" sz="1600" dirty="0" smtClean="0">
                  <a:latin typeface="+mn-ea"/>
                </a:rPr>
                <a:t>군집 내 제곱 합</a:t>
              </a:r>
              <a:endParaRPr lang="en-US" altLang="ko-KR" sz="1600" dirty="0" smtClean="0">
                <a:solidFill>
                  <a:srgbClr val="1D62F0"/>
                </a:solidFill>
                <a:latin typeface="+mn-ea"/>
              </a:endParaRPr>
            </a:p>
          </p:txBody>
        </p:sp>
        <p:grpSp>
          <p:nvGrpSpPr>
            <p:cNvPr id="3" name="그룹 42"/>
            <p:cNvGrpSpPr/>
            <p:nvPr/>
          </p:nvGrpSpPr>
          <p:grpSpPr>
            <a:xfrm>
              <a:off x="1000100" y="5166986"/>
              <a:ext cx="1224136" cy="1024873"/>
              <a:chOff x="2966526" y="2924944"/>
              <a:chExt cx="1451933" cy="1296144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44" name="타원 43"/>
              <p:cNvSpPr/>
              <p:nvPr/>
            </p:nvSpPr>
            <p:spPr>
              <a:xfrm>
                <a:off x="2966526" y="2924944"/>
                <a:ext cx="1296144" cy="1296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이등변 삼각형 44"/>
              <p:cNvSpPr/>
              <p:nvPr/>
            </p:nvSpPr>
            <p:spPr>
              <a:xfrm rot="5400000">
                <a:off x="4143400" y="3459487"/>
                <a:ext cx="334117" cy="216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214414" y="5444858"/>
              <a:ext cx="1112851" cy="43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</a:rPr>
                <a:t>Ward </a:t>
              </a:r>
            </a:p>
            <a:p>
              <a:r>
                <a:rPr lang="ko-KR" altLang="en-US" sz="1400" b="1" dirty="0" err="1" smtClean="0">
                  <a:solidFill>
                    <a:schemeClr val="bg1"/>
                  </a:solidFill>
                  <a:latin typeface="+mn-ea"/>
                </a:rPr>
                <a:t>군집법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71600" y="4077072"/>
            <a:ext cx="7056784" cy="978951"/>
            <a:chOff x="971600" y="4077072"/>
            <a:chExt cx="7056784" cy="978951"/>
          </a:xfrm>
        </p:grpSpPr>
        <p:sp>
          <p:nvSpPr>
            <p:cNvPr id="93" name="TextBox 25"/>
            <p:cNvSpPr txBox="1">
              <a:spLocks noChangeArrowheads="1"/>
            </p:cNvSpPr>
            <p:nvPr/>
          </p:nvSpPr>
          <p:spPr bwMode="auto">
            <a:xfrm>
              <a:off x="2213459" y="4365104"/>
              <a:ext cx="58149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두 군집에 속한 모든 개체들 간의 거리의 평균을 거리로 </a:t>
              </a:r>
              <a:r>
                <a:rPr lang="ko-KR" altLang="en-US" sz="1600" dirty="0" smtClean="0">
                  <a:latin typeface="+mn-ea"/>
                </a:rPr>
                <a:t>정의</a:t>
              </a:r>
              <a:endParaRPr lang="en-US" altLang="ko-KR" sz="1600" dirty="0" smtClean="0">
                <a:solidFill>
                  <a:srgbClr val="1D62F0"/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17936" y="4280111"/>
              <a:ext cx="1112851" cy="43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평균 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1400" b="1" dirty="0" err="1" smtClean="0">
                  <a:solidFill>
                    <a:schemeClr val="bg1"/>
                  </a:solidFill>
                  <a:latin typeface="+mn-ea"/>
                </a:rPr>
                <a:t>연결법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6" name="그룹 38"/>
            <p:cNvGrpSpPr/>
            <p:nvPr/>
          </p:nvGrpSpPr>
          <p:grpSpPr>
            <a:xfrm>
              <a:off x="971600" y="4077072"/>
              <a:ext cx="1224136" cy="978951"/>
              <a:chOff x="2966526" y="2924944"/>
              <a:chExt cx="1451933" cy="1296144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40" name="타원 39"/>
              <p:cNvSpPr/>
              <p:nvPr/>
            </p:nvSpPr>
            <p:spPr>
              <a:xfrm>
                <a:off x="2966526" y="2924944"/>
                <a:ext cx="1296144" cy="1296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이등변 삼각형 40"/>
              <p:cNvSpPr/>
              <p:nvPr/>
            </p:nvSpPr>
            <p:spPr>
              <a:xfrm rot="5400000">
                <a:off x="4143400" y="3459487"/>
                <a:ext cx="334117" cy="216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971600" y="4437112"/>
              <a:ext cx="1144865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평균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연결법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78881" y="2996952"/>
            <a:ext cx="6950705" cy="971243"/>
            <a:chOff x="978881" y="2996952"/>
            <a:chExt cx="6950705" cy="971243"/>
          </a:xfrm>
        </p:grpSpPr>
        <p:sp>
          <p:nvSpPr>
            <p:cNvPr id="92" name="TextBox 25"/>
            <p:cNvSpPr txBox="1">
              <a:spLocks noChangeArrowheads="1"/>
            </p:cNvSpPr>
            <p:nvPr/>
          </p:nvSpPr>
          <p:spPr bwMode="auto">
            <a:xfrm>
              <a:off x="2240954" y="3304760"/>
              <a:ext cx="56886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두 군집간의 최장 거리를 군집간 거리로 </a:t>
              </a:r>
              <a:r>
                <a:rPr lang="ko-KR" altLang="en-US" sz="1600" dirty="0" smtClean="0">
                  <a:latin typeface="+mn-ea"/>
                </a:rPr>
                <a:t>정의</a:t>
              </a:r>
              <a:endParaRPr lang="en-US" altLang="ko-KR" sz="1600" dirty="0" smtClean="0">
                <a:solidFill>
                  <a:srgbClr val="1D62F0"/>
                </a:solidFill>
                <a:latin typeface="+mn-ea"/>
              </a:endParaRPr>
            </a:p>
          </p:txBody>
        </p:sp>
        <p:grpSp>
          <p:nvGrpSpPr>
            <p:cNvPr id="8" name="그룹 48"/>
            <p:cNvGrpSpPr/>
            <p:nvPr/>
          </p:nvGrpSpPr>
          <p:grpSpPr>
            <a:xfrm>
              <a:off x="978881" y="2996952"/>
              <a:ext cx="1228772" cy="971243"/>
              <a:chOff x="2961027" y="2924944"/>
              <a:chExt cx="1457432" cy="1296144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50" name="타원 49"/>
              <p:cNvSpPr/>
              <p:nvPr/>
            </p:nvSpPr>
            <p:spPr>
              <a:xfrm>
                <a:off x="2961027" y="2924944"/>
                <a:ext cx="1296144" cy="1296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이등변 삼각형 50"/>
              <p:cNvSpPr/>
              <p:nvPr/>
            </p:nvSpPr>
            <p:spPr>
              <a:xfrm rot="5400000">
                <a:off x="4143400" y="3459487"/>
                <a:ext cx="334117" cy="216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983517" y="3350285"/>
              <a:ext cx="1144865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최장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연결법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67480" y="1924228"/>
            <a:ext cx="8011315" cy="1000716"/>
            <a:chOff x="967480" y="1924228"/>
            <a:chExt cx="8011315" cy="1000716"/>
          </a:xfrm>
        </p:grpSpPr>
        <p:sp>
          <p:nvSpPr>
            <p:cNvPr id="94" name="TextBox 25"/>
            <p:cNvSpPr txBox="1">
              <a:spLocks noChangeArrowheads="1"/>
            </p:cNvSpPr>
            <p:nvPr/>
          </p:nvSpPr>
          <p:spPr bwMode="auto">
            <a:xfrm>
              <a:off x="2195736" y="2226350"/>
              <a:ext cx="67830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두 군집간의 최단 거리를 군집간 거리로 </a:t>
              </a:r>
              <a:r>
                <a:rPr lang="ko-KR" altLang="en-US" sz="1600" dirty="0" smtClean="0">
                  <a:latin typeface="+mn-ea"/>
                </a:rPr>
                <a:t>정의</a:t>
              </a:r>
              <a:endParaRPr lang="en-US" altLang="ko-KR" sz="1600" dirty="0" smtClean="0">
                <a:solidFill>
                  <a:srgbClr val="1D62F0"/>
                </a:solidFill>
                <a:latin typeface="+mn-ea"/>
              </a:endParaRPr>
            </a:p>
          </p:txBody>
        </p:sp>
        <p:grpSp>
          <p:nvGrpSpPr>
            <p:cNvPr id="10" name="그룹 41"/>
            <p:cNvGrpSpPr/>
            <p:nvPr/>
          </p:nvGrpSpPr>
          <p:grpSpPr>
            <a:xfrm>
              <a:off x="967480" y="1924228"/>
              <a:ext cx="1217998" cy="1000716"/>
              <a:chOff x="3043179" y="2976857"/>
              <a:chExt cx="1375280" cy="124423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47" name="타원 46"/>
              <p:cNvSpPr/>
              <p:nvPr/>
            </p:nvSpPr>
            <p:spPr>
              <a:xfrm>
                <a:off x="3043179" y="2976857"/>
                <a:ext cx="1219489" cy="124423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이등변 삼각형 47"/>
              <p:cNvSpPr/>
              <p:nvPr/>
            </p:nvSpPr>
            <p:spPr>
              <a:xfrm rot="5400000">
                <a:off x="4143400" y="3459487"/>
                <a:ext cx="334117" cy="216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978863" y="2310543"/>
              <a:ext cx="1144865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최단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연결법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5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02-1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계층적 군집분석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45688" y="3958956"/>
            <a:ext cx="6617493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한 </a:t>
            </a:r>
            <a:r>
              <a:rPr lang="ko-KR" altLang="en-US" dirty="0"/>
              <a:t>대상이 일단 어느 군집에 소속되면 다른 군집으로 이동될 수 없다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이상점은</a:t>
            </a:r>
            <a:r>
              <a:rPr lang="ko-KR" altLang="en-US" dirty="0" smtClean="0"/>
              <a:t> </a:t>
            </a:r>
            <a:r>
              <a:rPr lang="ko-KR" altLang="en-US" dirty="0"/>
              <a:t>제거되지 않고 반드시 어느 군집에 속한다</a:t>
            </a:r>
            <a:r>
              <a:rPr lang="en-US" altLang="ko-KR" dirty="0"/>
              <a:t>.</a:t>
            </a:r>
          </a:p>
          <a:p>
            <a:pPr algn="ctr">
              <a:lnSpc>
                <a:spcPts val="1600"/>
              </a:lnSpc>
            </a:pP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1553855" y="3645024"/>
            <a:ext cx="6316707" cy="0"/>
          </a:xfrm>
          <a:prstGeom prst="line">
            <a:avLst/>
          </a:prstGeom>
          <a:ln>
            <a:solidFill>
              <a:srgbClr val="FF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553855" y="5229200"/>
            <a:ext cx="6316707" cy="0"/>
          </a:xfrm>
          <a:prstGeom prst="line">
            <a:avLst/>
          </a:prstGeom>
          <a:ln>
            <a:solidFill>
              <a:srgbClr val="FF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눈물 방울 89"/>
          <p:cNvSpPr/>
          <p:nvPr/>
        </p:nvSpPr>
        <p:spPr>
          <a:xfrm rot="8100000">
            <a:off x="1722451" y="2186032"/>
            <a:ext cx="970055" cy="970055"/>
          </a:xfrm>
          <a:prstGeom prst="teardrop">
            <a:avLst/>
          </a:prstGeom>
          <a:solidFill>
            <a:srgbClr val="FF505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25"/>
          <p:cNvSpPr txBox="1">
            <a:spLocks noChangeArrowheads="1"/>
          </p:cNvSpPr>
          <p:nvPr/>
        </p:nvSpPr>
        <p:spPr bwMode="auto">
          <a:xfrm>
            <a:off x="1728265" y="2469904"/>
            <a:ext cx="958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1052736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ko-KR" altLang="en-US" sz="1400" dirty="0"/>
              <a:t>처음에 </a:t>
            </a:r>
            <a:r>
              <a:rPr lang="en-US" altLang="ko-KR" sz="1400" dirty="0"/>
              <a:t>n</a:t>
            </a:r>
            <a:r>
              <a:rPr lang="ko-KR" altLang="en-US" sz="1400" dirty="0"/>
              <a:t>개의 군집으로부터 시작하여 유사성이 가까운 순서대로 개체들을 묶어가면서 점차 군집의 개수를 줄여나가는 방법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6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02-2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비계층적 군집분석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개체들을 </a:t>
            </a:r>
            <a:r>
              <a:rPr lang="en-US" altLang="ko-KR" sz="1400" dirty="0" smtClean="0"/>
              <a:t>K</a:t>
            </a:r>
            <a:r>
              <a:rPr lang="ko-KR" altLang="en-US" sz="1400" dirty="0" smtClean="0"/>
              <a:t>개의 군집으로 나눌 수 있는 모든 가능한 방법을 점검하여 최적의 군집을 형성하는 전략 </a:t>
            </a:r>
            <a:endParaRPr lang="en-US" altLang="ko-KR" sz="1400" dirty="0" smtClean="0"/>
          </a:p>
          <a:p>
            <a:pPr>
              <a:lnSpc>
                <a:spcPts val="16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전체 </a:t>
            </a:r>
            <a:r>
              <a:rPr lang="ko-KR" altLang="en-US" sz="1400" dirty="0" err="1" smtClean="0"/>
              <a:t>개체수와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에 따라 계산량이 많아지므로 간단한 방법 사용</a:t>
            </a:r>
          </a:p>
          <a:p>
            <a:pPr>
              <a:lnSpc>
                <a:spcPts val="1600"/>
              </a:lnSpc>
              <a:buFont typeface="Wingdings" pitchFamily="2" charset="2"/>
              <a:buChar char="ü"/>
            </a:pPr>
            <a:r>
              <a:rPr lang="ko-KR" altLang="en-US" sz="1400" dirty="0" smtClean="0">
                <a:latin typeface="+mn-ea"/>
              </a:rPr>
              <a:t> 가장 </a:t>
            </a:r>
            <a:r>
              <a:rPr lang="ko-KR" altLang="en-US" sz="1400" dirty="0">
                <a:latin typeface="+mn-ea"/>
              </a:rPr>
              <a:t>잘 알려진 일반적인 분할 방법은 </a:t>
            </a:r>
            <a:r>
              <a:rPr lang="en-US" altLang="ko-KR" sz="1400" b="1" dirty="0">
                <a:latin typeface="+mn-ea"/>
              </a:rPr>
              <a:t>k-means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b="1" dirty="0" smtClean="0">
                <a:latin typeface="+mn-ea"/>
              </a:rPr>
              <a:t>k-</a:t>
            </a:r>
            <a:r>
              <a:rPr lang="en-US" altLang="ko-KR" sz="1400" b="1" dirty="0" err="1" smtClean="0">
                <a:latin typeface="+mn-ea"/>
              </a:rPr>
              <a:t>medoids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91683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8"/>
          <p:cNvGrpSpPr/>
          <p:nvPr/>
        </p:nvGrpSpPr>
        <p:grpSpPr>
          <a:xfrm>
            <a:off x="251520" y="2348880"/>
            <a:ext cx="1451933" cy="1296144"/>
            <a:chOff x="2966526" y="2924944"/>
            <a:chExt cx="1451933" cy="129614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0" name="타원 79"/>
            <p:cNvSpPr/>
            <p:nvPr/>
          </p:nvSpPr>
          <p:spPr>
            <a:xfrm>
              <a:off x="2966526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81" name="이등변 삼각형 80"/>
            <p:cNvSpPr/>
            <p:nvPr/>
          </p:nvSpPr>
          <p:spPr>
            <a:xfrm rot="5400000">
              <a:off x="4143400" y="3459487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95536" y="27809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K-means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1720" y="2276872"/>
            <a:ext cx="5976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군집의 중심이 되는 </a:t>
            </a:r>
            <a:r>
              <a:rPr lang="en-US" altLang="ko-KR" sz="1600" dirty="0" smtClean="0"/>
              <a:t>seed</a:t>
            </a:r>
            <a:r>
              <a:rPr lang="ko-KR" altLang="en-US" sz="1600" dirty="0" smtClean="0"/>
              <a:t>점들 집합을 선택하여 그 </a:t>
            </a:r>
            <a:r>
              <a:rPr lang="en-US" altLang="ko-KR" sz="1600" dirty="0" smtClean="0"/>
              <a:t>seed</a:t>
            </a:r>
            <a:r>
              <a:rPr lang="ko-KR" altLang="en-US" sz="1600" dirty="0" smtClean="0"/>
              <a:t>점과 유사성이 높은 개체들을 그룹화하는 방법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한 개체가 속해있던 군집에서 다른 군집으로 이동하는 재배치 가능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초기값에 의존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59024" y="4551959"/>
            <a:ext cx="87849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endParaRPr lang="en-US" altLang="ko-KR" dirty="0" smtClean="0"/>
          </a:p>
          <a:p>
            <a:pPr marL="400050" indent="-400050"/>
            <a:endParaRPr lang="en-US" altLang="ko-KR" sz="1400" dirty="0" smtClean="0"/>
          </a:p>
          <a:p>
            <a:pPr marL="400050" indent="-400050"/>
            <a:r>
              <a:rPr lang="en-US" altLang="ko-KR" sz="1400" dirty="0" smtClean="0"/>
              <a:t>1. </a:t>
            </a:r>
            <a:r>
              <a:rPr lang="ko-KR" altLang="en-US" sz="1400" dirty="0" smtClean="0"/>
              <a:t>초기씨앗</a:t>
            </a:r>
            <a:r>
              <a:rPr lang="en-US" altLang="ko-KR" sz="1400" dirty="0" smtClean="0"/>
              <a:t>(seed) </a:t>
            </a:r>
            <a:r>
              <a:rPr lang="ko-KR" altLang="en-US" sz="1400" dirty="0" smtClean="0"/>
              <a:t>역할을 하는 개체를 </a:t>
            </a:r>
            <a:r>
              <a:rPr lang="en-US" altLang="ko-KR" sz="1400" dirty="0" smtClean="0"/>
              <a:t>g</a:t>
            </a:r>
            <a:r>
              <a:rPr lang="ko-KR" altLang="en-US" sz="1400" dirty="0" smtClean="0"/>
              <a:t>개 선택하여 군집의 초기값으로 준다</a:t>
            </a:r>
            <a:r>
              <a:rPr lang="en-US" altLang="ko-KR" sz="1400" dirty="0" smtClean="0"/>
              <a:t>.</a:t>
            </a:r>
          </a:p>
          <a:p>
            <a:pPr marL="400050" indent="-400050"/>
            <a:r>
              <a:rPr lang="en-US" altLang="ko-KR" sz="1400" dirty="0" smtClean="0"/>
              <a:t>2. </a:t>
            </a:r>
            <a:r>
              <a:rPr lang="ko-KR" altLang="en-US" sz="1400" dirty="0" smtClean="0"/>
              <a:t>나머지 개체들은 각 군집의 초기값과 거리를 계산하여 가까운 초기값과 같은 군집을 형성</a:t>
            </a:r>
            <a:endParaRPr lang="en-US" altLang="ko-KR" sz="1400" dirty="0" smtClean="0"/>
          </a:p>
          <a:p>
            <a:pPr marL="400050" indent="-400050"/>
            <a:r>
              <a:rPr lang="en-US" altLang="ko-KR" sz="1400" dirty="0" smtClean="0"/>
              <a:t>3. </a:t>
            </a:r>
            <a:r>
              <a:rPr lang="ko-KR" altLang="en-US" sz="1400" dirty="0" smtClean="0"/>
              <a:t>개체들과 다른 군집의 중심과 거리를 계산해 속한 군집 중심과의 거리보다 가까우면 다른 군집으로 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군집의 중심을 다시 구하고 또 개체들과 각 군집 중심의 거리 계산</a:t>
            </a:r>
            <a:endParaRPr lang="en-US" altLang="ko-KR" sz="1400" dirty="0" smtClean="0"/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같은 과정 반복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더 이상 개체의 군집간 이동이 없을 때 이를 최적의 군집으로 결정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12" name="아래쪽 화살표 11"/>
          <p:cNvSpPr/>
          <p:nvPr/>
        </p:nvSpPr>
        <p:spPr>
          <a:xfrm>
            <a:off x="500034" y="3879352"/>
            <a:ext cx="857256" cy="978408"/>
          </a:xfrm>
          <a:prstGeom prst="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79512" y="4005064"/>
            <a:ext cx="7992888" cy="1296144"/>
            <a:chOff x="642910" y="1214422"/>
            <a:chExt cx="7992888" cy="1296144"/>
          </a:xfrm>
        </p:grpSpPr>
        <p:grpSp>
          <p:nvGrpSpPr>
            <p:cNvPr id="14" name="그룹 87"/>
            <p:cNvGrpSpPr/>
            <p:nvPr/>
          </p:nvGrpSpPr>
          <p:grpSpPr>
            <a:xfrm>
              <a:off x="714918" y="1214422"/>
              <a:ext cx="1451933" cy="1296144"/>
              <a:chOff x="2966526" y="2924944"/>
              <a:chExt cx="1451933" cy="1296144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9" name="타원 18"/>
              <p:cNvSpPr/>
              <p:nvPr/>
            </p:nvSpPr>
            <p:spPr>
              <a:xfrm>
                <a:off x="2966526" y="2924944"/>
                <a:ext cx="1296144" cy="1296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5400000">
                <a:off x="4143400" y="3459487"/>
                <a:ext cx="334117" cy="216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42910" y="1646470"/>
              <a:ext cx="148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K-</a:t>
              </a:r>
              <a:r>
                <a:rPr lang="en-US" altLang="ko-KR" b="1" dirty="0" err="1" smtClean="0">
                  <a:solidFill>
                    <a:schemeClr val="bg1"/>
                  </a:solidFill>
                  <a:latin typeface="+mn-ea"/>
                </a:rPr>
                <a:t>medioids</a:t>
              </a:r>
              <a:endParaRPr lang="en-US" altLang="ko-KR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7126" y="1412776"/>
              <a:ext cx="6048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/>
                <a:t>k-means</a:t>
              </a:r>
              <a:r>
                <a:rPr lang="ko-KR" altLang="en-US" sz="1600" dirty="0"/>
                <a:t>가 임의의 좌표를 중심점으로 잡는 반면 </a:t>
              </a:r>
              <a:r>
                <a:rPr lang="en-US" altLang="ko-KR" sz="1600" dirty="0" smtClean="0"/>
                <a:t>k-</a:t>
              </a:r>
              <a:r>
                <a:rPr lang="en-US" altLang="ko-KR" sz="1600" dirty="0" err="1" smtClean="0"/>
                <a:t>medoids</a:t>
              </a:r>
              <a:r>
                <a:rPr lang="ko-KR" altLang="en-US" sz="1600" dirty="0"/>
                <a:t>는 실제 점하나를 중심점으로 잡아서 계산을 수행한다</a:t>
              </a:r>
              <a:r>
                <a:rPr lang="en-US" altLang="ko-KR" sz="1600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k-</a:t>
              </a:r>
              <a:r>
                <a:rPr lang="en-US" altLang="ko-KR" sz="1600" dirty="0" err="1" smtClean="0"/>
                <a:t>medoids</a:t>
              </a:r>
              <a:r>
                <a:rPr lang="ko-KR" altLang="en-US" sz="1600" dirty="0"/>
                <a:t>의 대표적인 방법은 </a:t>
              </a:r>
              <a:r>
                <a:rPr lang="en-US" altLang="ko-KR" sz="1600" dirty="0"/>
                <a:t>PAM(Partitioning Around </a:t>
              </a:r>
              <a:r>
                <a:rPr lang="en-US" altLang="ko-KR" sz="1600" dirty="0" err="1"/>
                <a:t>Medoids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02-2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비계층적 군집분석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85926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2628" y="3803190"/>
            <a:ext cx="6617493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사전에 군집 수에 대한 예상이 필요하다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개체분류는 </a:t>
            </a:r>
            <a:r>
              <a:rPr lang="ko-KR" altLang="en-US" dirty="0"/>
              <a:t>처음 선정한 </a:t>
            </a:r>
            <a:r>
              <a:rPr lang="en-US" altLang="ko-KR" dirty="0"/>
              <a:t>seed</a:t>
            </a:r>
            <a:r>
              <a:rPr lang="ko-KR" altLang="en-US" dirty="0"/>
              <a:t>점들에 의해 영향을 많이 받아 분석에 따라 분류가 다를 가능성이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군집의 </a:t>
            </a:r>
            <a:r>
              <a:rPr lang="ko-KR" altLang="en-US" dirty="0"/>
              <a:t>수와 </a:t>
            </a:r>
            <a:r>
              <a:rPr lang="en-US" altLang="ko-KR" dirty="0"/>
              <a:t>seed</a:t>
            </a:r>
            <a:r>
              <a:rPr lang="ko-KR" altLang="en-US" dirty="0"/>
              <a:t>값의 위치의 결합 조건이 너무 많아 계산이 분류를 위한 계산이 용이하지 않다</a:t>
            </a:r>
            <a:r>
              <a:rPr lang="en-US" altLang="ko-KR" dirty="0"/>
              <a:t>.</a:t>
            </a:r>
          </a:p>
          <a:p>
            <a:pPr algn="ctr">
              <a:lnSpc>
                <a:spcPts val="1600"/>
              </a:lnSpc>
            </a:pP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81847" y="3720745"/>
            <a:ext cx="6316707" cy="0"/>
          </a:xfrm>
          <a:prstGeom prst="line">
            <a:avLst/>
          </a:prstGeom>
          <a:ln>
            <a:solidFill>
              <a:srgbClr val="FF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481847" y="5304921"/>
            <a:ext cx="6316707" cy="0"/>
          </a:xfrm>
          <a:prstGeom prst="line">
            <a:avLst/>
          </a:prstGeom>
          <a:ln>
            <a:solidFill>
              <a:srgbClr val="FF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눈물 방울 13"/>
          <p:cNvSpPr/>
          <p:nvPr/>
        </p:nvSpPr>
        <p:spPr>
          <a:xfrm rot="8100000">
            <a:off x="1650443" y="2261753"/>
            <a:ext cx="970055" cy="970055"/>
          </a:xfrm>
          <a:prstGeom prst="teardrop">
            <a:avLst/>
          </a:prstGeom>
          <a:solidFill>
            <a:srgbClr val="FF505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656257" y="2545625"/>
            <a:ext cx="958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문제점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개체들을 </a:t>
            </a:r>
            <a:r>
              <a:rPr lang="en-US" altLang="ko-KR" sz="1400" dirty="0" smtClean="0"/>
              <a:t>K</a:t>
            </a:r>
            <a:r>
              <a:rPr lang="ko-KR" altLang="en-US" sz="1400" dirty="0" smtClean="0"/>
              <a:t>개의 군집으로 나눌 수 있는 모든 가능한 방법을 점검하여 최적의 군집을 형성하는 전략 </a:t>
            </a:r>
            <a:endParaRPr lang="en-US" altLang="ko-KR" sz="1400" dirty="0" smtClean="0"/>
          </a:p>
          <a:p>
            <a:pPr>
              <a:lnSpc>
                <a:spcPts val="16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전체 개체 수와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에 따라 계산량이 많아지므로 간단한 방법 사용</a:t>
            </a:r>
          </a:p>
          <a:p>
            <a:pPr>
              <a:lnSpc>
                <a:spcPts val="1600"/>
              </a:lnSpc>
              <a:buFont typeface="Wingdings" pitchFamily="2" charset="2"/>
              <a:buChar char="ü"/>
            </a:pPr>
            <a:r>
              <a:rPr lang="ko-KR" altLang="en-US" sz="1400" dirty="0" smtClean="0">
                <a:latin typeface="+mn-ea"/>
              </a:rPr>
              <a:t> 가장 </a:t>
            </a:r>
            <a:r>
              <a:rPr lang="ko-KR" altLang="en-US" sz="1400" dirty="0">
                <a:latin typeface="+mn-ea"/>
              </a:rPr>
              <a:t>잘 알려진 일반적인 분할 방법은 </a:t>
            </a:r>
            <a:r>
              <a:rPr lang="en-US" altLang="ko-KR" sz="1400" b="1" dirty="0">
                <a:latin typeface="+mn-ea"/>
              </a:rPr>
              <a:t>k-means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b="1" dirty="0" smtClean="0">
                <a:latin typeface="+mn-ea"/>
              </a:rPr>
              <a:t>k-</a:t>
            </a:r>
            <a:r>
              <a:rPr lang="en-US" altLang="ko-KR" sz="1400" b="1" dirty="0" err="1" smtClean="0">
                <a:latin typeface="+mn-ea"/>
              </a:rPr>
              <a:t>medoids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83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02-3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군집의 타당성 확인과 분석 시 유의사항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34184"/>
              </p:ext>
            </p:extLst>
          </p:nvPr>
        </p:nvGraphicFramePr>
        <p:xfrm>
          <a:off x="589494" y="1891322"/>
          <a:ext cx="8014954" cy="3639622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038290"/>
                <a:gridCol w="5976664"/>
              </a:tblGrid>
              <a:tr h="713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교차 타당성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군집 결과에 대한 타당성과 안정성에 대한 검정 방법</a:t>
                      </a:r>
                    </a:p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변수들의 군집화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상관계수로 개체들 외에도 변수들간의 유사성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비유사성을</a:t>
                      </a:r>
                      <a:r>
                        <a:rPr lang="ko-KR" altLang="en-US" dirty="0" smtClean="0"/>
                        <a:t> 결정</a:t>
                      </a:r>
                      <a:endParaRPr lang="en-US" altLang="ko-KR" dirty="0" smtClean="0"/>
                    </a:p>
                    <a:p>
                      <a:pPr marL="285750" marR="0" lvl="1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상관계수행렬을 이용해 변수들을 각 군집으로 분류</a:t>
                      </a:r>
                      <a:endParaRPr lang="en-US" altLang="ko-KR" dirty="0" smtClean="0"/>
                    </a:p>
                    <a:p>
                      <a:pPr algn="just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유의사항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ko-KR" altLang="en-US" dirty="0" smtClean="0"/>
                        <a:t>분석결과가 검증되지 못한 경우가 많음</a:t>
                      </a:r>
                      <a:endParaRPr lang="en-US" altLang="ko-KR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ko-KR" altLang="en-US" dirty="0" smtClean="0"/>
                        <a:t>동일한 표본에 대해 상이한 군집분석 알고리즘을 사용하는 경우 결과 또한 상이함</a:t>
                      </a:r>
                      <a:endParaRPr lang="en-US" altLang="ko-KR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ko-KR" altLang="en-US" dirty="0" smtClean="0"/>
                        <a:t>거리측정방법이 달라지면 군집분석의 결과도 달라짐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ko-KR" altLang="en-US" dirty="0" smtClean="0"/>
                        <a:t>표준화의 필요성</a:t>
                      </a:r>
                    </a:p>
                    <a:p>
                      <a:pPr algn="just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2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5350073" y="2329830"/>
            <a:ext cx="1929656" cy="436376"/>
            <a:chOff x="5350073" y="2329830"/>
            <a:chExt cx="1929656" cy="43637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3640930" y="2636775"/>
            <a:ext cx="1886468" cy="441419"/>
            <a:chOff x="3640930" y="2636775"/>
            <a:chExt cx="1886468" cy="441419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1893691" y="2324497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1763688" y="2780928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43809" y="378904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1D62F0"/>
                </a:solidFill>
                <a:latin typeface="+mn-ea"/>
              </a:rPr>
              <a:t>03 </a:t>
            </a:r>
            <a:r>
              <a:rPr lang="en-US" altLang="ko-KR" sz="2400" b="1" dirty="0" smtClean="0">
                <a:latin typeface="+mn-ea"/>
              </a:rPr>
              <a:t>R</a:t>
            </a:r>
            <a:r>
              <a:rPr lang="ko-KR" altLang="en-US" sz="2400" b="1" dirty="0" smtClean="0">
                <a:latin typeface="+mn-ea"/>
              </a:rPr>
              <a:t>을 이용한 활용 예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8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군집분석은 통계적 분석 방법 중에 쉽게 접근할 수 있는 장점을 가지고 있는 만큼 여러 분야에서 활용됨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366002256"/>
              </p:ext>
            </p:extLst>
          </p:nvPr>
        </p:nvGraphicFramePr>
        <p:xfrm>
          <a:off x="1428328" y="1895936"/>
          <a:ext cx="6096000" cy="491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03-1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s://www.evernote.com/shard/s47/share/b6fa-s47/res/de3f1e1a-b2ab-44bc-a2c4-f80f00324592.png"/>
          <p:cNvSpPr>
            <a:spLocks noChangeAspect="1" noChangeArrowheads="1"/>
          </p:cNvSpPr>
          <p:nvPr/>
        </p:nvSpPr>
        <p:spPr bwMode="auto">
          <a:xfrm>
            <a:off x="76200" y="-1333500"/>
            <a:ext cx="3238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5" y="1785927"/>
            <a:ext cx="4357718" cy="2892514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TextBox 5"/>
          <p:cNvSpPr txBox="1"/>
          <p:nvPr/>
        </p:nvSpPr>
        <p:spPr>
          <a:xfrm>
            <a:off x="5292080" y="227861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Iris </a:t>
            </a:r>
            <a:r>
              <a:rPr lang="ko-KR" altLang="en-US" dirty="0" smtClean="0"/>
              <a:t>데이터는 흔히 사용하는 데이터로 쉽고 간단함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11358" r="80347" b="67901"/>
          <a:stretch/>
        </p:blipFill>
        <p:spPr bwMode="auto">
          <a:xfrm>
            <a:off x="1071538" y="4643446"/>
            <a:ext cx="3571900" cy="216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286380" y="3980200"/>
          <a:ext cx="3643338" cy="2306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285884"/>
                <a:gridCol w="235745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변수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Sepal Length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꽃받침의 길이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Sepal Width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꽃받침의 너비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Petal Length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꽃잎의 길이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Petal Length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변수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Species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꽃의 종류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setosa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en-US" altLang="ko-KR" sz="1400" dirty="0" err="1" smtClean="0"/>
                        <a:t>versicolor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en-US" altLang="ko-KR" sz="1400" dirty="0" err="1" smtClean="0"/>
                        <a:t>virginica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꺾인 연결선 12"/>
          <p:cNvCxnSpPr/>
          <p:nvPr/>
        </p:nvCxnSpPr>
        <p:spPr>
          <a:xfrm rot="16200000" flipH="1">
            <a:off x="4607719" y="5679297"/>
            <a:ext cx="714380" cy="642942"/>
          </a:xfrm>
          <a:prstGeom prst="bentConnector3">
            <a:avLst>
              <a:gd name="adj1" fmla="val 50000"/>
            </a:avLst>
          </a:prstGeom>
          <a:ln w="22225">
            <a:solidFill>
              <a:srgbClr val="1D62F0"/>
            </a:solidFill>
            <a:prstDash val="dash"/>
            <a:headEnd type="none"/>
            <a:tailEnd type="arrow" w="lg" len="med"/>
          </a:ln>
          <a:scene3d>
            <a:camera prst="orthographicFront">
              <a:rot lat="20099998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8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03-1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876" y="1071546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Iris data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k-means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방법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으로 군집 분석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8144" y="4005064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군집</a:t>
            </a: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※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각 군집의 평균점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87624" y="2132856"/>
            <a:ext cx="3744416" cy="1965821"/>
            <a:chOff x="5264688" y="440173"/>
            <a:chExt cx="3744416" cy="1965821"/>
          </a:xfrm>
        </p:grpSpPr>
        <p:pic>
          <p:nvPicPr>
            <p:cNvPr id="13" name="Picture 2" descr="C:\Users\엄민정\AppData\Local\Temp\enhtmlclip\Image(2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52881" y="1432180"/>
              <a:ext cx="3656223" cy="973814"/>
            </a:xfrm>
            <a:prstGeom prst="rect">
              <a:avLst/>
            </a:prstGeom>
            <a:solidFill>
              <a:srgbClr val="EAEAEA">
                <a:alpha val="50000"/>
              </a:srgbClr>
            </a:solidFill>
          </p:spPr>
        </p:pic>
        <p:sp>
          <p:nvSpPr>
            <p:cNvPr id="14" name="TextBox 13"/>
            <p:cNvSpPr txBox="1"/>
            <p:nvPr/>
          </p:nvSpPr>
          <p:spPr>
            <a:xfrm>
              <a:off x="5264688" y="440173"/>
              <a:ext cx="3191940" cy="992007"/>
            </a:xfrm>
            <a:prstGeom prst="rect">
              <a:avLst/>
            </a:prstGeom>
            <a:solidFill>
              <a:srgbClr val="EAEAEA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set.seed</a:t>
              </a:r>
              <a:r>
                <a:rPr lang="en-US" altLang="ko-KR" sz="1200" dirty="0" smtClean="0"/>
                <a:t>(8953)</a:t>
              </a:r>
            </a:p>
            <a:p>
              <a:r>
                <a:rPr lang="en-US" altLang="ko-KR" sz="1200" dirty="0" smtClean="0"/>
                <a:t>iris2 &lt;- iris</a:t>
              </a:r>
            </a:p>
            <a:p>
              <a:r>
                <a:rPr lang="en-US" altLang="ko-KR" sz="1200" dirty="0" smtClean="0"/>
                <a:t>iris2$Species &lt;- NULL</a:t>
              </a:r>
            </a:p>
            <a:p>
              <a:r>
                <a:rPr lang="en-US" altLang="ko-KR" sz="1200" dirty="0" err="1" smtClean="0"/>
                <a:t>kmeans.result</a:t>
              </a:r>
              <a:r>
                <a:rPr lang="en-US" altLang="ko-KR" sz="1200" dirty="0" smtClean="0"/>
                <a:t> &lt;- </a:t>
              </a:r>
              <a:r>
                <a:rPr lang="en-US" altLang="ko-KR" sz="1200" dirty="0" err="1" smtClean="0"/>
                <a:t>kmeans</a:t>
              </a:r>
              <a:r>
                <a:rPr lang="en-US" altLang="ko-KR" sz="1200" dirty="0" smtClean="0"/>
                <a:t>(iris2, 3)</a:t>
              </a:r>
            </a:p>
            <a:p>
              <a:r>
                <a:rPr lang="en-US" altLang="ko-KR" sz="1200" dirty="0" smtClean="0"/>
                <a:t>table(</a:t>
              </a:r>
              <a:r>
                <a:rPr lang="en-US" altLang="ko-KR" sz="1200" dirty="0" err="1" smtClean="0"/>
                <a:t>iris$Species</a:t>
              </a:r>
              <a:r>
                <a:rPr lang="en-US" altLang="ko-KR" sz="1200" dirty="0" smtClean="0"/>
                <a:t>, </a:t>
              </a:r>
              <a:r>
                <a:rPr lang="en-US" altLang="ko-KR" sz="1200" dirty="0" err="1" smtClean="0"/>
                <a:t>kmeans.result$cluster</a:t>
              </a:r>
              <a:r>
                <a:rPr lang="en-US" altLang="ko-KR" sz="1200" dirty="0" smtClean="0"/>
                <a:t>)</a:t>
              </a:r>
            </a:p>
            <a:p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496" y="1586943"/>
            <a:ext cx="8244212" cy="5442457"/>
            <a:chOff x="-143820" y="1377200"/>
            <a:chExt cx="8244212" cy="54424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820" y="1377200"/>
              <a:ext cx="5996500" cy="544245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39552" y="1501663"/>
              <a:ext cx="7560840" cy="554969"/>
            </a:xfrm>
            <a:prstGeom prst="rect">
              <a:avLst/>
            </a:prstGeom>
            <a:solidFill>
              <a:srgbClr val="EAEAEA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plot(iris2[c("</a:t>
              </a:r>
              <a:r>
                <a:rPr lang="en-US" altLang="ko-KR" sz="1400" dirty="0" err="1" smtClean="0"/>
                <a:t>Sepal.Length</a:t>
              </a:r>
              <a:r>
                <a:rPr lang="en-US" altLang="ko-KR" sz="1400" dirty="0" smtClean="0"/>
                <a:t>", "</a:t>
              </a:r>
              <a:r>
                <a:rPr lang="en-US" altLang="ko-KR" sz="1400" dirty="0" err="1" smtClean="0"/>
                <a:t>Sepal.Width</a:t>
              </a:r>
              <a:r>
                <a:rPr lang="en-US" altLang="ko-KR" sz="1400" dirty="0" smtClean="0"/>
                <a:t>")], </a:t>
              </a:r>
              <a:r>
                <a:rPr lang="en-US" altLang="ko-KR" sz="1400" dirty="0" err="1" smtClean="0"/>
                <a:t>col</a:t>
              </a:r>
              <a:r>
                <a:rPr lang="en-US" altLang="ko-KR" sz="1400" dirty="0" smtClean="0"/>
                <a:t> = </a:t>
              </a:r>
              <a:r>
                <a:rPr lang="en-US" altLang="ko-KR" sz="1400" dirty="0" err="1" smtClean="0"/>
                <a:t>kmeans.result$cluster</a:t>
              </a:r>
              <a:r>
                <a:rPr lang="en-US" altLang="ko-KR" sz="1400" dirty="0" smtClean="0"/>
                <a:t>)</a:t>
              </a:r>
            </a:p>
            <a:p>
              <a:r>
                <a:rPr lang="en-US" altLang="ko-KR" sz="1400" dirty="0" smtClean="0"/>
                <a:t>points(</a:t>
              </a:r>
              <a:r>
                <a:rPr lang="en-US" altLang="ko-KR" sz="1400" dirty="0" err="1" smtClean="0"/>
                <a:t>kmeans.result$centers</a:t>
              </a:r>
              <a:r>
                <a:rPr lang="en-US" altLang="ko-KR" sz="1400" dirty="0" smtClean="0"/>
                <a:t>[, c("</a:t>
              </a:r>
              <a:r>
                <a:rPr lang="en-US" altLang="ko-KR" sz="1400" dirty="0" err="1" smtClean="0"/>
                <a:t>Sepal.Length</a:t>
              </a:r>
              <a:r>
                <a:rPr lang="en-US" altLang="ko-KR" sz="1400" dirty="0" smtClean="0"/>
                <a:t>", "</a:t>
              </a:r>
              <a:r>
                <a:rPr lang="en-US" altLang="ko-KR" sz="1400" dirty="0" err="1" smtClean="0"/>
                <a:t>Sepal.Width</a:t>
              </a:r>
              <a:r>
                <a:rPr lang="en-US" altLang="ko-KR" sz="1400" dirty="0" smtClean="0"/>
                <a:t>")],</a:t>
              </a:r>
              <a:r>
                <a:rPr lang="en-US" altLang="ko-KR" sz="1400" dirty="0" err="1" smtClean="0"/>
                <a:t>col</a:t>
              </a:r>
              <a:r>
                <a:rPr lang="en-US" altLang="ko-KR" sz="1400" dirty="0" smtClean="0"/>
                <a:t> = 1:3, </a:t>
              </a:r>
              <a:r>
                <a:rPr lang="en-US" altLang="ko-KR" sz="1400" dirty="0" err="1" smtClean="0"/>
                <a:t>pch</a:t>
              </a:r>
              <a:r>
                <a:rPr lang="en-US" altLang="ko-KR" sz="1400" dirty="0" smtClean="0"/>
                <a:t> = 8, </a:t>
              </a:r>
              <a:r>
                <a:rPr lang="en-US" altLang="ko-KR" sz="1400" dirty="0" err="1" smtClean="0"/>
                <a:t>cex</a:t>
              </a:r>
              <a:r>
                <a:rPr lang="en-US" altLang="ko-KR" sz="1400" dirty="0" smtClean="0"/>
                <a:t> = 2)</a:t>
              </a:r>
            </a:p>
            <a:p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4466084" y="2724145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4514552" y="1999873"/>
            <a:ext cx="1929656" cy="436376"/>
            <a:chOff x="5350073" y="2329830"/>
            <a:chExt cx="1929656" cy="43637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2685779" y="2479546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555776" y="2935977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83768" y="4088105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1D62F0"/>
                </a:solidFill>
                <a:latin typeface="+mn-ea"/>
              </a:rPr>
              <a:t>01</a:t>
            </a:r>
          </a:p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Clustering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정의와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3968" y="4089846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1D62F0"/>
                </a:solidFill>
                <a:latin typeface="+mn-ea"/>
              </a:rPr>
              <a:t>02</a:t>
            </a:r>
          </a:p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Clustering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종류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0152" y="408636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1D62F0"/>
                </a:solidFill>
                <a:latin typeface="+mn-ea"/>
              </a:rPr>
              <a:t>03</a:t>
            </a:r>
          </a:p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활용 예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R</a:t>
            </a:r>
            <a:endParaRPr lang="ko-KR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699792" y="3224009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285160" y="2326005"/>
            <a:ext cx="0" cy="1760359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목차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03-1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876" y="1071546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Iris data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k-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medioids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방법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으로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군집 분석함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16" y="1844824"/>
            <a:ext cx="7918684" cy="4875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0272" y="36433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군집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1142976" y="2629934"/>
            <a:ext cx="3810000" cy="1546003"/>
            <a:chOff x="5148064" y="607441"/>
            <a:chExt cx="3810000" cy="1546003"/>
          </a:xfrm>
        </p:grpSpPr>
        <p:sp>
          <p:nvSpPr>
            <p:cNvPr id="9" name="TextBox 8"/>
            <p:cNvSpPr txBox="1"/>
            <p:nvPr/>
          </p:nvSpPr>
          <p:spPr>
            <a:xfrm>
              <a:off x="5264720" y="607441"/>
              <a:ext cx="3035048" cy="462475"/>
            </a:xfrm>
            <a:prstGeom prst="rect">
              <a:avLst/>
            </a:prstGeom>
            <a:solidFill>
              <a:srgbClr val="EAEAEA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pam.result</a:t>
              </a:r>
              <a:r>
                <a:rPr lang="en-US" altLang="ko-KR" sz="1200" dirty="0" smtClean="0"/>
                <a:t> &lt;- </a:t>
              </a:r>
              <a:r>
                <a:rPr lang="en-US" altLang="ko-KR" sz="1200" dirty="0" err="1" smtClean="0"/>
                <a:t>pam</a:t>
              </a:r>
              <a:r>
                <a:rPr lang="en-US" altLang="ko-KR" sz="1200" dirty="0" smtClean="0"/>
                <a:t>(iris2, 3)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table(</a:t>
              </a:r>
              <a:r>
                <a:rPr lang="en-US" altLang="ko-KR" sz="1200" dirty="0" err="1" smtClean="0"/>
                <a:t>pam.result$clustering</a:t>
              </a:r>
              <a:r>
                <a:rPr lang="en-US" altLang="ko-KR" sz="1200" dirty="0" smtClean="0"/>
                <a:t>, </a:t>
              </a:r>
              <a:r>
                <a:rPr lang="en-US" altLang="ko-KR" sz="1200" dirty="0" err="1" smtClean="0"/>
                <a:t>iris$Species</a:t>
              </a:r>
              <a:r>
                <a:rPr lang="en-US" altLang="ko-KR" sz="1200" dirty="0" smtClean="0"/>
                <a:t>)</a:t>
              </a:r>
            </a:p>
            <a:p>
              <a:endParaRPr lang="ko-KR" altLang="en-US" sz="1400" dirty="0"/>
            </a:p>
          </p:txBody>
        </p:sp>
        <p:pic>
          <p:nvPicPr>
            <p:cNvPr id="27649" name="Picture 1" descr="C:\Users\엄민정\AppData\Local\Temp\Imag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1124744"/>
              <a:ext cx="3810000" cy="1028700"/>
            </a:xfrm>
            <a:prstGeom prst="rect">
              <a:avLst/>
            </a:prstGeom>
            <a:noFill/>
          </p:spPr>
        </p:pic>
      </p:grpSp>
      <p:sp>
        <p:nvSpPr>
          <p:cNvPr id="10" name="TextBox 9"/>
          <p:cNvSpPr txBox="1"/>
          <p:nvPr/>
        </p:nvSpPr>
        <p:spPr>
          <a:xfrm>
            <a:off x="1212705" y="1753071"/>
            <a:ext cx="1503926" cy="307777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pam.result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385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03-1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87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Iris data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계층적 군집분석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으로 군집 분석함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01" y="1484784"/>
            <a:ext cx="5861451" cy="5315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1834158"/>
            <a:ext cx="3571900" cy="1594842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set.seed</a:t>
            </a:r>
            <a:r>
              <a:rPr lang="en-US" altLang="ko-KR" sz="1200" dirty="0" smtClean="0"/>
              <a:t>(2835)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 &lt;- sample(1:dim(iris)[1], 40)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irisSample</a:t>
            </a:r>
            <a:r>
              <a:rPr lang="en-US" altLang="ko-KR" sz="1200" dirty="0" smtClean="0"/>
              <a:t> &lt;- iris[</a:t>
            </a: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, ]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irisSample$Species</a:t>
            </a:r>
            <a:r>
              <a:rPr lang="en-US" altLang="ko-KR" sz="1200" dirty="0" smtClean="0"/>
              <a:t> &lt;- NULL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hc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hclust</a:t>
            </a:r>
            <a:r>
              <a:rPr lang="en-US" altLang="ko-KR" sz="1200" dirty="0" smtClean="0"/>
              <a:t>(dist(</a:t>
            </a:r>
            <a:r>
              <a:rPr lang="en-US" altLang="ko-KR" sz="1200" dirty="0" err="1" smtClean="0"/>
              <a:t>irisSample</a:t>
            </a:r>
            <a:r>
              <a:rPr lang="en-US" altLang="ko-KR" sz="1200" dirty="0" smtClean="0"/>
              <a:t>), method = "</a:t>
            </a:r>
            <a:r>
              <a:rPr lang="en-US" altLang="ko-KR" sz="1200" dirty="0" err="1" smtClean="0"/>
              <a:t>ave</a:t>
            </a:r>
            <a:r>
              <a:rPr lang="en-US" altLang="ko-KR" sz="1200" dirty="0" smtClean="0"/>
              <a:t>")</a:t>
            </a:r>
            <a:br>
              <a:rPr lang="en-US" altLang="ko-KR" sz="1200" dirty="0" smtClean="0"/>
            </a:br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hc</a:t>
            </a:r>
            <a:r>
              <a:rPr lang="en-US" altLang="ko-KR" sz="1200" dirty="0" smtClean="0"/>
              <a:t>, hang = -1, labels = </a:t>
            </a:r>
            <a:r>
              <a:rPr lang="en-US" altLang="ko-KR" sz="1200" dirty="0" err="1" smtClean="0"/>
              <a:t>iris$Species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])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rect.hclust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hc</a:t>
            </a:r>
            <a:r>
              <a:rPr lang="en-US" altLang="ko-KR" sz="1200" dirty="0" smtClean="0"/>
              <a:t>, k = 3)</a:t>
            </a:r>
            <a:br>
              <a:rPr lang="en-US" altLang="ko-KR" sz="1200" dirty="0" smtClean="0"/>
            </a:br>
            <a:r>
              <a:rPr lang="en-US" altLang="ko-KR" sz="1200" dirty="0" smtClean="0"/>
              <a:t>groups &lt;- </a:t>
            </a:r>
            <a:r>
              <a:rPr lang="en-US" altLang="ko-KR" sz="1200" dirty="0" err="1" smtClean="0"/>
              <a:t>cutree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hc</a:t>
            </a:r>
            <a:r>
              <a:rPr lang="en-US" altLang="ko-KR" sz="1200" dirty="0" smtClean="0"/>
              <a:t>, k = 3)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85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03-1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Iris data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Density-based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으로 군집 분석함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2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43050"/>
            <a:ext cx="5652120" cy="4653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994" y="1738831"/>
            <a:ext cx="3176902" cy="830997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library(</a:t>
            </a:r>
            <a:r>
              <a:rPr lang="en-US" altLang="ko-KR" sz="1200" dirty="0" err="1" smtClean="0"/>
              <a:t>fpc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en-US" altLang="ko-KR" sz="1200" dirty="0" smtClean="0"/>
              <a:t>iris2 &lt;- iris[-5]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ds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dbscan</a:t>
            </a:r>
            <a:r>
              <a:rPr lang="en-US" altLang="ko-KR" sz="1200" dirty="0" smtClean="0"/>
              <a:t>(iris2, </a:t>
            </a:r>
            <a:r>
              <a:rPr lang="en-US" altLang="ko-KR" sz="1200" dirty="0" err="1" smtClean="0"/>
              <a:t>eps</a:t>
            </a:r>
            <a:r>
              <a:rPr lang="en-US" altLang="ko-KR" sz="1200" dirty="0" smtClean="0"/>
              <a:t> = 0.42, </a:t>
            </a:r>
            <a:r>
              <a:rPr lang="en-US" altLang="ko-KR" sz="1200" dirty="0" err="1" smtClean="0"/>
              <a:t>MinPts</a:t>
            </a:r>
            <a:r>
              <a:rPr lang="en-US" altLang="ko-KR" sz="1200" dirty="0" smtClean="0"/>
              <a:t> = 5)</a:t>
            </a:r>
            <a:br>
              <a:rPr lang="en-US" altLang="ko-KR" sz="1200" dirty="0" smtClean="0"/>
            </a:br>
            <a:r>
              <a:rPr lang="en-US" altLang="ko-KR" sz="1200" dirty="0" smtClean="0"/>
              <a:t>table(</a:t>
            </a:r>
            <a:r>
              <a:rPr lang="en-US" altLang="ko-KR" sz="1200" dirty="0" err="1" smtClean="0"/>
              <a:t>ds$cluster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iris$Species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582" y="2552936"/>
            <a:ext cx="2213210" cy="948072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   </a:t>
            </a:r>
            <a:r>
              <a:rPr lang="en-US" altLang="ko-KR" sz="1200" dirty="0" err="1" smtClean="0"/>
              <a:t>setosa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versicolor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virginica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  0      2         10        17</a:t>
            </a:r>
            <a:br>
              <a:rPr lang="en-US" altLang="ko-KR" sz="1200" dirty="0" smtClean="0"/>
            </a:br>
            <a:r>
              <a:rPr lang="en-US" altLang="ko-KR" sz="1200" dirty="0" smtClean="0"/>
              <a:t>  1     48          0         0</a:t>
            </a:r>
            <a:br>
              <a:rPr lang="en-US" altLang="ko-KR" sz="1200" dirty="0" smtClean="0"/>
            </a:br>
            <a:r>
              <a:rPr lang="en-US" altLang="ko-KR" sz="1200" dirty="0" smtClean="0"/>
              <a:t>  2      0         37         0</a:t>
            </a:r>
            <a:br>
              <a:rPr lang="en-US" altLang="ko-KR" sz="1200" dirty="0" smtClean="0"/>
            </a:br>
            <a:r>
              <a:rPr lang="en-US" altLang="ko-KR" sz="1200" dirty="0" smtClean="0"/>
              <a:t>  3      0          3        33</a:t>
            </a:r>
          </a:p>
          <a:p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71599" y="4292782"/>
            <a:ext cx="2217089" cy="646331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ds</a:t>
            </a:r>
            <a:r>
              <a:rPr lang="en-US" altLang="ko-KR" sz="1200" dirty="0" smtClean="0"/>
              <a:t>, iris2)</a:t>
            </a:r>
            <a:br>
              <a:rPr lang="en-US" altLang="ko-KR" sz="1200" dirty="0" smtClean="0"/>
            </a:br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ds</a:t>
            </a:r>
            <a:r>
              <a:rPr lang="en-US" altLang="ko-KR" sz="1200" dirty="0" smtClean="0"/>
              <a:t>, iris2[c(1, 4)])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plotcluster</a:t>
            </a:r>
            <a:r>
              <a:rPr lang="en-US" altLang="ko-KR" sz="1200" dirty="0" smtClean="0"/>
              <a:t>(iris2, </a:t>
            </a:r>
            <a:r>
              <a:rPr lang="en-US" altLang="ko-KR" sz="1200" dirty="0" err="1" smtClean="0"/>
              <a:t>ds$cluster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43050"/>
            <a:ext cx="5786479" cy="4728589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3116680" y="4437112"/>
            <a:ext cx="59122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7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03-1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</a:t>
            </a:r>
            <a:r>
              <a:rPr lang="ko-KR" altLang="en-US" sz="2800" dirty="0" smtClean="0">
                <a:solidFill>
                  <a:srgbClr val="FF5050"/>
                </a:solidFill>
                <a:latin typeface="+mn-ea"/>
              </a:rPr>
              <a:t>예측 결과</a:t>
            </a:r>
            <a:endParaRPr lang="ko-KR" altLang="en-US" sz="2800" dirty="0">
              <a:solidFill>
                <a:srgbClr val="FF5050"/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/>
          <a:stretch>
            <a:fillRect/>
          </a:stretch>
        </p:blipFill>
        <p:spPr>
          <a:xfrm>
            <a:off x="3127161" y="1844824"/>
            <a:ext cx="6341383" cy="47863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4961" y="1916832"/>
            <a:ext cx="3108975" cy="1384995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set.seed</a:t>
            </a:r>
            <a:r>
              <a:rPr lang="en-US" altLang="ko-KR" sz="1200" dirty="0" smtClean="0"/>
              <a:t>(435)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 &lt;- sample(1:nrow(iris), 10)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 err="1" smtClean="0"/>
              <a:t>new.data</a:t>
            </a:r>
            <a:r>
              <a:rPr lang="en-US" altLang="ko-KR" sz="1200" dirty="0" smtClean="0"/>
              <a:t> &lt;- iris[idx,-5]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 err="1" smtClean="0"/>
              <a:t>new.data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new.data</a:t>
            </a:r>
            <a:r>
              <a:rPr lang="en-US" altLang="ko-KR" sz="1200" dirty="0" smtClean="0"/>
              <a:t> + matrix(</a:t>
            </a:r>
            <a:r>
              <a:rPr lang="en-US" altLang="ko-KR" sz="1200" dirty="0" err="1" smtClean="0"/>
              <a:t>runif</a:t>
            </a:r>
            <a:r>
              <a:rPr lang="en-US" altLang="ko-KR" sz="1200" dirty="0" smtClean="0"/>
              <a:t>(10*4, min=0, max=0.2),</a:t>
            </a:r>
            <a:r>
              <a:rPr lang="en-US" altLang="ko-KR" sz="1200" dirty="0" err="1" smtClean="0"/>
              <a:t>nrow</a:t>
            </a:r>
            <a:r>
              <a:rPr lang="en-US" altLang="ko-KR" sz="1200" dirty="0" smtClean="0"/>
              <a:t>=10, </a:t>
            </a:r>
            <a:r>
              <a:rPr lang="en-US" altLang="ko-KR" sz="1200" dirty="0" err="1" smtClean="0"/>
              <a:t>ncol</a:t>
            </a:r>
            <a:r>
              <a:rPr lang="en-US" altLang="ko-KR" sz="1200" dirty="0" smtClean="0"/>
              <a:t>=4)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pred</a:t>
            </a:r>
            <a:r>
              <a:rPr lang="en-US" altLang="ko-KR" sz="1200" dirty="0" smtClean="0"/>
              <a:t> &lt;- predict(</a:t>
            </a:r>
            <a:r>
              <a:rPr lang="en-US" altLang="ko-KR" sz="1200" dirty="0" err="1" smtClean="0"/>
              <a:t>ds</a:t>
            </a:r>
            <a:r>
              <a:rPr lang="en-US" altLang="ko-KR" sz="1200" dirty="0" smtClean="0"/>
              <a:t>, iris2, </a:t>
            </a:r>
            <a:r>
              <a:rPr lang="en-US" altLang="ko-KR" sz="1200" dirty="0" err="1" smtClean="0"/>
              <a:t>new.data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 smtClean="0"/>
              <a:t>table(</a:t>
            </a:r>
            <a:r>
              <a:rPr lang="en-US" altLang="ko-KR" sz="1200" dirty="0" err="1" smtClean="0"/>
              <a:t>pred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iris$Species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961" y="3277433"/>
            <a:ext cx="2459122" cy="1015663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pred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setosa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versicolor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virginica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   0      0          0         1</a:t>
            </a:r>
            <a:br>
              <a:rPr lang="en-US" altLang="ko-KR" sz="1200" dirty="0" smtClean="0"/>
            </a:br>
            <a:r>
              <a:rPr lang="en-US" altLang="ko-KR" sz="1200" dirty="0" smtClean="0"/>
              <a:t>   1      3          0         0</a:t>
            </a:r>
            <a:br>
              <a:rPr lang="en-US" altLang="ko-KR" sz="1200" dirty="0" smtClean="0"/>
            </a:br>
            <a:r>
              <a:rPr lang="en-US" altLang="ko-KR" sz="1200" dirty="0" smtClean="0"/>
              <a:t>   2      0          3         0</a:t>
            </a:r>
            <a:br>
              <a:rPr lang="en-US" altLang="ko-KR" sz="1200" dirty="0" smtClean="0"/>
            </a:br>
            <a:r>
              <a:rPr lang="en-US" altLang="ko-KR" sz="1200" dirty="0" smtClean="0"/>
              <a:t>   3      0          1        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892891"/>
            <a:ext cx="2842326" cy="624341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plot(iris2[c(1, 4)], col = 1 + </a:t>
            </a:r>
            <a:r>
              <a:rPr lang="en-US" altLang="ko-KR" sz="1200" dirty="0" err="1" smtClean="0"/>
              <a:t>ds$cluster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en-US" altLang="ko-KR" sz="1200" dirty="0" smtClean="0"/>
              <a:t>points(</a:t>
            </a:r>
            <a:r>
              <a:rPr lang="en-US" altLang="ko-KR" sz="1200" dirty="0" err="1" smtClean="0"/>
              <a:t>new.data</a:t>
            </a:r>
            <a:r>
              <a:rPr lang="en-US" altLang="ko-KR" sz="1200" dirty="0" smtClean="0"/>
              <a:t>[c(1, 4)], </a:t>
            </a:r>
            <a:r>
              <a:rPr lang="en-US" altLang="ko-KR" sz="1200" dirty="0" err="1" smtClean="0"/>
              <a:t>pch</a:t>
            </a:r>
            <a:r>
              <a:rPr lang="en-US" altLang="ko-KR" sz="1200" dirty="0" smtClean="0"/>
              <a:t> = "+",</a:t>
            </a:r>
          </a:p>
          <a:p>
            <a:r>
              <a:rPr lang="en-US" altLang="ko-KR" sz="1200" dirty="0" smtClean="0"/>
              <a:t>col = 1 + </a:t>
            </a:r>
            <a:r>
              <a:rPr lang="en-US" altLang="ko-KR" sz="1200" dirty="0" err="1" smtClean="0"/>
              <a:t>pred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cex</a:t>
            </a:r>
            <a:r>
              <a:rPr lang="en-US" altLang="ko-KR" sz="1200" dirty="0" smtClean="0"/>
              <a:t> = 3)</a:t>
            </a:r>
          </a:p>
          <a:p>
            <a:endParaRPr lang="ko-KR" altLang="en-US" sz="12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5148064" y="1014393"/>
            <a:ext cx="1656184" cy="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03-2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1605" r="67083" b="68148"/>
          <a:stretch/>
        </p:blipFill>
        <p:spPr bwMode="auto">
          <a:xfrm>
            <a:off x="3761" y="4154742"/>
            <a:ext cx="7160527" cy="251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96120"/>
            <a:ext cx="4250826" cy="2794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6096" y="1700808"/>
            <a:ext cx="2945782" cy="11446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 </a:t>
            </a:r>
            <a:r>
              <a:rPr lang="ko-KR" altLang="en-US" b="1" dirty="0" smtClean="0"/>
              <a:t>목적</a:t>
            </a:r>
            <a:endParaRPr lang="en-US" altLang="ko-KR" b="1" dirty="0" smtClean="0"/>
          </a:p>
          <a:p>
            <a:r>
              <a:rPr lang="ko-KR" altLang="en-US" sz="1600" dirty="0" smtClean="0"/>
              <a:t>미국 대도시의 강력범죄 자료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인구 </a:t>
            </a:r>
            <a:r>
              <a:rPr lang="en-US" altLang="ko-KR" sz="1600" dirty="0"/>
              <a:t>100,000</a:t>
            </a:r>
            <a:r>
              <a:rPr lang="ko-KR" altLang="en-US" sz="1600" dirty="0"/>
              <a:t>명당 사건 </a:t>
            </a:r>
            <a:r>
              <a:rPr lang="ko-KR" altLang="en-US" sz="1600" dirty="0" smtClean="0"/>
              <a:t>발생률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대한 </a:t>
            </a:r>
            <a:r>
              <a:rPr lang="ko-KR" altLang="en-US" sz="1600" dirty="0"/>
              <a:t>통계적 </a:t>
            </a:r>
            <a:r>
              <a:rPr lang="ko-KR" altLang="en-US" sz="1600" dirty="0" smtClean="0"/>
              <a:t>분석</a:t>
            </a:r>
            <a:endParaRPr lang="ko-KR" altLang="en-US" sz="1600" dirty="0"/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020272" y="4653136"/>
            <a:ext cx="3024336" cy="1551993"/>
            <a:chOff x="6635948" y="4725144"/>
            <a:chExt cx="3024336" cy="1551993"/>
          </a:xfrm>
        </p:grpSpPr>
        <p:sp>
          <p:nvSpPr>
            <p:cNvPr id="11" name="TextBox 10"/>
            <p:cNvSpPr txBox="1"/>
            <p:nvPr/>
          </p:nvSpPr>
          <p:spPr>
            <a:xfrm>
              <a:off x="7067996" y="5323030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ko-KR" altLang="en-US" sz="1400" dirty="0" smtClean="0"/>
                <a:t>   </a:t>
              </a:r>
              <a:r>
                <a:rPr lang="ko-KR" altLang="en-US" sz="1400" b="1" dirty="0" smtClean="0"/>
                <a:t>변수</a:t>
              </a:r>
              <a:endParaRPr lang="en-US" altLang="ko-KR" sz="1400" b="1" dirty="0" smtClean="0"/>
            </a:p>
            <a:p>
              <a:r>
                <a:rPr lang="ko-KR" altLang="en-US" sz="1400" dirty="0" smtClean="0"/>
                <a:t>도시 별 살해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강간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등의 강력범죄 발생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비율</a:t>
              </a:r>
              <a:r>
                <a:rPr lang="en-US" altLang="ko-KR" sz="1400" dirty="0" smtClean="0"/>
                <a:t>(%) </a:t>
              </a:r>
            </a:p>
          </p:txBody>
        </p:sp>
        <p:cxnSp>
          <p:nvCxnSpPr>
            <p:cNvPr id="6" name="꺾인 연결선 5"/>
            <p:cNvCxnSpPr/>
            <p:nvPr/>
          </p:nvCxnSpPr>
          <p:spPr>
            <a:xfrm>
              <a:off x="6635948" y="4725144"/>
              <a:ext cx="864096" cy="858867"/>
            </a:xfrm>
            <a:prstGeom prst="bentConnector3">
              <a:avLst/>
            </a:prstGeom>
            <a:ln w="22225">
              <a:prstDash val="dash"/>
              <a:headEnd type="stealth" w="lg" len="med"/>
              <a:tailEnd type="none" w="lg" len="lg"/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177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03-2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078270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계층적 군집분석 </a:t>
            </a:r>
            <a:r>
              <a:rPr lang="ko-KR" altLang="en-US" sz="1400" dirty="0" smtClean="0"/>
              <a:t>중 </a:t>
            </a:r>
            <a:r>
              <a:rPr lang="ko-KR" altLang="en-US" sz="1400" b="1" dirty="0" smtClean="0"/>
              <a:t>최단 </a:t>
            </a:r>
            <a:r>
              <a:rPr lang="ko-KR" altLang="en-US" sz="1400" dirty="0" err="1" smtClean="0"/>
              <a:t>연결법으로</a:t>
            </a:r>
            <a:r>
              <a:rPr lang="ko-KR" altLang="en-US" sz="1400" dirty="0" smtClean="0"/>
              <a:t> 군집 분석함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916832"/>
            <a:ext cx="2586605" cy="900246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hc1&lt;-</a:t>
            </a:r>
            <a:r>
              <a:rPr lang="en-US" altLang="ko-KR" sz="1050" dirty="0" err="1" smtClean="0"/>
              <a:t>hclust</a:t>
            </a:r>
            <a:r>
              <a:rPr lang="en-US" altLang="ko-KR" sz="1050" dirty="0" smtClean="0"/>
              <a:t>(dist(x)^2,method="single")</a:t>
            </a:r>
          </a:p>
          <a:p>
            <a:r>
              <a:rPr lang="en-US" altLang="ko-KR" sz="1050" dirty="0" smtClean="0"/>
              <a:t>plot(hc1,labels=</a:t>
            </a:r>
            <a:r>
              <a:rPr lang="en-US" altLang="ko-KR" sz="1050" dirty="0" err="1" smtClean="0"/>
              <a:t>STATEN,hang</a:t>
            </a:r>
            <a:r>
              <a:rPr lang="en-US" altLang="ko-KR" sz="1050" dirty="0" smtClean="0"/>
              <a:t>=-1,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main="</a:t>
            </a:r>
            <a:r>
              <a:rPr lang="en-US" altLang="ko-KR" sz="1050" dirty="0" err="1" smtClean="0"/>
              <a:t>dandrogran:single</a:t>
            </a:r>
            <a:r>
              <a:rPr lang="en-US" altLang="ko-KR" sz="1050" dirty="0" smtClean="0"/>
              <a:t>")</a:t>
            </a:r>
          </a:p>
          <a:p>
            <a:r>
              <a:rPr lang="en-US" altLang="ko-KR" sz="1050" dirty="0" err="1" smtClean="0"/>
              <a:t>rect.hclust</a:t>
            </a:r>
            <a:r>
              <a:rPr lang="en-US" altLang="ko-KR" sz="1050" dirty="0" smtClean="0"/>
              <a:t>(hc1, k = 5)</a:t>
            </a:r>
          </a:p>
          <a:p>
            <a:r>
              <a:rPr lang="en-US" altLang="ko-KR" sz="1050" dirty="0" smtClean="0"/>
              <a:t>groups &lt;- </a:t>
            </a:r>
            <a:r>
              <a:rPr lang="en-US" altLang="ko-KR" sz="1050" dirty="0" err="1" smtClean="0"/>
              <a:t>cutree</a:t>
            </a:r>
            <a:r>
              <a:rPr lang="en-US" altLang="ko-KR" sz="1050" dirty="0" smtClean="0"/>
              <a:t>(hc1, k = 5)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9208" y="2060848"/>
            <a:ext cx="4788477" cy="477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104" y="1063413"/>
            <a:ext cx="5904656" cy="589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1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03-2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계층적 군집분석 </a:t>
            </a:r>
            <a:r>
              <a:rPr lang="ko-KR" altLang="en-US" sz="1400" dirty="0"/>
              <a:t>중 </a:t>
            </a:r>
            <a:r>
              <a:rPr lang="ko-KR" altLang="en-US" sz="1400" b="1" dirty="0" smtClean="0"/>
              <a:t>최장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연결법으로</a:t>
            </a:r>
            <a:r>
              <a:rPr lang="ko-KR" altLang="en-US" sz="1400" dirty="0" smtClean="0"/>
              <a:t> 군집 분석함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93031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smtClean="0"/>
              <a:t>최단 </a:t>
            </a:r>
            <a:r>
              <a:rPr lang="ko-KR" altLang="en-US" sz="1400" dirty="0" err="1" smtClean="0"/>
              <a:t>연결법에서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method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만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complete</a:t>
            </a:r>
            <a:r>
              <a:rPr lang="ko-KR" altLang="en-US" sz="1400" dirty="0" smtClean="0"/>
              <a:t>로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2180055"/>
            <a:ext cx="4353161" cy="434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2622" y="908720"/>
            <a:ext cx="6149938" cy="613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40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03-2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계층적 군집분석 </a:t>
            </a:r>
            <a:r>
              <a:rPr lang="ko-KR" altLang="en-US" sz="1400" dirty="0"/>
              <a:t>중 </a:t>
            </a:r>
            <a:r>
              <a:rPr lang="ko-KR" altLang="en-US" sz="1400" b="1" dirty="0" smtClean="0"/>
              <a:t>평균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연결법으로</a:t>
            </a:r>
            <a:r>
              <a:rPr lang="ko-KR" altLang="en-US" sz="1400" dirty="0" smtClean="0"/>
              <a:t> 군집 분석함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67544" y="139303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smtClean="0"/>
              <a:t>최단 </a:t>
            </a:r>
            <a:r>
              <a:rPr lang="ko-KR" altLang="en-US" sz="1400" dirty="0" err="1" smtClean="0"/>
              <a:t>연결법에서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method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만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average</a:t>
            </a:r>
            <a:r>
              <a:rPr lang="ko-KR" altLang="en-US" sz="1400" dirty="0" smtClean="0"/>
              <a:t>로 변경</a:t>
            </a:r>
            <a:endParaRPr lang="ko-KR" altLang="en-US" sz="1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2468087"/>
            <a:ext cx="4353161" cy="434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868" y="1066271"/>
            <a:ext cx="6031684" cy="602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15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03-2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078270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계층적 군집분석 </a:t>
            </a:r>
            <a:r>
              <a:rPr lang="ko-KR" altLang="en-US" sz="1400" dirty="0"/>
              <a:t>중 </a:t>
            </a:r>
            <a:r>
              <a:rPr lang="en-US" altLang="ko-KR" sz="1400" b="1" dirty="0" smtClean="0"/>
              <a:t>ward </a:t>
            </a:r>
            <a:r>
              <a:rPr lang="ko-KR" altLang="en-US" sz="1400" dirty="0" smtClean="0"/>
              <a:t>분석법으로 군집 분석함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04056" y="139303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smtClean="0"/>
              <a:t>최단 </a:t>
            </a:r>
            <a:r>
              <a:rPr lang="ko-KR" altLang="en-US" sz="1400" dirty="0" err="1" smtClean="0"/>
              <a:t>연결법에서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method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만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ward</a:t>
            </a:r>
            <a:r>
              <a:rPr lang="ko-KR" altLang="en-US" sz="1400" dirty="0" smtClean="0"/>
              <a:t>로 변경</a:t>
            </a:r>
            <a:endParaRPr lang="ko-KR" altLang="en-US" sz="1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2276872"/>
            <a:ext cx="4353161" cy="434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6494" y="1100657"/>
            <a:ext cx="5794058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03-2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544" y="980728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1D62F0"/>
                </a:solidFill>
              </a:rPr>
              <a:t>K-means </a:t>
            </a:r>
            <a:r>
              <a:rPr lang="ko-KR" altLang="en-US" sz="1400" b="1" dirty="0" smtClean="0">
                <a:solidFill>
                  <a:srgbClr val="1D62F0"/>
                </a:solidFill>
              </a:rPr>
              <a:t>방법</a:t>
            </a:r>
            <a:r>
              <a:rPr lang="ko-KR" altLang="en-US" sz="1400" dirty="0" smtClean="0"/>
              <a:t>을 통한 군집 분석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2138080"/>
            <a:ext cx="2952328" cy="1938992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# K-means clustering #</a:t>
            </a:r>
          </a:p>
          <a:p>
            <a:r>
              <a:rPr lang="en-US" altLang="ko-KR" sz="1200" dirty="0" err="1" smtClean="0"/>
              <a:t>crime_k</a:t>
            </a:r>
            <a:r>
              <a:rPr lang="en-US" altLang="ko-KR" sz="1200" dirty="0" smtClean="0"/>
              <a:t>&lt;-</a:t>
            </a:r>
            <a:r>
              <a:rPr lang="en-US" altLang="ko-KR" sz="1200" dirty="0" err="1" smtClean="0"/>
              <a:t>kmeans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x,centers</a:t>
            </a:r>
            <a:r>
              <a:rPr lang="en-US" altLang="ko-KR" sz="1200" dirty="0" smtClean="0"/>
              <a:t>=3) </a:t>
            </a:r>
          </a:p>
          <a:p>
            <a:r>
              <a:rPr lang="en-US" altLang="ko-KR" sz="1200" dirty="0" smtClean="0"/>
              <a:t>attributes(</a:t>
            </a:r>
            <a:r>
              <a:rPr lang="en-US" altLang="ko-KR" sz="1200" dirty="0" err="1" smtClean="0"/>
              <a:t>crime_k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crime_k$cluster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grouping #</a:t>
            </a:r>
          </a:p>
          <a:p>
            <a:r>
              <a:rPr lang="en-US" altLang="ko-KR" sz="1200" dirty="0" err="1" smtClean="0"/>
              <a:t>clus</a:t>
            </a:r>
            <a:r>
              <a:rPr lang="en-US" altLang="ko-KR" sz="1200" dirty="0" smtClean="0"/>
              <a:t>&lt;-</a:t>
            </a:r>
            <a:r>
              <a:rPr lang="en-US" altLang="ko-KR" sz="1200" dirty="0" err="1" smtClean="0"/>
              <a:t>cbind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STATEN,x,crime_k$cluster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clus1&lt;-</a:t>
            </a:r>
            <a:r>
              <a:rPr lang="en-US" altLang="ko-KR" sz="1200" dirty="0" err="1" smtClean="0"/>
              <a:t>clus</a:t>
            </a:r>
            <a:r>
              <a:rPr lang="en-US" altLang="ko-KR" sz="1200" dirty="0" smtClean="0"/>
              <a:t>[(</a:t>
            </a:r>
            <a:r>
              <a:rPr lang="en-US" altLang="ko-KR" sz="1200" dirty="0" err="1" smtClean="0"/>
              <a:t>clus</a:t>
            </a:r>
            <a:r>
              <a:rPr lang="en-US" altLang="ko-KR" sz="1200" dirty="0" smtClean="0"/>
              <a:t>[,4]==1),]</a:t>
            </a:r>
          </a:p>
          <a:p>
            <a:r>
              <a:rPr lang="en-US" altLang="ko-KR" sz="1200" dirty="0" smtClean="0"/>
              <a:t>clus2&lt;-</a:t>
            </a:r>
            <a:r>
              <a:rPr lang="en-US" altLang="ko-KR" sz="1200" dirty="0" err="1" smtClean="0"/>
              <a:t>clus</a:t>
            </a:r>
            <a:r>
              <a:rPr lang="en-US" altLang="ko-KR" sz="1200" dirty="0" smtClean="0"/>
              <a:t>[(</a:t>
            </a:r>
            <a:r>
              <a:rPr lang="en-US" altLang="ko-KR" sz="1200" dirty="0" err="1" smtClean="0"/>
              <a:t>clus</a:t>
            </a:r>
            <a:r>
              <a:rPr lang="en-US" altLang="ko-KR" sz="1200" dirty="0" smtClean="0"/>
              <a:t>[,4]==2),]</a:t>
            </a:r>
          </a:p>
          <a:p>
            <a:r>
              <a:rPr lang="en-US" altLang="ko-KR" sz="1200" dirty="0" smtClean="0"/>
              <a:t>clus3&lt;-</a:t>
            </a:r>
            <a:r>
              <a:rPr lang="en-US" altLang="ko-KR" sz="1200" dirty="0" err="1" smtClean="0"/>
              <a:t>clus</a:t>
            </a:r>
            <a:r>
              <a:rPr lang="en-US" altLang="ko-KR" sz="1200" dirty="0" smtClean="0"/>
              <a:t>[(</a:t>
            </a:r>
            <a:r>
              <a:rPr lang="en-US" altLang="ko-KR" sz="1200" dirty="0" err="1" smtClean="0"/>
              <a:t>clus</a:t>
            </a:r>
            <a:r>
              <a:rPr lang="en-US" altLang="ko-KR" sz="1200" dirty="0" smtClean="0"/>
              <a:t>[,4]==3),]</a:t>
            </a:r>
            <a:endParaRPr lang="en-US" altLang="ko-KR" sz="1200" dirty="0"/>
          </a:p>
        </p:txBody>
      </p:sp>
      <p:pic>
        <p:nvPicPr>
          <p:cNvPr id="13313" name="Picture 1" descr="C:\Users\엄민정\Documents\oCam\캡처_2014_11_24_22_36_08_23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4" y="2269888"/>
            <a:ext cx="3840240" cy="3679392"/>
          </a:xfrm>
          <a:prstGeom prst="rect">
            <a:avLst/>
          </a:prstGeom>
          <a:noFill/>
        </p:spPr>
      </p:pic>
      <p:pic>
        <p:nvPicPr>
          <p:cNvPr id="13314" name="Picture 2" descr="C:\Users\엄민정\Documents\oCam\캡처_2014_11_24_22_37_11_6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867" y="1726993"/>
            <a:ext cx="3779104" cy="1702007"/>
          </a:xfrm>
          <a:prstGeom prst="rect">
            <a:avLst/>
          </a:prstGeom>
          <a:noFill/>
        </p:spPr>
      </p:pic>
      <p:pic>
        <p:nvPicPr>
          <p:cNvPr id="13315" name="Picture 3" descr="C:\Users\엄민정\Documents\oCam\캡처_2014_11_24_22_38_03_9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8867" y="3429000"/>
            <a:ext cx="3779104" cy="3419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85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5350073" y="2329830"/>
            <a:ext cx="1929656" cy="436376"/>
            <a:chOff x="5350073" y="2329830"/>
            <a:chExt cx="1929656" cy="43637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3640930" y="2636775"/>
            <a:ext cx="1886468" cy="441419"/>
            <a:chOff x="3640930" y="2636775"/>
            <a:chExt cx="1886468" cy="441419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1893691" y="2324497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1763688" y="2780928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11760" y="378904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1D62F0"/>
                </a:solidFill>
                <a:latin typeface="+mn-ea"/>
              </a:rPr>
              <a:t>01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Clustering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정의와 목적</a:t>
            </a:r>
          </a:p>
        </p:txBody>
      </p:sp>
    </p:spTree>
    <p:extLst>
      <p:ext uri="{BB962C8B-B14F-4D97-AF65-F5344CB8AC3E}">
        <p14:creationId xmlns:p14="http://schemas.microsoft.com/office/powerpoint/2010/main" val="17054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03-2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9" name="Picture 1" descr="C:\Users\엄민정\Documents\oCam\캡처_2014_11_24_22_42_14_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05717"/>
            <a:ext cx="4497416" cy="1131195"/>
          </a:xfrm>
          <a:prstGeom prst="rect">
            <a:avLst/>
          </a:prstGeom>
          <a:noFill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899" y="1988840"/>
            <a:ext cx="5770405" cy="501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95536" y="980728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1D62F0"/>
                </a:solidFill>
              </a:rPr>
              <a:t>K-means </a:t>
            </a:r>
            <a:r>
              <a:rPr lang="ko-KR" altLang="en-US" sz="1400" b="1" dirty="0" smtClean="0">
                <a:solidFill>
                  <a:srgbClr val="1D62F0"/>
                </a:solidFill>
              </a:rPr>
              <a:t>방법</a:t>
            </a:r>
            <a:r>
              <a:rPr lang="ko-KR" altLang="en-US" sz="1400" dirty="0" smtClean="0"/>
              <a:t>을</a:t>
            </a:r>
            <a:r>
              <a:rPr lang="ko-KR" altLang="en-US" sz="1400" b="1" dirty="0" smtClean="0">
                <a:solidFill>
                  <a:srgbClr val="1D62F0"/>
                </a:solidFill>
              </a:rPr>
              <a:t> </a:t>
            </a:r>
            <a:r>
              <a:rPr lang="ko-KR" altLang="en-US" sz="1400" dirty="0" smtClean="0"/>
              <a:t>통한 군집 분석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1628800"/>
            <a:ext cx="4202864" cy="577081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plot(</a:t>
            </a:r>
            <a:r>
              <a:rPr lang="en-US" altLang="ko-KR" sz="1050" dirty="0" err="1" smtClean="0"/>
              <a:t>x,pch</a:t>
            </a:r>
            <a:r>
              <a:rPr lang="en-US" altLang="ko-KR" sz="1050" dirty="0" smtClean="0"/>
              <a:t>=</a:t>
            </a:r>
            <a:r>
              <a:rPr lang="en-US" altLang="ko-KR" sz="1050" dirty="0" err="1" smtClean="0"/>
              <a:t>crime_mc$classification,col</a:t>
            </a:r>
            <a:r>
              <a:rPr lang="en-US" altLang="ko-KR" sz="1050" dirty="0" smtClean="0"/>
              <a:t>=</a:t>
            </a:r>
            <a:r>
              <a:rPr lang="en-US" altLang="ko-KR" sz="1050" dirty="0" err="1" smtClean="0"/>
              <a:t>crime_mc$classification</a:t>
            </a:r>
            <a:r>
              <a:rPr lang="en-US" altLang="ko-KR" sz="1050" dirty="0" smtClean="0"/>
              <a:t>,</a:t>
            </a:r>
          </a:p>
          <a:p>
            <a:r>
              <a:rPr lang="en-US" altLang="ko-KR" sz="1050" dirty="0" smtClean="0"/>
              <a:t>main="model-based clustering")</a:t>
            </a:r>
          </a:p>
          <a:p>
            <a:r>
              <a:rPr lang="en-US" altLang="ko-KR" sz="1050" dirty="0" smtClean="0"/>
              <a:t>text(</a:t>
            </a:r>
            <a:r>
              <a:rPr lang="en-US" altLang="ko-KR" sz="1050" dirty="0" err="1" smtClean="0"/>
              <a:t>x,label</a:t>
            </a:r>
            <a:r>
              <a:rPr lang="en-US" altLang="ko-KR" sz="1050" dirty="0" smtClean="0"/>
              <a:t>=</a:t>
            </a:r>
            <a:r>
              <a:rPr lang="en-US" altLang="ko-KR" sz="1050" dirty="0" err="1" smtClean="0"/>
              <a:t>STATEN,adj</a:t>
            </a:r>
            <a:r>
              <a:rPr lang="en-US" altLang="ko-KR" sz="1050" dirty="0" smtClean="0"/>
              <a:t>=0,cex=0.25)</a:t>
            </a:r>
            <a:endParaRPr lang="ko-KR" altLang="en-US" sz="105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995936" y="908720"/>
            <a:ext cx="4176464" cy="1114780"/>
            <a:chOff x="3995936" y="908720"/>
            <a:chExt cx="4176464" cy="1114780"/>
          </a:xfrm>
        </p:grpSpPr>
        <p:sp>
          <p:nvSpPr>
            <p:cNvPr id="3" name="타원 2"/>
            <p:cNvSpPr/>
            <p:nvPr/>
          </p:nvSpPr>
          <p:spPr>
            <a:xfrm>
              <a:off x="3995936" y="1700808"/>
              <a:ext cx="332563" cy="3226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꺾인 연결선 15"/>
            <p:cNvCxnSpPr/>
            <p:nvPr/>
          </p:nvCxnSpPr>
          <p:spPr>
            <a:xfrm flipV="1">
              <a:off x="4162217" y="1134616"/>
              <a:ext cx="874751" cy="566192"/>
            </a:xfrm>
            <a:prstGeom prst="bent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6968" y="908720"/>
              <a:ext cx="3135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적절한 군집 수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: 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4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03-2 R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544" y="980728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1D62F0"/>
                </a:solidFill>
              </a:rPr>
              <a:t>K-means </a:t>
            </a:r>
            <a:r>
              <a:rPr lang="ko-KR" altLang="en-US" sz="1400" b="1" dirty="0" smtClean="0">
                <a:solidFill>
                  <a:srgbClr val="1D62F0"/>
                </a:solidFill>
              </a:rPr>
              <a:t>방법</a:t>
            </a:r>
            <a:r>
              <a:rPr lang="ko-KR" altLang="en-US" sz="1400" dirty="0" smtClean="0"/>
              <a:t>을 통한 </a:t>
            </a:r>
            <a:r>
              <a:rPr lang="ko-KR" altLang="en-US" sz="1400" dirty="0" err="1" smtClean="0"/>
              <a:t>산점도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61" y="1433640"/>
            <a:ext cx="614948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03-2 R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이용한 활용 예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2800" dirty="0" smtClean="0">
                <a:solidFill>
                  <a:srgbClr val="FF5050"/>
                </a:solidFill>
                <a:latin typeface="+mn-ea"/>
              </a:rPr>
              <a:t>군집 수 검정</a:t>
            </a:r>
            <a:endParaRPr lang="ko-KR" altLang="en-US" sz="2800" dirty="0">
              <a:solidFill>
                <a:srgbClr val="FF5050"/>
              </a:solidFill>
              <a:latin typeface="+mn-ea"/>
            </a:endParaRP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027761"/>
            <a:ext cx="6708986" cy="600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44208" y="2420888"/>
            <a:ext cx="2498598" cy="738664"/>
          </a:xfrm>
          <a:prstGeom prst="rect">
            <a:avLst/>
          </a:prstGeom>
          <a:solidFill>
            <a:srgbClr val="EAEAEA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pt-BR" altLang="ko-KR" sz="1400" dirty="0" smtClean="0"/>
              <a:t>par(mfrow=c(1,1))</a:t>
            </a:r>
          </a:p>
          <a:p>
            <a:r>
              <a:rPr lang="pt-BR" altLang="ko-KR" sz="1400" dirty="0" smtClean="0"/>
              <a:t>plot(plot(2data=crime[,3:4]),</a:t>
            </a:r>
          </a:p>
          <a:p>
            <a:r>
              <a:rPr lang="pt-BR" altLang="ko-KR" sz="1400" dirty="0" smtClean="0"/>
              <a:t>data=crime[,3:4])</a:t>
            </a:r>
            <a:endParaRPr lang="ko-KR" altLang="en-US" sz="1400" dirty="0"/>
          </a:p>
        </p:txBody>
      </p:sp>
      <p:sp>
        <p:nvSpPr>
          <p:cNvPr id="2" name="타원 1"/>
          <p:cNvSpPr/>
          <p:nvPr/>
        </p:nvSpPr>
        <p:spPr>
          <a:xfrm>
            <a:off x="846127" y="1705744"/>
            <a:ext cx="297554" cy="388843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21868" y="2132856"/>
            <a:ext cx="297554" cy="3213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743884" y="1014393"/>
            <a:ext cx="2204380" cy="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1D62F0"/>
                </a:solidFill>
                <a:latin typeface="+mn-ea"/>
              </a:rPr>
              <a:t>감사합니다</a:t>
            </a:r>
            <a:r>
              <a:rPr lang="en-US" altLang="ko-KR" sz="4800" dirty="0" smtClean="0">
                <a:solidFill>
                  <a:srgbClr val="1D62F0"/>
                </a:solidFill>
                <a:latin typeface="+mn-ea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al.elte.hu/~pallag/co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2071678"/>
            <a:ext cx="3384376" cy="396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01 Clustering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정의와 목적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유유상종</a:t>
            </a:r>
            <a:r>
              <a:rPr lang="ko-KR" altLang="en-US" sz="1400" dirty="0" smtClean="0">
                <a:latin typeface="+mn-ea"/>
              </a:rPr>
              <a:t> 각 </a:t>
            </a:r>
            <a:r>
              <a:rPr lang="ko-KR" altLang="en-US" sz="1400" dirty="0">
                <a:latin typeface="+mn-ea"/>
              </a:rPr>
              <a:t>대상의 유사성을 측정하여 유사성이 높은 대상 집단을 분류하고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군집에 속한 객체들의 유사성과 서로 다른 군집에 속한 객체 간의 상이성을 규명하는 것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0" t="19932" r="32762" b="32433"/>
          <a:stretch/>
        </p:blipFill>
        <p:spPr bwMode="auto">
          <a:xfrm>
            <a:off x="2051720" y="2068602"/>
            <a:ext cx="5381076" cy="416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01 Clustering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정의와 목적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유유상종</a:t>
            </a:r>
            <a:r>
              <a:rPr lang="ko-KR" altLang="en-US" sz="1400" dirty="0" smtClean="0">
                <a:latin typeface="+mn-ea"/>
              </a:rPr>
              <a:t> 각 </a:t>
            </a:r>
            <a:r>
              <a:rPr lang="ko-KR" altLang="en-US" sz="1400" dirty="0">
                <a:latin typeface="+mn-ea"/>
              </a:rPr>
              <a:t>대상의 유사성을 측정하여 유사성이 높은 대상 집단을 분류하고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군집에 속한 객체들의 유사성과 서로 다른 군집에 속한 객체 간의 상이성을 규명하는 것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2" t="32263" r="32761" b="18243"/>
          <a:stretch/>
        </p:blipFill>
        <p:spPr bwMode="auto">
          <a:xfrm>
            <a:off x="1365378" y="1979986"/>
            <a:ext cx="6249657" cy="438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01 Clustering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정의와 목적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유유상종</a:t>
            </a:r>
            <a:r>
              <a:rPr lang="ko-KR" altLang="en-US" sz="1400" dirty="0" smtClean="0">
                <a:latin typeface="+mn-ea"/>
              </a:rPr>
              <a:t> 각 </a:t>
            </a:r>
            <a:r>
              <a:rPr lang="ko-KR" altLang="en-US" sz="1400" dirty="0">
                <a:latin typeface="+mn-ea"/>
              </a:rPr>
              <a:t>대상의 유사성을 측정하여 유사성이 높은 대상 집단을 분류하고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군집에 속한 객체들의 유사성과 서로 다른 군집에 속한 객체 간의 상이성을 규명하는 것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1600" y="185736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>
                <a:latin typeface="+mn-ea"/>
              </a:rPr>
              <a:t>판별분석과 군집분석은 어떤 점에서 다를까</a:t>
            </a:r>
            <a:r>
              <a:rPr lang="en-US" altLang="ko-KR" dirty="0" smtClean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71441"/>
              </p:ext>
            </p:extLst>
          </p:nvPr>
        </p:nvGraphicFramePr>
        <p:xfrm>
          <a:off x="1403648" y="2636912"/>
          <a:ext cx="6268550" cy="1992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286"/>
                <a:gridCol w="4103264"/>
              </a:tblGrid>
              <a:tr h="627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분석 방법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분석 목적의 차이</a:t>
                      </a:r>
                      <a:endParaRPr lang="ko-KR" altLang="en-US" sz="2800" dirty="0"/>
                    </a:p>
                  </a:txBody>
                  <a:tcPr/>
                </a:tc>
              </a:tr>
              <a:tr h="627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군집 분석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새로운 관측치의 분류</a:t>
                      </a:r>
                      <a:endParaRPr lang="ko-KR" altLang="en-US" sz="2800" dirty="0"/>
                    </a:p>
                  </a:txBody>
                  <a:tcPr/>
                </a:tc>
              </a:tr>
              <a:tr h="738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판별 분석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각 군집의 특성 연구</a:t>
                      </a:r>
                      <a:endParaRPr lang="ko-KR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01 Clustering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정의와 목적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유유상종</a:t>
            </a:r>
            <a:r>
              <a:rPr lang="ko-KR" altLang="en-US" sz="1400" dirty="0" smtClean="0"/>
              <a:t> 각 </a:t>
            </a:r>
            <a:r>
              <a:rPr lang="ko-KR" altLang="en-US" sz="1400" dirty="0"/>
              <a:t>대상의 유사성을 측정하여 유사성이 높은 대상 집단을 분류하고</a:t>
            </a:r>
            <a:r>
              <a:rPr lang="en-US" altLang="ko-KR" sz="1400" dirty="0"/>
              <a:t>, </a:t>
            </a:r>
            <a:r>
              <a:rPr lang="ko-KR" altLang="en-US" sz="1400" dirty="0"/>
              <a:t>군집에 속한 객체들의 유사성과 서로 다른 군집에 속한 객체 간의 상이성을 규명하는 것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71600" y="1916832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 smtClean="0"/>
              <a:t>유사성측도</a:t>
            </a:r>
            <a:r>
              <a:rPr lang="ko-KR" altLang="en-US" sz="1600" dirty="0" smtClean="0"/>
              <a:t>로 쓰이는 거리의 종류</a:t>
            </a:r>
            <a:endParaRPr lang="ko-KR" altLang="en-US" sz="1600" dirty="0"/>
          </a:p>
        </p:txBody>
      </p:sp>
      <p:grpSp>
        <p:nvGrpSpPr>
          <p:cNvPr id="3" name="그룹 7"/>
          <p:cNvGrpSpPr/>
          <p:nvPr/>
        </p:nvGrpSpPr>
        <p:grpSpPr>
          <a:xfrm>
            <a:off x="988954" y="4517443"/>
            <a:ext cx="1194077" cy="1071194"/>
            <a:chOff x="4701817" y="2924944"/>
            <a:chExt cx="1444834" cy="1296144"/>
          </a:xfrm>
          <a:solidFill>
            <a:srgbClr val="6699FF"/>
          </a:solidFill>
        </p:grpSpPr>
        <p:sp>
          <p:nvSpPr>
            <p:cNvPr id="9" name="타원 8"/>
            <p:cNvSpPr/>
            <p:nvPr/>
          </p:nvSpPr>
          <p:spPr>
            <a:xfrm>
              <a:off x="4701817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5871592" y="3459488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99592" y="4853513"/>
            <a:ext cx="124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마할라노비스</a:t>
            </a:r>
            <a:r>
              <a:rPr lang="ko-KR" altLang="en-US" sz="1400" b="1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 거리</a:t>
            </a:r>
            <a:endParaRPr lang="en-US" altLang="ko-KR" sz="1400" b="1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5" name="그룹 12"/>
          <p:cNvGrpSpPr/>
          <p:nvPr/>
        </p:nvGrpSpPr>
        <p:grpSpPr>
          <a:xfrm>
            <a:off x="2876733" y="4517443"/>
            <a:ext cx="1194077" cy="1071194"/>
            <a:chOff x="4701817" y="2924944"/>
            <a:chExt cx="1444834" cy="1296144"/>
          </a:xfrm>
          <a:solidFill>
            <a:srgbClr val="6699FF"/>
          </a:solidFill>
        </p:grpSpPr>
        <p:sp>
          <p:nvSpPr>
            <p:cNvPr id="14" name="타원 13"/>
            <p:cNvSpPr/>
            <p:nvPr/>
          </p:nvSpPr>
          <p:spPr>
            <a:xfrm>
              <a:off x="4701817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5400000">
              <a:off x="5871592" y="3459488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46444" y="4828799"/>
            <a:ext cx="113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캔버라 </a:t>
            </a:r>
            <a:endParaRPr lang="en-US" altLang="ko-KR" sz="1400" b="1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거리</a:t>
            </a:r>
            <a:endParaRPr lang="en-US" altLang="ko-KR" sz="1400" b="1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6" name="그룹 18"/>
          <p:cNvGrpSpPr/>
          <p:nvPr/>
        </p:nvGrpSpPr>
        <p:grpSpPr>
          <a:xfrm>
            <a:off x="4858020" y="4517443"/>
            <a:ext cx="1194077" cy="1071194"/>
            <a:chOff x="4701817" y="2924944"/>
            <a:chExt cx="1444834" cy="1296144"/>
          </a:xfrm>
          <a:solidFill>
            <a:srgbClr val="6699FF"/>
          </a:solidFill>
        </p:grpSpPr>
        <p:sp>
          <p:nvSpPr>
            <p:cNvPr id="20" name="타원 19"/>
            <p:cNvSpPr/>
            <p:nvPr/>
          </p:nvSpPr>
          <p:spPr>
            <a:xfrm>
              <a:off x="4701817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5400000">
              <a:off x="5871592" y="3459488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827731" y="4865870"/>
            <a:ext cx="113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체비셰프</a:t>
            </a:r>
            <a:endParaRPr lang="en-US" altLang="ko-KR" sz="1400" b="1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거리</a:t>
            </a:r>
            <a:endParaRPr lang="en-US" altLang="ko-KR" sz="1400" b="1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7" name="그룹 23"/>
          <p:cNvGrpSpPr/>
          <p:nvPr/>
        </p:nvGrpSpPr>
        <p:grpSpPr>
          <a:xfrm>
            <a:off x="6857619" y="4517443"/>
            <a:ext cx="1194077" cy="1071194"/>
            <a:chOff x="4701817" y="2924944"/>
            <a:chExt cx="1444834" cy="1296144"/>
          </a:xfrm>
          <a:solidFill>
            <a:srgbClr val="6699FF"/>
          </a:solidFill>
        </p:grpSpPr>
        <p:sp>
          <p:nvSpPr>
            <p:cNvPr id="25" name="타원 24"/>
            <p:cNvSpPr/>
            <p:nvPr/>
          </p:nvSpPr>
          <p:spPr>
            <a:xfrm>
              <a:off x="4701817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5871592" y="3459488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852044" y="4841156"/>
            <a:ext cx="113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맨하탄</a:t>
            </a:r>
            <a:endParaRPr lang="en-US" altLang="ko-KR" sz="1400" b="1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거리</a:t>
            </a:r>
            <a:endParaRPr lang="en-US" altLang="ko-KR" sz="1400" b="1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8" name="그룹 28"/>
          <p:cNvGrpSpPr/>
          <p:nvPr/>
        </p:nvGrpSpPr>
        <p:grpSpPr>
          <a:xfrm>
            <a:off x="1865525" y="2929234"/>
            <a:ext cx="1194077" cy="1071194"/>
            <a:chOff x="4701817" y="2924944"/>
            <a:chExt cx="1444834" cy="1296144"/>
          </a:xfrm>
          <a:solidFill>
            <a:srgbClr val="6699FF"/>
          </a:solidFill>
        </p:grpSpPr>
        <p:sp>
          <p:nvSpPr>
            <p:cNvPr id="30" name="타원 29"/>
            <p:cNvSpPr/>
            <p:nvPr/>
          </p:nvSpPr>
          <p:spPr>
            <a:xfrm>
              <a:off x="4701817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rot="5400000">
              <a:off x="5871592" y="3459488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47593" y="3252947"/>
            <a:ext cx="113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유클리드</a:t>
            </a:r>
            <a:endParaRPr lang="en-US" altLang="ko-KR" sz="1400" b="1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거</a:t>
            </a:r>
            <a:r>
              <a:rPr lang="ko-KR" altLang="en-US" sz="1400" b="1" dirty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리</a:t>
            </a:r>
            <a:endParaRPr lang="en-US" altLang="ko-KR" sz="1400" b="1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12" name="그룹 36"/>
          <p:cNvGrpSpPr/>
          <p:nvPr/>
        </p:nvGrpSpPr>
        <p:grpSpPr>
          <a:xfrm>
            <a:off x="3879320" y="2929234"/>
            <a:ext cx="1194077" cy="1071194"/>
            <a:chOff x="4701817" y="2924944"/>
            <a:chExt cx="1444834" cy="1296144"/>
          </a:xfrm>
          <a:solidFill>
            <a:srgbClr val="6699FF"/>
          </a:solidFill>
        </p:grpSpPr>
        <p:sp>
          <p:nvSpPr>
            <p:cNvPr id="39" name="타원 38"/>
            <p:cNvSpPr/>
            <p:nvPr/>
          </p:nvSpPr>
          <p:spPr>
            <a:xfrm>
              <a:off x="4701817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5400000">
              <a:off x="5871592" y="3459488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779912" y="3241377"/>
            <a:ext cx="1243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표준화거리</a:t>
            </a:r>
            <a:r>
              <a:rPr lang="ko-KR" altLang="en-US" sz="1400" b="1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통계적 거리</a:t>
            </a:r>
            <a:r>
              <a:rPr lang="en-US" altLang="ko-KR" sz="1400" b="1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grpSp>
        <p:nvGrpSpPr>
          <p:cNvPr id="13" name="그룹 44"/>
          <p:cNvGrpSpPr/>
          <p:nvPr/>
        </p:nvGrpSpPr>
        <p:grpSpPr>
          <a:xfrm>
            <a:off x="5907430" y="2919276"/>
            <a:ext cx="1194077" cy="1071194"/>
            <a:chOff x="4701817" y="2924944"/>
            <a:chExt cx="1444834" cy="1296144"/>
          </a:xfrm>
          <a:solidFill>
            <a:srgbClr val="6699FF"/>
          </a:solidFill>
        </p:grpSpPr>
        <p:sp>
          <p:nvSpPr>
            <p:cNvPr id="46" name="타원 45"/>
            <p:cNvSpPr/>
            <p:nvPr/>
          </p:nvSpPr>
          <p:spPr>
            <a:xfrm>
              <a:off x="4701817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871592" y="3459488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889498" y="3255346"/>
            <a:ext cx="113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민코우스키</a:t>
            </a:r>
            <a:r>
              <a:rPr lang="ko-KR" altLang="en-US" sz="1400" b="1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 거리</a:t>
            </a:r>
            <a:endParaRPr lang="en-US" altLang="ko-KR" sz="1400" b="1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1640" y="220486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/>
                </a:solidFill>
              </a:rPr>
              <a:t>*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유사성 </a:t>
            </a:r>
            <a:r>
              <a:rPr lang="en-US" altLang="ko-KR" sz="1200" b="1" dirty="0" smtClean="0">
                <a:solidFill>
                  <a:schemeClr val="accent2"/>
                </a:solidFill>
              </a:rPr>
              <a:t>=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관측 벡터간의 거리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01-1 Clustering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장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·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단점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205842448"/>
              </p:ext>
            </p:extLst>
          </p:nvPr>
        </p:nvGraphicFramePr>
        <p:xfrm>
          <a:off x="664424" y="1988840"/>
          <a:ext cx="8113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2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5350073" y="2329830"/>
            <a:ext cx="1929656" cy="436376"/>
            <a:chOff x="5350073" y="2329830"/>
            <a:chExt cx="1929656" cy="43637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3640930" y="2636775"/>
            <a:ext cx="1886468" cy="441419"/>
            <a:chOff x="3640930" y="2636775"/>
            <a:chExt cx="1886468" cy="441419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1893691" y="2324497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1763688" y="2780928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43809" y="378904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1D62F0"/>
                </a:solidFill>
                <a:latin typeface="+mn-ea"/>
              </a:rPr>
              <a:t>02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Clustering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종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류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8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1155</Words>
  <Application>Microsoft Office PowerPoint</Application>
  <PresentationFormat>화면 슬라이드 쇼(4:3)</PresentationFormat>
  <Paragraphs>218</Paragraphs>
  <Slides>33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stat</cp:lastModifiedBy>
  <cp:revision>93</cp:revision>
  <dcterms:created xsi:type="dcterms:W3CDTF">2014-07-24T06:00:16Z</dcterms:created>
  <dcterms:modified xsi:type="dcterms:W3CDTF">2014-12-02T09:44:37Z</dcterms:modified>
</cp:coreProperties>
</file>