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16" r:id="rId2"/>
    <p:sldId id="321" r:id="rId3"/>
    <p:sldId id="363" r:id="rId4"/>
    <p:sldId id="364" r:id="rId5"/>
    <p:sldId id="343" r:id="rId6"/>
    <p:sldId id="346" r:id="rId7"/>
    <p:sldId id="366" r:id="rId8"/>
    <p:sldId id="367" r:id="rId9"/>
    <p:sldId id="368" r:id="rId10"/>
    <p:sldId id="369" r:id="rId11"/>
    <p:sldId id="370" r:id="rId12"/>
    <p:sldId id="372" r:id="rId13"/>
    <p:sldId id="371" r:id="rId14"/>
    <p:sldId id="373" r:id="rId15"/>
    <p:sldId id="352" r:id="rId16"/>
    <p:sldId id="349" r:id="rId17"/>
    <p:sldId id="374" r:id="rId18"/>
    <p:sldId id="313" r:id="rId19"/>
    <p:sldId id="351" r:id="rId20"/>
    <p:sldId id="353" r:id="rId21"/>
    <p:sldId id="355" r:id="rId22"/>
    <p:sldId id="356" r:id="rId23"/>
    <p:sldId id="357" r:id="rId24"/>
    <p:sldId id="375" r:id="rId25"/>
    <p:sldId id="345" r:id="rId26"/>
    <p:sldId id="361" r:id="rId27"/>
    <p:sldId id="358" r:id="rId28"/>
    <p:sldId id="362" r:id="rId29"/>
    <p:sldId id="376" r:id="rId30"/>
  </p:sldIdLst>
  <p:sldSz cx="9144000" cy="6858000" type="screen4x3"/>
  <p:notesSz cx="6858000" cy="9144000"/>
  <p:embeddedFontLst>
    <p:embeddedFont>
      <p:font typeface="맑은 고딕" pitchFamily="50" charset="-127"/>
      <p:regular r:id="rId32"/>
      <p:bold r:id="rId33"/>
    </p:embeddedFont>
    <p:embeddedFont>
      <p:font typeface="서울남산체 B" pitchFamily="18" charset="-127"/>
      <p:regular r:id="rId34"/>
    </p:embeddedFont>
    <p:embeddedFont>
      <p:font typeface="-윤고딕320" charset="-127"/>
      <p:regular r:id="rId35"/>
    </p:embeddedFont>
    <p:embeddedFont>
      <p:font typeface="서울한강체 L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CB28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0360" autoAdjust="0"/>
  </p:normalViewPr>
  <p:slideViewPr>
    <p:cSldViewPr>
      <p:cViewPr>
        <p:scale>
          <a:sx n="84" d="100"/>
          <a:sy n="84" d="100"/>
        </p:scale>
        <p:origin x="-74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06F5-2EE6-4FCA-AB1F-4F88034B8A4D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95AE-0E0C-42BF-9CEE-009C277D77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470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Factor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를 맡은 정용미 홍선경입니다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453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53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53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53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53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533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650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8717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29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29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29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456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678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53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95AE-0E0C-42BF-9CEE-009C277D77D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53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60DA-49C6-43EF-B790-C50C26303182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09DF-2A1D-435B-AA6A-BD6E34F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6"/>
          <p:cNvGrpSpPr>
            <a:grpSpLocks/>
          </p:cNvGrpSpPr>
          <p:nvPr/>
        </p:nvGrpSpPr>
        <p:grpSpPr bwMode="auto">
          <a:xfrm>
            <a:off x="0" y="0"/>
            <a:ext cx="9155723" cy="6858000"/>
            <a:chOff x="247" y="4566"/>
            <a:chExt cx="3829" cy="1431"/>
          </a:xfrm>
        </p:grpSpPr>
        <p:grpSp>
          <p:nvGrpSpPr>
            <p:cNvPr id="3" name="Group 977"/>
            <p:cNvGrpSpPr>
              <a:grpSpLocks/>
            </p:cNvGrpSpPr>
            <p:nvPr/>
          </p:nvGrpSpPr>
          <p:grpSpPr bwMode="auto">
            <a:xfrm>
              <a:off x="2161" y="4566"/>
              <a:ext cx="1915" cy="1431"/>
              <a:chOff x="2854" y="1824"/>
              <a:chExt cx="2622" cy="1882"/>
            </a:xfrm>
          </p:grpSpPr>
          <p:sp>
            <p:nvSpPr>
              <p:cNvPr id="17454" name="Line 97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5" name="Line 97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6" name="Line 98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7" name="Line 98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8" name="Line 98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9" name="Line 98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0" name="Line 98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1" name="Line 98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2" name="Line 98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3" name="Line 98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4" name="Line 98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5" name="Line 98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6" name="Line 99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7" name="Line 99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8" name="Line 992"/>
              <p:cNvSpPr>
                <a:spLocks noChangeShapeType="1"/>
              </p:cNvSpPr>
              <p:nvPr/>
            </p:nvSpPr>
            <p:spPr bwMode="auto">
              <a:xfrm>
                <a:off x="2877" y="1824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69" name="Line 99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70" name="Line 99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71" name="Line 99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72" name="Line 99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73" name="Line 99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74" name="Line 99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Group 999"/>
            <p:cNvGrpSpPr>
              <a:grpSpLocks/>
            </p:cNvGrpSpPr>
            <p:nvPr/>
          </p:nvGrpSpPr>
          <p:grpSpPr bwMode="auto">
            <a:xfrm>
              <a:off x="247" y="4566"/>
              <a:ext cx="1914" cy="1431"/>
              <a:chOff x="235" y="1824"/>
              <a:chExt cx="2619" cy="1882"/>
            </a:xfrm>
          </p:grpSpPr>
          <p:sp>
            <p:nvSpPr>
              <p:cNvPr id="17433" name="Line 100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4" name="Line 1001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5" name="Line 1002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6" name="Line 1003"/>
              <p:cNvSpPr>
                <a:spLocks noChangeShapeType="1"/>
              </p:cNvSpPr>
              <p:nvPr/>
            </p:nvSpPr>
            <p:spPr bwMode="auto">
              <a:xfrm flipH="1">
                <a:off x="371" y="1824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7" name="Line 1004"/>
              <p:cNvSpPr>
                <a:spLocks noChangeShapeType="1"/>
              </p:cNvSpPr>
              <p:nvPr/>
            </p:nvSpPr>
            <p:spPr bwMode="auto">
              <a:xfrm flipH="1">
                <a:off x="774" y="1824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8" name="Line 1005"/>
              <p:cNvSpPr>
                <a:spLocks noChangeShapeType="1"/>
              </p:cNvSpPr>
              <p:nvPr/>
            </p:nvSpPr>
            <p:spPr bwMode="auto">
              <a:xfrm flipH="1">
                <a:off x="1153" y="1824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9" name="Line 1006"/>
              <p:cNvSpPr>
                <a:spLocks noChangeShapeType="1"/>
              </p:cNvSpPr>
              <p:nvPr/>
            </p:nvSpPr>
            <p:spPr bwMode="auto">
              <a:xfrm flipH="1">
                <a:off x="1534" y="1824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0" name="Line 1007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1" name="Line 1008"/>
              <p:cNvSpPr>
                <a:spLocks noChangeShapeType="1"/>
              </p:cNvSpPr>
              <p:nvPr/>
            </p:nvSpPr>
            <p:spPr bwMode="auto">
              <a:xfrm flipH="1">
                <a:off x="2206" y="1824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2" name="Line 1009"/>
              <p:cNvSpPr>
                <a:spLocks noChangeShapeType="1"/>
              </p:cNvSpPr>
              <p:nvPr/>
            </p:nvSpPr>
            <p:spPr bwMode="auto">
              <a:xfrm flipH="1">
                <a:off x="2543" y="1824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3" name="Line 101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4" name="Line 1011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5" name="Line 1012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6" name="Line 1013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7" name="Line 101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8" name="Line 101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9" name="Line 101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0" name="Line 101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1" name="Line 101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2" name="Line 1019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53" name="Line 102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00B0F0">
                    <a:alpha val="30000"/>
                  </a:srgb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Group 1021"/>
            <p:cNvGrpSpPr>
              <a:grpSpLocks/>
            </p:cNvGrpSpPr>
            <p:nvPr/>
          </p:nvGrpSpPr>
          <p:grpSpPr bwMode="auto">
            <a:xfrm>
              <a:off x="247" y="4581"/>
              <a:ext cx="3829" cy="1220"/>
              <a:chOff x="235" y="1844"/>
              <a:chExt cx="5241" cy="1605"/>
            </a:xfrm>
          </p:grpSpPr>
          <p:grpSp>
            <p:nvGrpSpPr>
              <p:cNvPr id="6" name="Group 1022"/>
              <p:cNvGrpSpPr>
                <a:grpSpLocks/>
              </p:cNvGrpSpPr>
              <p:nvPr/>
            </p:nvGrpSpPr>
            <p:grpSpPr bwMode="auto"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17429" name="Line 1023"/>
                <p:cNvSpPr>
                  <a:spLocks noChangeShapeType="1"/>
                </p:cNvSpPr>
                <p:nvPr/>
              </p:nvSpPr>
              <p:spPr bwMode="auto">
                <a:xfrm>
                  <a:off x="235" y="344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30" name="Line 1024"/>
                <p:cNvSpPr>
                  <a:spLocks noChangeShapeType="1"/>
                </p:cNvSpPr>
                <p:nvPr/>
              </p:nvSpPr>
              <p:spPr bwMode="auto">
                <a:xfrm>
                  <a:off x="235" y="319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31" name="Line 1025"/>
                <p:cNvSpPr>
                  <a:spLocks noChangeShapeType="1"/>
                </p:cNvSpPr>
                <p:nvPr/>
              </p:nvSpPr>
              <p:spPr bwMode="auto">
                <a:xfrm>
                  <a:off x="235" y="295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32" name="Line 1026"/>
                <p:cNvSpPr>
                  <a:spLocks noChangeShapeType="1"/>
                </p:cNvSpPr>
                <p:nvPr/>
              </p:nvSpPr>
              <p:spPr bwMode="auto">
                <a:xfrm>
                  <a:off x="235" y="275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1027"/>
              <p:cNvGrpSpPr>
                <a:grpSpLocks/>
              </p:cNvGrpSpPr>
              <p:nvPr/>
            </p:nvGrpSpPr>
            <p:grpSpPr bwMode="auto"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17420" name="Line 1028"/>
                <p:cNvSpPr>
                  <a:spLocks noChangeShapeType="1"/>
                </p:cNvSpPr>
                <p:nvPr/>
              </p:nvSpPr>
              <p:spPr bwMode="auto">
                <a:xfrm>
                  <a:off x="235" y="2572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21" name="Line 1029"/>
                <p:cNvSpPr>
                  <a:spLocks noChangeShapeType="1"/>
                </p:cNvSpPr>
                <p:nvPr/>
              </p:nvSpPr>
              <p:spPr bwMode="auto">
                <a:xfrm flipV="1">
                  <a:off x="235" y="2401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22" name="Line 1030"/>
                <p:cNvSpPr>
                  <a:spLocks noChangeShapeType="1"/>
                </p:cNvSpPr>
                <p:nvPr/>
              </p:nvSpPr>
              <p:spPr bwMode="auto">
                <a:xfrm>
                  <a:off x="235" y="2245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23" name="Line 1031"/>
                <p:cNvSpPr>
                  <a:spLocks noChangeShapeType="1"/>
                </p:cNvSpPr>
                <p:nvPr/>
              </p:nvSpPr>
              <p:spPr bwMode="auto">
                <a:xfrm>
                  <a:off x="235" y="2121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24" name="Line 1032"/>
                <p:cNvSpPr>
                  <a:spLocks noChangeShapeType="1"/>
                </p:cNvSpPr>
                <p:nvPr/>
              </p:nvSpPr>
              <p:spPr bwMode="auto">
                <a:xfrm flipV="1">
                  <a:off x="235" y="201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25" name="Line 1033"/>
                <p:cNvSpPr>
                  <a:spLocks noChangeShapeType="1"/>
                </p:cNvSpPr>
                <p:nvPr/>
              </p:nvSpPr>
              <p:spPr bwMode="auto">
                <a:xfrm>
                  <a:off x="235" y="1946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26" name="Line 1034"/>
                <p:cNvSpPr>
                  <a:spLocks noChangeShapeType="1"/>
                </p:cNvSpPr>
                <p:nvPr/>
              </p:nvSpPr>
              <p:spPr bwMode="auto">
                <a:xfrm flipV="1">
                  <a:off x="235" y="1908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27" name="Line 1035"/>
                <p:cNvSpPr>
                  <a:spLocks noChangeShapeType="1"/>
                </p:cNvSpPr>
                <p:nvPr/>
              </p:nvSpPr>
              <p:spPr bwMode="auto">
                <a:xfrm>
                  <a:off x="258" y="1866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428" name="Line 1036"/>
                <p:cNvSpPr>
                  <a:spLocks noChangeShapeType="1"/>
                </p:cNvSpPr>
                <p:nvPr/>
              </p:nvSpPr>
              <p:spPr bwMode="auto">
                <a:xfrm>
                  <a:off x="235" y="1844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00B0F0">
                      <a:alpha val="3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76" name="TextBox 75"/>
          <p:cNvSpPr txBox="1"/>
          <p:nvPr/>
        </p:nvSpPr>
        <p:spPr>
          <a:xfrm>
            <a:off x="7552530" y="130697"/>
            <a:ext cx="156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통계적 방법론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36989" y="5918679"/>
            <a:ext cx="287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(201003154)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홍선경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(201003815)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307" y="3795664"/>
            <a:ext cx="7588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Factor</a:t>
            </a:r>
            <a:r>
              <a:rPr lang="en-US" altLang="ko-KR" sz="8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Analysis</a:t>
            </a:r>
            <a:endParaRPr lang="ko-KR" altLang="en-US" sz="8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856005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수행과정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 설명선 3"/>
          <p:cNvSpPr/>
          <p:nvPr/>
        </p:nvSpPr>
        <p:spPr>
          <a:xfrm rot="5400000">
            <a:off x="3406193" y="762995"/>
            <a:ext cx="4816090" cy="5802332"/>
          </a:xfrm>
          <a:prstGeom prst="wedgeRectCallout">
            <a:avLst>
              <a:gd name="adj1" fmla="val -20035"/>
              <a:gd name="adj2" fmla="val 56623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1348181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 수 결정</a:t>
            </a:r>
            <a:endParaRPr lang="en-US" altLang="ko-KR" sz="1600" b="1" u="sng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127" y="148478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자료입력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127" y="206084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상관관계 계산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0945" y="2636912"/>
            <a:ext cx="205511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요인추출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4127" y="3212976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요인적재량 산출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0944" y="3789040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회전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4127" y="436510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해석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0943" y="494116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요인점수의 산출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8998058"/>
              </p:ext>
            </p:extLst>
          </p:nvPr>
        </p:nvGraphicFramePr>
        <p:xfrm>
          <a:off x="3071802" y="1928802"/>
          <a:ext cx="5470874" cy="3592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40"/>
                <a:gridCol w="3327734"/>
              </a:tblGrid>
              <a:tr h="1671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최소고유값</a:t>
                      </a:r>
                      <a:endParaRPr lang="ko-KR" altLang="en-US" sz="14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(minimum</a:t>
                      </a:r>
                      <a:r>
                        <a:rPr lang="en-US" altLang="ko-KR" sz="140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eigenvalue</a:t>
                      </a:r>
                      <a:r>
                        <a:rPr lang="en-US" altLang="ko-KR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가장 많이 사용하는 방법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•In 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주성분 분석법   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: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요인들은 고유 값이 ‘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1’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보다 적을 경우</a:t>
                      </a:r>
                      <a:r>
                        <a:rPr lang="ko-KR" altLang="en-US" sz="120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의미가 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없는 것으로 간주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무시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•In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공통요인분석법 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: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고유치를 다소 하향 조정 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요인 수의 결정에 있어서 최소 고유 값 기준 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하나만으로 결정하는 것은 매우 위험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•In</a:t>
                      </a:r>
                      <a:r>
                        <a:rPr lang="en-US" altLang="ko-KR" sz="120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SPSS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: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요인추출을 결정하는 최소 고유 값의 기본값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=1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스크리검정</a:t>
                      </a:r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(Scree test)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요인 수가 </a:t>
                      </a:r>
                      <a:r>
                        <a:rPr lang="ko-KR" altLang="en-US" sz="12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증가시고유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값이 점점 작아지다가 일정 수준에 이르면 완만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축과 평행을 이루기 직전의 요인이 추출하여야 할 요인 수</a:t>
                      </a:r>
                      <a:endParaRPr lang="en-US" altLang="ko-KR" sz="12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가장 중요한 요인에서부터 고유 값이 하락하다가 급격한 하락에서 완만한 하락으로 추세가 바뀌는 지점에서 요인의 수를 결정하는 방식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3926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856005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수행과정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 설명선 3"/>
          <p:cNvSpPr/>
          <p:nvPr/>
        </p:nvSpPr>
        <p:spPr>
          <a:xfrm rot="5400000">
            <a:off x="3370474" y="798714"/>
            <a:ext cx="4887528" cy="5802332"/>
          </a:xfrm>
          <a:prstGeom prst="wedgeRectCallout">
            <a:avLst>
              <a:gd name="adj1" fmla="val 3331"/>
              <a:gd name="adj2" fmla="val 57018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4127" y="148478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자료입력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127" y="206084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상관관계 계산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0945" y="2636912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요인추출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31072" y="3212976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요인적재량 산출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0944" y="3789040"/>
            <a:ext cx="205511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회전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071" y="436510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해석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4100" y="4960380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요인점수의 산출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8468" y="1668144"/>
            <a:ext cx="5664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주성분요인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또는 공통요인에 의해 얻어진 최초 요인행렬은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             측정변수들의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분산을 어느 정도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설명가능하나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대부분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각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변수들과 요인들간의 관계가 명확하게 나타나지 않음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회전되지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않는 요인은 단순히 자료를 감축시키는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과정으로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요인들의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중요성에 따라 요인들을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추출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/>
              <a:t>→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변수의 형태에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따른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의미 있는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정보를 얻기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어려움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요인회전의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궁극적인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목적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/>
              <a:t>→</a:t>
            </a:r>
            <a:r>
              <a:rPr lang="ko-KR" altLang="en-US" sz="1600" b="1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요인을 </a:t>
            </a:r>
            <a:r>
              <a:rPr lang="ko-KR" altLang="en-US" sz="1600" b="1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해석하기 쉽고 </a:t>
            </a:r>
            <a:r>
              <a:rPr lang="ko-KR" altLang="en-US" sz="1600" b="1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의미 있는 요인패턴을 </a:t>
            </a:r>
            <a:r>
              <a:rPr lang="ko-KR" altLang="en-US" sz="1600" b="1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갖도록 분산을 </a:t>
            </a:r>
            <a:endParaRPr lang="en-US" altLang="ko-KR" sz="1600" b="1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b="1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  </a:t>
            </a:r>
            <a:r>
              <a:rPr lang="ko-KR" altLang="en-US" sz="1600" b="1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재분배시키는 과정</a:t>
            </a:r>
            <a:endParaRPr lang="en-US" altLang="ko-KR" sz="1600" b="1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 회전 방법 종류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600" b="1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직각회전방식</a:t>
            </a:r>
            <a:r>
              <a:rPr lang="en-US" altLang="ko-KR" sz="1600" b="1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(orthogonal</a:t>
            </a:r>
            <a:r>
              <a:rPr lang="en-US" altLang="ko-KR" sz="1600" b="1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비 직각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회전방식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(oblique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1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856005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수행과정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 설명선 3"/>
          <p:cNvSpPr/>
          <p:nvPr/>
        </p:nvSpPr>
        <p:spPr>
          <a:xfrm rot="5400000">
            <a:off x="3232158" y="937030"/>
            <a:ext cx="5197220" cy="5835392"/>
          </a:xfrm>
          <a:prstGeom prst="wedgeRectCallout">
            <a:avLst>
              <a:gd name="adj1" fmla="val 1252"/>
              <a:gd name="adj2" fmla="val 55656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4127" y="148478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자료입력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127" y="206084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상관관계 계산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0945" y="2636912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요인추출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12769" y="3212976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요인적재량 산출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357" y="3796302"/>
            <a:ext cx="205511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회전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9793" y="436510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해석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2651" y="494116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요인점수의 산출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4463069"/>
              </p:ext>
            </p:extLst>
          </p:nvPr>
        </p:nvGraphicFramePr>
        <p:xfrm>
          <a:off x="3034910" y="3016961"/>
          <a:ext cx="5542556" cy="322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50"/>
                <a:gridCol w="4365506"/>
              </a:tblGrid>
              <a:tr h="1063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쿼티멕스회전</a:t>
                      </a:r>
                      <a:endParaRPr lang="en-US" altLang="ko-KR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(QUARTIMAX)</a:t>
                      </a:r>
                      <a:endParaRPr lang="ko-KR" altLang="en-US" sz="11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요인행렬의 행을 단순화시키는 방식</a:t>
                      </a:r>
                      <a:endParaRPr lang="en-US" altLang="ko-KR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한 변수가 어떤 요인에 대해 높은 요인적재량을 </a:t>
                      </a:r>
                      <a:r>
                        <a:rPr lang="ko-KR" altLang="en-US" sz="11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갖을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시 다른 요인에 대해    낮은 요인적재량을 갖게 함</a:t>
                      </a:r>
                      <a:endParaRPr lang="en-US" altLang="ko-KR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단순한 요인구조를 얻는 데는 문제가 있는 반면</a:t>
                      </a:r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많은 변수에 대해 문항간 높은 적재량을 갖는 변수들의 일반적 요인 생성 가능</a:t>
                      </a:r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</a:t>
                      </a:r>
                      <a:endParaRPr lang="ko-KR" altLang="en-US" sz="11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베리멕스회전</a:t>
                      </a:r>
                      <a:endParaRPr lang="en-US" altLang="ko-KR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(VARIMAX)</a:t>
                      </a:r>
                      <a:endParaRPr lang="ko-KR" altLang="en-US" sz="11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요인행렬의 열을 단순화시키는 방식</a:t>
                      </a:r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대부분 이 방법을 사용 </a:t>
                      </a:r>
                      <a:endParaRPr lang="en-US" altLang="ko-KR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요인행렬의 각 열에 </a:t>
                      </a:r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 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또는 </a:t>
                      </a:r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0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에 가까운 요인적재량을 보임 </a:t>
                      </a:r>
                      <a:endParaRPr lang="en-US" altLang="ko-KR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변수와 요인간의 관계가 명확해지고 해석하기에 용이하기 때문에 </a:t>
                      </a:r>
                      <a:endParaRPr lang="en-US" altLang="ko-KR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단순한 요인구조를 산출 시 사용</a:t>
                      </a:r>
                      <a:endParaRPr lang="ko-KR" altLang="en-US" sz="11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이쿼멕스회전</a:t>
                      </a:r>
                      <a:endParaRPr lang="en-US" altLang="ko-KR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(EQUIMAX)</a:t>
                      </a:r>
                      <a:endParaRPr lang="ko-KR" altLang="en-US" sz="11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1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쿼티멕스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회전</a:t>
                      </a:r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베리멕스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회전</a:t>
                      </a:r>
                      <a:r>
                        <a:rPr lang="ko-KR" altLang="en-US" sz="110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절충방법 </a:t>
                      </a:r>
                      <a:endParaRPr lang="ko-KR" altLang="en-US" sz="11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행</a:t>
                      </a:r>
                      <a:r>
                        <a:rPr lang="en-US" altLang="ko-KR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1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열을 동시에 간략히 하려는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8468" y="1256116"/>
            <a:ext cx="58299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/>
              <a:t>직각 회전</a:t>
            </a:r>
            <a:endParaRPr lang="en-US" altLang="ko-KR" sz="1600" b="1" u="sng" dirty="0" smtClean="0"/>
          </a:p>
          <a:p>
            <a:endParaRPr lang="en-US" altLang="ko-KR" sz="1600" b="1" u="sng" dirty="0" smtClean="0"/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요인들간의 상관관계가 없다고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가정 후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요인을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회전시키는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방법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/>
              <a:t>→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각 요인간의 각도를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90°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 유지하면서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회전</a:t>
            </a: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변수들간의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독립성을 유지시키면서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회전 </a:t>
            </a:r>
            <a:endParaRPr lang="en-US" altLang="ko-KR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종류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en-US" altLang="ko-KR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Varimax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방식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en-US" altLang="ko-KR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Quartimax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방식</a:t>
            </a: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73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856005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수행과정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 설명선 3"/>
          <p:cNvSpPr/>
          <p:nvPr/>
        </p:nvSpPr>
        <p:spPr>
          <a:xfrm rot="5400000">
            <a:off x="3370474" y="798714"/>
            <a:ext cx="4887528" cy="5802332"/>
          </a:xfrm>
          <a:prstGeom prst="wedgeRectCallout">
            <a:avLst>
              <a:gd name="adj1" fmla="val 3793"/>
              <a:gd name="adj2" fmla="val 577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4127" y="1484784"/>
            <a:ext cx="205511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자료입력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175" y="2044540"/>
            <a:ext cx="205511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상관관계 계산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176" y="2636912"/>
            <a:ext cx="205511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요인추출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049" y="3212976"/>
            <a:ext cx="205511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요인적재량 산출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050" y="3789040"/>
            <a:ext cx="20551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요인의 회전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6178" y="4383986"/>
            <a:ext cx="205511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요인의 해석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6177" y="4941168"/>
            <a:ext cx="205511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요인점수의 산출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3072" y="2036300"/>
            <a:ext cx="58299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u="sng" dirty="0"/>
              <a:t>비 직각 회전</a:t>
            </a:r>
            <a:endParaRPr lang="en-US" altLang="ko-KR" sz="1600" b="1" u="sng" dirty="0"/>
          </a:p>
          <a:p>
            <a:pPr>
              <a:lnSpc>
                <a:spcPct val="150000"/>
              </a:lnSpc>
            </a:pPr>
            <a:endParaRPr lang="en-US" altLang="ko-KR" sz="1600" b="1" u="sng" dirty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</a:t>
            </a:r>
            <a:r>
              <a:rPr lang="ko-KR" altLang="en-US" sz="1600" dirty="0" smtClean="0"/>
              <a:t>요인들간의 </a:t>
            </a:r>
            <a:r>
              <a:rPr lang="ko-KR" altLang="en-US" sz="1600" dirty="0"/>
              <a:t>상관관계가 있을 </a:t>
            </a:r>
            <a:r>
              <a:rPr lang="ko-KR" altLang="en-US" sz="1600" dirty="0" smtClean="0"/>
              <a:t>경우 사용함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</a:t>
            </a:r>
            <a:r>
              <a:rPr lang="ko-KR" altLang="en-US" sz="1600" dirty="0" smtClean="0"/>
              <a:t>요인간 각도를 </a:t>
            </a:r>
            <a:r>
              <a:rPr lang="en-US" altLang="ko-KR" sz="1600" dirty="0"/>
              <a:t>90°</a:t>
            </a:r>
            <a:r>
              <a:rPr lang="ko-KR" altLang="en-US" sz="1600" dirty="0"/>
              <a:t>이외의 사각</a:t>
            </a:r>
            <a:r>
              <a:rPr lang="en-US" altLang="ko-KR" sz="1600" dirty="0"/>
              <a:t>(</a:t>
            </a:r>
            <a:r>
              <a:rPr lang="ko-KR" altLang="en-US" sz="1600" dirty="0"/>
              <a:t>사선</a:t>
            </a:r>
            <a:r>
              <a:rPr lang="en-US" altLang="ko-KR" sz="1600" dirty="0"/>
              <a:t>)</a:t>
            </a:r>
            <a:r>
              <a:rPr lang="ko-KR" altLang="en-US" sz="1600" dirty="0"/>
              <a:t>을 유지하면서 </a:t>
            </a:r>
            <a:r>
              <a:rPr lang="ko-KR" altLang="en-US" sz="1600" dirty="0" smtClean="0"/>
              <a:t>변수 회전                  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/>
              <a:t>요인간의 상관관계를 </a:t>
            </a:r>
            <a:r>
              <a:rPr lang="ko-KR" altLang="en-US" sz="1600" dirty="0" smtClean="0"/>
              <a:t>인정하므로 다소 </a:t>
            </a:r>
            <a:r>
              <a:rPr lang="ko-KR" altLang="en-US" sz="1600" dirty="0"/>
              <a:t>설득력이 </a:t>
            </a:r>
            <a:r>
              <a:rPr lang="ko-KR" altLang="en-US" sz="1600" dirty="0" smtClean="0"/>
              <a:t>떨어지지만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경험적인 </a:t>
            </a:r>
            <a:r>
              <a:rPr lang="ko-KR" altLang="en-US" sz="1600" dirty="0"/>
              <a:t>근거를 가지고 요인구조를 만들어 낼 수 </a:t>
            </a:r>
            <a:r>
              <a:rPr lang="ko-KR" altLang="en-US" sz="1600" dirty="0" smtClean="0"/>
              <a:t>있으므로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사회현상 </a:t>
            </a:r>
            <a:r>
              <a:rPr lang="ko-KR" altLang="en-US" sz="1600" dirty="0"/>
              <a:t>분석에 많이 </a:t>
            </a:r>
            <a:r>
              <a:rPr lang="ko-KR" altLang="en-US" sz="1600" dirty="0" smtClean="0"/>
              <a:t>사용 가능 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108" y="147281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자료입력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156" y="2032570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상관관계 계산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7157" y="2624942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요인추출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67030" y="3201006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요인적재량 산출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7031" y="3777070"/>
            <a:ext cx="205511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회전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7159" y="4372016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해석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7158" y="492919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요인점수의 산출</a:t>
            </a:r>
          </a:p>
        </p:txBody>
      </p:sp>
    </p:spTree>
    <p:extLst>
      <p:ext uri="{BB962C8B-B14F-4D97-AF65-F5344CB8AC3E}">
        <p14:creationId xmlns:p14="http://schemas.microsoft.com/office/powerpoint/2010/main" xmlns="" val="17304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85600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수행과정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 설명선 3"/>
          <p:cNvSpPr/>
          <p:nvPr/>
        </p:nvSpPr>
        <p:spPr>
          <a:xfrm rot="5400000">
            <a:off x="3232158" y="937030"/>
            <a:ext cx="5197220" cy="5835392"/>
          </a:xfrm>
          <a:prstGeom prst="wedgeRectCallout">
            <a:avLst>
              <a:gd name="adj1" fmla="val 1252"/>
              <a:gd name="adj2" fmla="val 55656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1115" y="148478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자료입력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116" y="206084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상관관계 계산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2564" y="2643513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요인추출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02567" y="3212976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요인적재량 산출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116" y="3807591"/>
            <a:ext cx="205511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회전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2566" y="436510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해석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2565" y="494116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요인점수의 산출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2322" y="1854116"/>
            <a:ext cx="553514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75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백산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1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6337" y="3167390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Ⅱ</a:t>
            </a:r>
            <a:r>
              <a:rPr lang="en-US" altLang="ko-KR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</a:t>
            </a:r>
            <a:r>
              <a:rPr lang="ko-KR" altLang="en-US" sz="280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</a:t>
            </a:r>
            <a:r>
              <a:rPr lang="ko-KR" altLang="en-US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자료</a:t>
            </a:r>
            <a:endParaRPr lang="ko-KR" altLang="en-US" sz="28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7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32211" y="788523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547" y="1844824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56909" y="-554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2"/>
                </a:solidFill>
                <a:latin typeface="-윤고딕320" panose="020B0600000101010101" charset="-127"/>
                <a:ea typeface="-윤고딕320" panose="020B0600000101010101" charset="-127"/>
              </a:rPr>
              <a:t>Ⅱ. </a:t>
            </a:r>
            <a:r>
              <a:rPr lang="ko-KR" altLang="en-US" sz="3600" b="1" dirty="0" smtClean="0">
                <a:solidFill>
                  <a:schemeClr val="tx2"/>
                </a:solidFill>
                <a:latin typeface="-윤고딕320" panose="020B0600000101010101" charset="-127"/>
                <a:ea typeface="-윤고딕320" panose="020B0600000101010101" charset="-127"/>
              </a:rPr>
              <a:t>가</a:t>
            </a:r>
            <a:r>
              <a:rPr lang="ko-KR" altLang="en-US" sz="3600" b="1" dirty="0">
                <a:solidFill>
                  <a:schemeClr val="tx2"/>
                </a:solidFill>
                <a:latin typeface="-윤고딕320" panose="020B0600000101010101" charset="-127"/>
                <a:ea typeface="-윤고딕320" panose="020B0600000101010101" charset="-127"/>
              </a:rPr>
              <a:t>상</a:t>
            </a:r>
            <a:r>
              <a:rPr lang="ko-KR" altLang="en-US" sz="3600" b="1" dirty="0" smtClean="0">
                <a:solidFill>
                  <a:schemeClr val="tx2"/>
                </a:solidFill>
                <a:latin typeface="-윤고딕320" panose="020B0600000101010101" charset="-127"/>
                <a:ea typeface="-윤고딕320" panose="020B0600000101010101" charset="-127"/>
              </a:rPr>
              <a:t> 자료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-윤고딕320" panose="020B0600000101010101" charset="-127"/>
              <a:ea typeface="-윤고딕320" panose="020B0600000101010101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547" y="908720"/>
            <a:ext cx="859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u="sng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 표본 수</a:t>
            </a:r>
            <a:endParaRPr lang="en-US" altLang="ko-KR" u="sng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just"/>
            <a:endParaRPr lang="en-US" altLang="ko-KR" u="sng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just"/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최소한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50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이상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100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넘는 것이 정상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/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일반적으로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변수수의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4-5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보수적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),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경우에 따라서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</a:t>
            </a: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547" y="2060848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600" dirty="0" smtClean="0"/>
              <a:t>   신제품 </a:t>
            </a:r>
            <a:r>
              <a:rPr lang="en-US" altLang="ko-KR" sz="1600" dirty="0" smtClean="0"/>
              <a:t>Z</a:t>
            </a:r>
            <a:endParaRPr lang="en-US" altLang="ko-KR" sz="1600" dirty="0"/>
          </a:p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/>
              <a:t>신제품 </a:t>
            </a:r>
            <a:r>
              <a:rPr lang="en-US" altLang="ko-KR" sz="1600" dirty="0" smtClean="0"/>
              <a:t>Z</a:t>
            </a:r>
            <a:r>
              <a:rPr lang="ko-KR" altLang="en-US" sz="1600" dirty="0" smtClean="0"/>
              <a:t>는 소비자를 위한 혁신적인 제품으로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최고경영층은 신제품 </a:t>
            </a:r>
            <a:r>
              <a:rPr lang="en-US" altLang="ko-KR" sz="1600" dirty="0" smtClean="0"/>
              <a:t>Z</a:t>
            </a:r>
            <a:r>
              <a:rPr lang="ko-KR" altLang="en-US" sz="1600" dirty="0" smtClean="0"/>
              <a:t>의 전국적인 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시장에서의 성공 잠재력을 결정하기 위해 마케팅 조사부에 시장 조사를 요청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총 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29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개의 </a:t>
            </a:r>
            <a:r>
              <a:rPr lang="ko-KR" altLang="en-US" sz="1600" dirty="0" smtClean="0"/>
              <a:t>설문을 통하여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99</a:t>
            </a:r>
            <a:r>
              <a:rPr lang="ko-KR" altLang="en-US" sz="1600" dirty="0" smtClean="0"/>
              <a:t>명의 표본 </a:t>
            </a:r>
            <a:r>
              <a:rPr lang="en-US" altLang="ko-KR" sz="1600" dirty="0" smtClean="0"/>
              <a:t>29</a:t>
            </a:r>
            <a:r>
              <a:rPr lang="ko-KR" altLang="en-US" sz="1600" dirty="0" smtClean="0"/>
              <a:t>개의 변수를 갖고 있는 자료를 얻음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</a:t>
            </a:r>
            <a:endParaRPr lang="en-US" altLang="ko-KR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사회경제적 집단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자녀의 수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소득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성별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나이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자부심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독단성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전반적인태도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혁신성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판매점및진열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1, </a:t>
            </a:r>
            <a:r>
              <a:rPr lang="ko-KR" altLang="en-US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판매점및진열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광고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광고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준거집단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준거집단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준거집단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3,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광고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3,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제품이미지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판매점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제품특성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가격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제품이미지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2, </a:t>
            </a:r>
            <a:r>
              <a:rPr lang="ko-KR" altLang="en-US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가격과품질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판매원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판매원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제품특성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제품특성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3,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제품특성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4,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제품특성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5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544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32211" y="788523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547" y="1412776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49696" y="-554"/>
            <a:ext cx="2723823" cy="82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Ⅱ. 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</a:t>
            </a:r>
            <a:r>
              <a:rPr lang="ko-KR" altLang="en-US" sz="3600" b="1" dirty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자료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547" y="908720"/>
            <a:ext cx="859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독립성 검정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034" y="1928802"/>
            <a:ext cx="7498913" cy="2306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110" y="4941168"/>
            <a:ext cx="83903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위 자료의 경우 다중 </a:t>
            </a:r>
            <a:r>
              <a:rPr lang="ko-KR" altLang="en-US" sz="1600" dirty="0" err="1" smtClean="0"/>
              <a:t>공선성을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진단해 본 결과</a:t>
            </a:r>
            <a:r>
              <a:rPr lang="en-US" altLang="ko-KR" sz="1600" dirty="0"/>
              <a:t>,  </a:t>
            </a:r>
            <a:r>
              <a:rPr lang="ko-KR" altLang="en-US" sz="1600" dirty="0"/>
              <a:t>결과값이 대체적으로 </a:t>
            </a:r>
            <a:r>
              <a:rPr lang="en-US" altLang="ko-KR" sz="1600" dirty="0" smtClean="0"/>
              <a:t>4</a:t>
            </a:r>
            <a:r>
              <a:rPr lang="ko-KR" altLang="en-US" sz="1600" dirty="0"/>
              <a:t>이하의 값을 </a:t>
            </a:r>
            <a:r>
              <a:rPr lang="ko-KR" altLang="en-US" sz="1600" dirty="0" err="1" smtClean="0"/>
              <a:t>갖으므로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변수간 독립성 유지로 판단</a:t>
            </a:r>
            <a:r>
              <a:rPr lang="en-US" altLang="ko-KR" sz="1600" b="1" dirty="0" smtClean="0"/>
              <a:t>.</a:t>
            </a:r>
            <a:endParaRPr lang="en-US" altLang="ko-KR" sz="16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05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백산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1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654" y="3090510"/>
            <a:ext cx="3881191" cy="663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Ⅲ.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Factor Analysis in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2166" y="2149624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4160" y="8411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표본상관행렬 계산</a:t>
            </a:r>
            <a:endParaRPr lang="ko-KR" altLang="en-US" b="1" u="sng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1620" y="1233955"/>
            <a:ext cx="79063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요인분석에 이용될 모든 변수들을 대상으로 단순상관관계를 구하여 각각의 상관계수를 점검하여 보는 방법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일부 변수들 사이에서 높은 상관관계를 보이고 다른 변수들과는 낮은 상관관계를 보인다면 </a:t>
            </a:r>
            <a:endParaRPr lang="en-US" altLang="ko-KR" sz="1400" dirty="0" smtClean="0"/>
          </a:p>
          <a:p>
            <a:r>
              <a:rPr lang="ko-KR" altLang="en-US" sz="1400" dirty="0" smtClean="0"/>
              <a:t>  요인분석에 적합한 자료로 판단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36" name="타원 35"/>
          <p:cNvSpPr/>
          <p:nvPr/>
        </p:nvSpPr>
        <p:spPr>
          <a:xfrm>
            <a:off x="402957" y="1328623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96" y="2276872"/>
            <a:ext cx="7286676" cy="411725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-32211" y="788523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00" y="22024"/>
            <a:ext cx="4922245" cy="852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Ⅱ.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Factor Analysis in R</a:t>
            </a:r>
          </a:p>
        </p:txBody>
      </p:sp>
    </p:spTree>
    <p:extLst>
      <p:ext uri="{BB962C8B-B14F-4D97-AF65-F5344CB8AC3E}">
        <p14:creationId xmlns:p14="http://schemas.microsoft.com/office/powerpoint/2010/main" xmlns="" val="5356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백산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1" cy="6857999"/>
          </a:xfrm>
          <a:prstGeom prst="rect">
            <a:avLst/>
          </a:prstGeom>
        </p:spPr>
      </p:pic>
      <p:pic>
        <p:nvPicPr>
          <p:cNvPr id="7" name="그림 6" descr="G01png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23913"/>
            <a:ext cx="914399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3335" y="1790090"/>
            <a:ext cx="28973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첫째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Factor Analysis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둘째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자료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셋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째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Factor Analysis in R</a:t>
            </a:r>
          </a:p>
          <a:p>
            <a:pPr algn="ctr"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넷째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8835" y="3167390"/>
            <a:ext cx="3706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043" y="1913836"/>
            <a:ext cx="7288601" cy="4015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7037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547" y="1844824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897" y="6872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요인분석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3897" y="1150444"/>
            <a:ext cx="3239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요인 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개로 설정 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설명력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46%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1547" y="788386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13" y="-6603"/>
            <a:ext cx="386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Ⅲ</a:t>
            </a:r>
            <a:r>
              <a:rPr lang="en-US" altLang="ko-KR" sz="2800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Factor Analysis in R</a:t>
            </a:r>
          </a:p>
        </p:txBody>
      </p:sp>
      <p:sp>
        <p:nvSpPr>
          <p:cNvPr id="2" name="AutoShape 2" descr="https://www.evernote.com/shard/s47/share/b6fc-s47/res/2a1e420d-1d4e-449f-89ec-e54706b665a8/6-1.PNG?resizeSmall&amp;width=786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20" y="2357430"/>
            <a:ext cx="7358114" cy="4286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5600261" y="3115119"/>
            <a:ext cx="1120064" cy="46194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572000" y="3892386"/>
            <a:ext cx="4070790" cy="22729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98353" y="4260097"/>
            <a:ext cx="399878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사회경제적계층의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PA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절댓값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=0.64</a:t>
            </a:r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  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사회경제적계층</a:t>
            </a:r>
            <a:r>
              <a:rPr lang="ko-KR" altLang="en-US" sz="1600" dirty="0" smtClean="0"/>
              <a:t> ⊂ </a:t>
            </a:r>
            <a:r>
              <a:rPr lang="en-US" altLang="ko-KR" sz="1600" dirty="0" smtClean="0"/>
              <a:t>PA6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en-US" altLang="ko-KR" sz="1600" dirty="0"/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전반적 태도의 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PA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 절대값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=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0.69</a:t>
            </a:r>
          </a:p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600" dirty="0" smtClean="0"/>
              <a:t>→ 전반적 태도 ⊂ 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PA5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2512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7037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8546" y="1725564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13" y="-6603"/>
            <a:ext cx="386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Ⅲ</a:t>
            </a:r>
            <a:r>
              <a:rPr lang="en-US" altLang="ko-KR" sz="2800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Factor Analysis in 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3897" y="6872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요인분석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3897" y="994989"/>
            <a:ext cx="7537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직각회전 </a:t>
            </a:r>
            <a:r>
              <a:rPr lang="ko-KR" altLang="en-US" sz="1400" dirty="0" smtClean="0"/>
              <a:t>방법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요인간 </a:t>
            </a:r>
            <a:r>
              <a:rPr lang="ko-KR" altLang="en-US" sz="1400" dirty="0"/>
              <a:t>독립성을 유지하도록 추출된 요인들이 서로 직각이 되게 요인을 </a:t>
            </a:r>
            <a:r>
              <a:rPr lang="ko-KR" altLang="en-US" sz="1400" dirty="0" smtClean="0"/>
              <a:t>회전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r>
              <a:rPr lang="ko-KR" altLang="en-US" sz="1400" dirty="0" smtClean="0"/>
              <a:t>→ 따라서 </a:t>
            </a:r>
            <a:r>
              <a:rPr lang="ko-KR" altLang="en-US" sz="1400" dirty="0"/>
              <a:t>요인들이 서로 독립적이어야 할 경우나 또는 다른 분석을 할 때 </a:t>
            </a:r>
            <a:r>
              <a:rPr lang="ko-KR" altLang="en-US" sz="1400" dirty="0" err="1"/>
              <a:t>다중공선성을</a:t>
            </a:r>
            <a:r>
              <a:rPr lang="ko-KR" altLang="en-US" sz="1400" dirty="0"/>
              <a:t> 피하기 위해  </a:t>
            </a:r>
            <a:endParaRPr lang="en-US" altLang="ko-KR" sz="1400" dirty="0" smtClean="0"/>
          </a:p>
          <a:p>
            <a:r>
              <a:rPr lang="ko-KR" altLang="en-US" sz="1400" dirty="0" smtClean="0"/>
              <a:t>    먼저 요인분석을 </a:t>
            </a:r>
            <a:r>
              <a:rPr lang="ko-KR" altLang="en-US" sz="1400" dirty="0"/>
              <a:t>할 때 </a:t>
            </a:r>
            <a:r>
              <a:rPr lang="ko-KR" altLang="en-US" sz="1400" dirty="0" smtClean="0"/>
              <a:t>유용</a:t>
            </a:r>
            <a:endParaRPr lang="en-US" altLang="ko-KR" sz="1400" dirty="0"/>
          </a:p>
        </p:txBody>
      </p:sp>
      <p:sp>
        <p:nvSpPr>
          <p:cNvPr id="29" name="타원 28"/>
          <p:cNvSpPr/>
          <p:nvPr/>
        </p:nvSpPr>
        <p:spPr>
          <a:xfrm>
            <a:off x="301547" y="788386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112" y="1916833"/>
            <a:ext cx="8211370" cy="4155374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43897" y="2348880"/>
            <a:ext cx="4488143" cy="2160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16861" y="2564904"/>
            <a:ext cx="719235" cy="1800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572000" y="4437112"/>
            <a:ext cx="4248472" cy="9361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07780" y="4581998"/>
            <a:ext cx="399878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1600" dirty="0" smtClean="0"/>
              <a:t>요인 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개로 설정 시 </a:t>
            </a:r>
            <a:endParaRPr lang="en-US" altLang="ko-KR" sz="1600" dirty="0" smtClean="0"/>
          </a:p>
          <a:p>
            <a:r>
              <a:rPr lang="ko-KR" altLang="en-US" sz="1600" dirty="0" smtClean="0"/>
              <a:t>→ 전체의 </a:t>
            </a:r>
            <a:r>
              <a:rPr lang="en-US" altLang="ko-KR" sz="1600" dirty="0" smtClean="0"/>
              <a:t>46%</a:t>
            </a:r>
            <a:r>
              <a:rPr lang="ko-KR" altLang="en-US" sz="1600" dirty="0" smtClean="0"/>
              <a:t>의 설명 가능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09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캡처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85926"/>
            <a:ext cx="6257925" cy="474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7037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547" y="1733653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01547" y="788386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13" y="-6603"/>
            <a:ext cx="386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Ⅲ</a:t>
            </a:r>
            <a:r>
              <a:rPr lang="en-US" altLang="ko-KR" sz="2800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Factor Analysis in 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897" y="687212"/>
            <a:ext cx="8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Diagram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1142984"/>
            <a:ext cx="572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29</a:t>
            </a:r>
            <a:r>
              <a:rPr lang="ko-KR" altLang="en-US" sz="1400" dirty="0" smtClean="0"/>
              <a:t>개의 변수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변수들간의 독립성을 검정하였으므로 각 요인 간의 </a:t>
            </a:r>
            <a:r>
              <a:rPr lang="ko-KR" altLang="en-US" sz="1400" dirty="0" err="1" smtClean="0"/>
              <a:t>공분산은</a:t>
            </a:r>
            <a:r>
              <a:rPr lang="ko-KR" altLang="en-US" sz="1400" dirty="0" smtClean="0"/>
              <a:t> 존재하지 않음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43636" y="2428868"/>
            <a:ext cx="6880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8</a:t>
            </a:r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43636" y="3071810"/>
            <a:ext cx="716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개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43636" y="3714752"/>
            <a:ext cx="716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개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43636" y="4357694"/>
            <a:ext cx="716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개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43636" y="5000636"/>
            <a:ext cx="716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개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43636" y="5572140"/>
            <a:ext cx="716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개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4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7037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547" y="1124744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01547" y="788386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13" y="-6603"/>
            <a:ext cx="386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Ⅲ</a:t>
            </a:r>
            <a:r>
              <a:rPr lang="en-US" altLang="ko-KR" sz="2800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Factor Analysis in 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3897" y="68721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스크리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도표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(Scree plot)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547" y="1268760"/>
            <a:ext cx="4854854" cy="51189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997653" y="4077072"/>
            <a:ext cx="3953191" cy="21221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64241" y="4185574"/>
            <a:ext cx="399878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1600" dirty="0" err="1"/>
              <a:t>스크리</a:t>
            </a:r>
            <a:r>
              <a:rPr lang="ko-KR" altLang="en-US" sz="1600" dirty="0"/>
              <a:t> 검정을 </a:t>
            </a:r>
            <a:r>
              <a:rPr lang="ko-KR" altLang="en-US" sz="1600" dirty="0" smtClean="0"/>
              <a:t>사용이유</a:t>
            </a:r>
            <a:endParaRPr lang="en-US" altLang="ko-KR" sz="1600" dirty="0" smtClean="0"/>
          </a:p>
          <a:p>
            <a:r>
              <a:rPr lang="en-US" altLang="ko-KR" sz="1600" dirty="0" smtClean="0"/>
              <a:t>:</a:t>
            </a:r>
            <a:r>
              <a:rPr lang="ko-KR" altLang="en-US" sz="1600" dirty="0" smtClean="0"/>
              <a:t>요인의 수 결정가능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왼쪽 결과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고유치가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</a:t>
            </a:r>
            <a:r>
              <a:rPr lang="ko-KR" altLang="en-US" sz="1600" dirty="0"/>
              <a:t>요인까지는 </a:t>
            </a:r>
            <a:r>
              <a:rPr lang="ko-KR" altLang="en-US" sz="1600" dirty="0" smtClean="0"/>
              <a:t>급격하게 감소</a:t>
            </a:r>
            <a:r>
              <a:rPr lang="en-US" altLang="ko-KR" sz="1600" dirty="0" smtClean="0"/>
              <a:t>, 9</a:t>
            </a:r>
            <a:r>
              <a:rPr lang="ko-KR" altLang="en-US" sz="1600" dirty="0" smtClean="0"/>
              <a:t>번째 </a:t>
            </a:r>
            <a:r>
              <a:rPr lang="ko-KR" altLang="en-US" sz="1600" dirty="0"/>
              <a:t>요인에서 </a:t>
            </a:r>
            <a:r>
              <a:rPr lang="ko-KR" altLang="en-US" sz="1600" dirty="0" smtClean="0"/>
              <a:t>완만하게 감소 </a:t>
            </a:r>
            <a:endParaRPr lang="en-US" altLang="ko-KR" sz="1600" dirty="0" smtClean="0"/>
          </a:p>
          <a:p>
            <a:r>
              <a:rPr lang="ko-KR" altLang="en-US" sz="1600" dirty="0" smtClean="0"/>
              <a:t>→ 추출된 요인 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로 결정</a:t>
            </a:r>
            <a:endParaRPr lang="en-US" altLang="ko-KR" sz="16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28237" y="1648843"/>
            <a:ext cx="3922607" cy="22729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401" y="1908139"/>
            <a:ext cx="37944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스크리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검정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:</a:t>
            </a:r>
            <a:r>
              <a:rPr lang="ko-KR" altLang="en-US" sz="1600" dirty="0" smtClean="0"/>
              <a:t>각 요인의 고유치를 </a:t>
            </a:r>
            <a:r>
              <a:rPr lang="en-US" altLang="ko-KR" sz="1600" dirty="0"/>
              <a:t>Y-</a:t>
            </a:r>
            <a:r>
              <a:rPr lang="ko-KR" altLang="en-US" sz="1600" dirty="0"/>
              <a:t>축에</a:t>
            </a:r>
            <a:r>
              <a:rPr lang="en-US" altLang="ko-KR" sz="1600" dirty="0"/>
              <a:t>, </a:t>
            </a:r>
            <a:r>
              <a:rPr lang="ko-KR" altLang="en-US" sz="1600" dirty="0"/>
              <a:t>요인의 개수를 </a:t>
            </a:r>
            <a:r>
              <a:rPr lang="en-US" altLang="ko-KR" sz="1600" dirty="0"/>
              <a:t>X-</a:t>
            </a:r>
            <a:r>
              <a:rPr lang="ko-KR" altLang="en-US" sz="1600" dirty="0" err="1" smtClean="0"/>
              <a:t>축으로표시하여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요인의 수가 증가할 수 </a:t>
            </a:r>
            <a:r>
              <a:rPr lang="ko-KR" altLang="en-US" sz="1600" dirty="0" smtClean="0"/>
              <a:t>있도록 </a:t>
            </a:r>
            <a:r>
              <a:rPr lang="ko-KR" altLang="en-US" sz="1600" dirty="0"/>
              <a:t>고유치는 줄어드는 형태로 </a:t>
            </a:r>
            <a:r>
              <a:rPr lang="ko-KR" altLang="en-US" sz="1600" dirty="0" smtClean="0"/>
              <a:t>보여주며 </a:t>
            </a:r>
            <a:r>
              <a:rPr lang="ko-KR" altLang="en-US" sz="1600" dirty="0"/>
              <a:t>초기에는 급격히 </a:t>
            </a:r>
            <a:r>
              <a:rPr lang="ko-KR" altLang="en-US" sz="1600" dirty="0" smtClean="0"/>
              <a:t>감소하다가 점점 </a:t>
            </a:r>
            <a:r>
              <a:rPr lang="ko-KR" altLang="en-US" sz="1600" dirty="0"/>
              <a:t>감소폭이 </a:t>
            </a:r>
            <a:r>
              <a:rPr lang="ko-KR" altLang="en-US" sz="1600" dirty="0" smtClean="0"/>
              <a:t>감소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16373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ddddddddddddddd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928802"/>
            <a:ext cx="54864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7037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2530" y="1771075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01547" y="788386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13" y="-6603"/>
            <a:ext cx="386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2"/>
                </a:solidFill>
              </a:rPr>
              <a:t>Ⅲ</a:t>
            </a:r>
            <a:r>
              <a:rPr lang="en-US" altLang="ko-KR" sz="2800" dirty="0" smtClean="0">
                <a:solidFill>
                  <a:schemeClr val="tx2"/>
                </a:solidFill>
                <a:latin typeface="서울한강체 L" pitchFamily="18" charset="-127"/>
                <a:ea typeface="서울한강체 L" pitchFamily="18" charset="-127"/>
              </a:rPr>
              <a:t>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-윤고딕320" pitchFamily="18" charset="-127"/>
                <a:ea typeface="-윤고딕320" pitchFamily="18" charset="-127"/>
              </a:rPr>
              <a:t>Factor Analysis in 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897" y="68721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D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iagram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5720" y="5715016"/>
            <a:ext cx="5286412" cy="5715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500430" y="4455114"/>
            <a:ext cx="1866850" cy="125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436095" y="3717032"/>
            <a:ext cx="3426673" cy="14761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16114" y="3993449"/>
            <a:ext cx="306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PA6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해당되는 변수의 수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=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/>
              <a:t>→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 이하이므로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올바른 기준에     부적합</a:t>
            </a: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531" y="1124744"/>
            <a:ext cx="83669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요인 수 </a:t>
            </a:r>
            <a:r>
              <a:rPr lang="ko-KR" altLang="en-US" sz="1600" dirty="0"/>
              <a:t>적정의 올바른 기준은 설정한 요인수대로 분배되었을 때 낙오되는 변수가 없어야 하며 한 요인당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개 이상의 </a:t>
            </a:r>
            <a:r>
              <a:rPr lang="ko-KR" altLang="en-US" sz="1600" dirty="0"/>
              <a:t>변수가 포함되어야 한다</a:t>
            </a:r>
            <a:r>
              <a:rPr lang="en-US" altLang="ko-KR" sz="1600" dirty="0"/>
              <a:t>.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42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기업분석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팀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14170" y="6567155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Global Value Investment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944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 수 재설정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막힌 원호 14"/>
          <p:cNvSpPr/>
          <p:nvPr/>
        </p:nvSpPr>
        <p:spPr>
          <a:xfrm rot="16200000">
            <a:off x="899592" y="1953903"/>
            <a:ext cx="1512168" cy="1512168"/>
          </a:xfrm>
          <a:prstGeom prst="blockArc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99592" y="3093674"/>
            <a:ext cx="1512168" cy="2639582"/>
            <a:chOff x="899592" y="3093674"/>
            <a:chExt cx="1512168" cy="2639582"/>
          </a:xfrm>
        </p:grpSpPr>
        <p:sp>
          <p:nvSpPr>
            <p:cNvPr id="16" name="막힌 원호 15"/>
            <p:cNvSpPr/>
            <p:nvPr/>
          </p:nvSpPr>
          <p:spPr>
            <a:xfrm rot="5400000">
              <a:off x="899592" y="3093674"/>
              <a:ext cx="1512168" cy="1512168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16200000">
              <a:off x="899592" y="4221088"/>
              <a:ext cx="1512168" cy="1512168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2459000" y="2605040"/>
            <a:ext cx="1464928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459000" y="4971432"/>
            <a:ext cx="139292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763688" y="3838468"/>
            <a:ext cx="2304256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67944" y="2404985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시행착오를 거쳐 설정한 요인 수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40" y="2451152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시행착오단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182" y="3695869"/>
            <a:ext cx="14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Scree plot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검정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4755408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최종 요인 수 결정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67944" y="3592827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Scree plot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통한 요인 수 설정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-&gt;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부적합한 결과로 판단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913" y="-6603"/>
            <a:ext cx="386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2"/>
                </a:solidFill>
              </a:rPr>
              <a:t>Ⅲ</a:t>
            </a:r>
            <a:r>
              <a:rPr lang="en-US" altLang="ko-KR" sz="2800" dirty="0" smtClean="0">
                <a:solidFill>
                  <a:schemeClr val="tx2"/>
                </a:solidFill>
                <a:latin typeface="서울한강체 L" pitchFamily="18" charset="-127"/>
                <a:ea typeface="서울한강체 L" pitchFamily="18" charset="-127"/>
              </a:rPr>
              <a:t>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-윤고딕320" pitchFamily="18" charset="-127"/>
                <a:ea typeface="-윤고딕320" pitchFamily="18" charset="-127"/>
              </a:rPr>
              <a:t>Factor Analysis in R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67037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11960" y="4605842"/>
            <a:ext cx="346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올바른 기준을 만족하는 요인 수로 최종설정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160" y="5063185"/>
            <a:ext cx="1277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개</a:t>
            </a:r>
            <a:endParaRPr lang="ko-KR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백산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1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3348" y="3087111"/>
            <a:ext cx="1377300" cy="663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Ⅳ.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론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1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7037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547" y="1412776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13" y="-6603"/>
            <a:ext cx="386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Ⅲ</a:t>
            </a:r>
            <a:r>
              <a:rPr lang="en-US" altLang="ko-KR" sz="2800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Factor Analysis in R</a:t>
            </a:r>
          </a:p>
        </p:txBody>
      </p:sp>
      <p:sp>
        <p:nvSpPr>
          <p:cNvPr id="15" name="타원 14"/>
          <p:cNvSpPr/>
          <p:nvPr/>
        </p:nvSpPr>
        <p:spPr>
          <a:xfrm>
            <a:off x="301547" y="788386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897" y="68721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요인의 명명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071546"/>
            <a:ext cx="5609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:</a:t>
            </a:r>
            <a:r>
              <a:rPr lang="en-US" altLang="ko-KR" sz="1400" dirty="0" smtClean="0"/>
              <a:t> </a:t>
            </a:r>
            <a:r>
              <a:rPr lang="ko-KR" altLang="en-US" sz="1600" dirty="0" smtClean="0"/>
              <a:t>새로 구성 된 각 요인의 특성을 나타낼 수 있는 이름을 새로 명명</a:t>
            </a:r>
            <a:endParaRPr lang="en-US" altLang="ko-KR" sz="16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90140"/>
              </p:ext>
            </p:extLst>
          </p:nvPr>
        </p:nvGraphicFramePr>
        <p:xfrm>
          <a:off x="301543" y="1556793"/>
          <a:ext cx="8662944" cy="491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824"/>
                <a:gridCol w="1443824"/>
                <a:gridCol w="1443824"/>
                <a:gridCol w="1443824"/>
                <a:gridCol w="1443824"/>
                <a:gridCol w="1443824"/>
              </a:tblGrid>
              <a:tr h="314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제품특성</a:t>
                      </a:r>
                      <a:endParaRPr lang="ko-KR" altLang="en-US" sz="1600" b="1" dirty="0"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  <a:cs typeface="+mn-cs"/>
                        </a:rPr>
                        <a:t>광고효과</a:t>
                      </a:r>
                      <a:endParaRPr lang="ko-KR" altLang="en-US" sz="1600" b="1" dirty="0"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  <a:cs typeface="+mn-cs"/>
                        </a:rPr>
                        <a:t>가격 및 품질</a:t>
                      </a:r>
                      <a:endParaRPr lang="ko-KR" altLang="en-US" sz="1600" b="1" dirty="0"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  <a:cs typeface="+mn-cs"/>
                        </a:rPr>
                        <a:t>유행</a:t>
                      </a:r>
                      <a:endParaRPr lang="ko-KR" altLang="en-US" sz="1600" b="1" dirty="0"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제품특성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2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판매원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제품 이미지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판매점 및 진열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전반적 태도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판매점 및 진열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2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제품특성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판매원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가격과 품질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준거집단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자녀의 수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혁신 성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사회 </a:t>
                      </a:r>
                      <a:r>
                        <a:rPr lang="ko-KR" altLang="en-US" sz="12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경제적계층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광고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2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가격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준거집단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2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독단 성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성별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제품특성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3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나이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판매점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소득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제품특성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4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광고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광고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제품 이미지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준거집단</a:t>
                      </a:r>
                      <a:r>
                        <a:rPr lang="en-US" altLang="ko-KR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3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제품특성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자부심</a:t>
                      </a:r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163733" y="4365104"/>
            <a:ext cx="2728747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14960" y="4648490"/>
            <a:ext cx="242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요인제거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3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70377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48" y="-13400"/>
            <a:ext cx="1377300" cy="663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Ⅳ.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론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891" y="2132856"/>
            <a:ext cx="7310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이점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변수의 수가 너무 많아서 변수간의 상호관계를 분석하는 것이 불가능할 때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가능하다 해도 해석상에 문제가 있을 때 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→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원래의 많은 변수간의 관계 대신 더 적은 몇 개의 요인으로 줄여 전체를 보다 효율적으로 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분석 가능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위의 자료처럼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“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신제품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Z”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대한 소비자의 태도를 측정한 변수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29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개를 전부 대상으로 하기보다 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위의 분석결과를 토대로 성별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판매점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및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진열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광고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혁신성을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제외한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25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개의 요인으로 함축시켜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원래의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변수들이 갖고 있는 정보를 충분히 추출 가능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→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시간절약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비용절약 가능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5786" y="2285992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85786" y="4214818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백산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1" cy="6857999"/>
          </a:xfrm>
          <a:prstGeom prst="rect">
            <a:avLst/>
          </a:prstGeom>
        </p:spPr>
      </p:pic>
      <p:pic>
        <p:nvPicPr>
          <p:cNvPr id="7" name="그림 6" descr="G01png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23913"/>
            <a:ext cx="9143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6761" y="3167390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감사합니다</a:t>
            </a:r>
            <a:r>
              <a:rPr lang="en-US" altLang="ko-KR" sz="28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endParaRPr lang="ko-KR" altLang="en-US" sz="28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2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427" y="85600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요인분석이란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959" y="1335419"/>
            <a:ext cx="75694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어떤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변수들간의 잠재요인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(latent factor)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있어 개별 변수들을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   설명하고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있음을 통계적으로 도출하는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분석</a:t>
            </a:r>
            <a:endParaRPr lang="en-US" altLang="ko-KR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변인들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간의 상관관계를 이용하여 서로 유사한 변인들 끼리 묶어주는 방법</a:t>
            </a:r>
            <a:endParaRPr lang="ko-KR" altLang="en-US" sz="1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827584" y="2996952"/>
            <a:ext cx="7416824" cy="3168352"/>
            <a:chOff x="827584" y="2996952"/>
            <a:chExt cx="7416824" cy="3168352"/>
          </a:xfrm>
        </p:grpSpPr>
        <p:sp>
          <p:nvSpPr>
            <p:cNvPr id="5" name="직사각형 4"/>
            <p:cNvSpPr/>
            <p:nvPr/>
          </p:nvSpPr>
          <p:spPr>
            <a:xfrm>
              <a:off x="827584" y="2996952"/>
              <a:ext cx="7416824" cy="31683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9692" y="3383414"/>
              <a:ext cx="5472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요인 분석의 구체적 목적</a:t>
              </a:r>
              <a:endParaRPr lang="ko-KR" altLang="en-US" sz="1600" b="1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55676" y="4118862"/>
              <a:ext cx="5832648" cy="152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•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자료 </a:t>
              </a:r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요약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•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불필요한 </a:t>
              </a:r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자료 제거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•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변수의 </a:t>
              </a:r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구조 파악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•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측정도구의 </a:t>
              </a:r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타당성 평가</a:t>
              </a: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301547" y="2708920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0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036" y="110877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많은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변수의 상호관련성을 소수의 기본적인 요인으로 집약하는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방법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전체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변수에 </a:t>
            </a:r>
            <a:r>
              <a:rPr lang="ko-KR" altLang="en-US" sz="1600" b="1" dirty="0">
                <a:solidFill>
                  <a:srgbClr val="0070C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공통적인 요인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 있다고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가정 후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 요인을 찾아내어 각 변수가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어느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정도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영향을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받고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있는지 산출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그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집단의 특성이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무엇인가를 기술하려는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통계기법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3005803"/>
              </p:ext>
            </p:extLst>
          </p:nvPr>
        </p:nvGraphicFramePr>
        <p:xfrm>
          <a:off x="560100" y="3140554"/>
          <a:ext cx="801736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338"/>
                <a:gridCol w="1145338"/>
                <a:gridCol w="1145338"/>
                <a:gridCol w="1145338"/>
                <a:gridCol w="1145338"/>
                <a:gridCol w="1145338"/>
                <a:gridCol w="1145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이야기듣기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사회적기술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흥미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이야기하기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이기적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거짓말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이야기듣기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1.000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사회적기술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.772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1.000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흥미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.646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.879 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1.000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이야기하기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.074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-.120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.054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1.000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이기적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-.131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.031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-.101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.441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1.000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거짓말</a:t>
                      </a:r>
                      <a:endParaRPr lang="ko-KR" altLang="en-US" sz="140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.068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.012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.110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.361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.277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1.000</a:t>
                      </a:r>
                      <a:endParaRPr lang="ko-KR" altLang="en-US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각 삼각형 13"/>
          <p:cNvSpPr/>
          <p:nvPr/>
        </p:nvSpPr>
        <p:spPr>
          <a:xfrm>
            <a:off x="2051720" y="3789040"/>
            <a:ext cx="1872208" cy="792088"/>
          </a:xfrm>
          <a:prstGeom prst="rt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>
            <a:off x="5436096" y="4869160"/>
            <a:ext cx="1872208" cy="792088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2112" y="2492896"/>
            <a:ext cx="2269688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상관분석 매트릭스</a:t>
            </a: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79036" y="2339486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14282" y="1214422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800000" flipV="1">
            <a:off x="5089334" y="3140966"/>
            <a:ext cx="348003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EXAMPLE)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컴퓨터를 </a:t>
            </a:r>
            <a:r>
              <a:rPr lang="ko-KR" altLang="en-US" sz="14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좋아하는 것과 수학을 좋아하는 것 </a:t>
            </a:r>
            <a:r>
              <a:rPr lang="ko-KR" altLang="en-US" sz="1400" dirty="0" smtClean="0"/>
              <a:t>→</a:t>
            </a:r>
            <a:r>
              <a:rPr lang="ko-KR" altLang="en-US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양의 </a:t>
            </a:r>
            <a:r>
              <a:rPr lang="ko-KR" altLang="en-US" sz="14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상관관계가 있다고 </a:t>
            </a:r>
            <a:r>
              <a:rPr lang="ko-KR" altLang="en-US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가정</a:t>
            </a:r>
            <a:endParaRPr lang="en-US" altLang="ko-KR" sz="14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→변수 간 공통성 존재 의심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→</a:t>
            </a:r>
            <a:r>
              <a:rPr lang="ko-KR" altLang="en-US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논리적 문제해결을 </a:t>
            </a:r>
            <a:r>
              <a:rPr lang="ko-KR" altLang="en-US" sz="14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좋아하는 </a:t>
            </a:r>
            <a:r>
              <a:rPr lang="ko-KR" altLang="en-US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공통점 존재</a:t>
            </a:r>
            <a:endParaRPr lang="ko-KR" altLang="en-US" sz="14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endParaRPr lang="en-US" altLang="ko-KR" sz="14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626" y="2060848"/>
            <a:ext cx="4417167" cy="3520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980728"/>
            <a:ext cx="91138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두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개의 변수간에 상관성이 있는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경우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 </a:t>
            </a:r>
            <a:r>
              <a:rPr lang="ko-KR" altLang="en-US" sz="1600" dirty="0" smtClean="0"/>
              <a:t>→변수 간 공통성 존재 의심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3626" y="1772816"/>
            <a:ext cx="150006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EXAMPLE</a:t>
            </a:r>
            <a:endParaRPr lang="ko-KR" altLang="en-US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01547" y="1628800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19966" y="4592742"/>
            <a:ext cx="1261576" cy="6480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150754" y="4102770"/>
            <a:ext cx="557698" cy="4899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708452" y="2985300"/>
            <a:ext cx="2745487" cy="1117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63687" y="3220869"/>
            <a:ext cx="2690251" cy="70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X1 ; </a:t>
            </a:r>
            <a:r>
              <a:rPr lang="ko-KR" altLang="en-US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컴퓨터를 좋아하는 것</a:t>
            </a:r>
            <a:endParaRPr lang="en-US" altLang="ko-KR" sz="14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X2 ;</a:t>
            </a:r>
            <a:r>
              <a:rPr lang="ko-KR" altLang="en-US" sz="14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14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수학을 좋아하는 것</a:t>
            </a:r>
            <a:endParaRPr lang="ko-KR" altLang="en-US" sz="14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547" y="2276872"/>
            <a:ext cx="8424936" cy="0"/>
          </a:xfrm>
          <a:prstGeom prst="line">
            <a:avLst/>
          </a:prstGeom>
          <a:ln w="6350">
            <a:solidFill>
              <a:srgbClr val="FF0162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3320" y="1364321"/>
            <a:ext cx="852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변수간의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상관행렬로부터 공통요인을 끄집어내어 변수간의 상관관계를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설명 후 공통요인과의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관계에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 의해 각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변수의 성질을 간결한 형태로 다시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기술하는 경우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-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결과를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변수나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관측대상의 분류를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위해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이용하는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경우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85600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목적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7135621"/>
              </p:ext>
            </p:extLst>
          </p:nvPr>
        </p:nvGraphicFramePr>
        <p:xfrm>
          <a:off x="366257" y="2636912"/>
          <a:ext cx="8526222" cy="374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3111"/>
                <a:gridCol w="4263111"/>
              </a:tblGrid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자료의 요약</a:t>
                      </a:r>
                      <a:endParaRPr lang="en-US" altLang="ko-KR" sz="1400" b="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여러 개의 변인들을 몇 개의 공통된 집단으로 묶음으로써 자료의 복잡성 줄이고 정보를 요약</a:t>
                      </a:r>
                      <a:endParaRPr lang="ko-KR" altLang="en-US" sz="1400" b="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변인 구조파악</a:t>
                      </a:r>
                      <a:endParaRPr lang="ko-KR" altLang="en-US" sz="1400" b="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여러 개의 변인들을 동질적인 몇 개의 요인으로 묶어줌으로써 변인들 내에 존재하는 상호 독립적인 특성 발견</a:t>
                      </a:r>
                      <a:endParaRPr lang="ko-KR" altLang="en-US" sz="1400" b="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불필요한 변인의 제거</a:t>
                      </a:r>
                      <a:endParaRPr lang="ko-KR" altLang="en-US" sz="1400" b="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변인 군으로 묶이지 않은 변인을 제거함으로써 중요하지 않은 변인 선별가능</a:t>
                      </a:r>
                      <a:endParaRPr lang="ko-KR" altLang="en-US" sz="1400" b="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측정도구의 타당성</a:t>
                      </a:r>
                      <a:r>
                        <a:rPr lang="ko-KR" altLang="en-US" sz="1400" b="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검증</a:t>
                      </a:r>
                      <a:endParaRPr lang="ko-KR" altLang="en-US" sz="1400" b="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동일한 개념을 측정한 변인들이 동일한 요인으로 묶이는지 여부 확인함으로써 측정도구 타당성을 검증 가능</a:t>
                      </a:r>
                      <a:endParaRPr lang="en-US" altLang="ko-KR" sz="1400" b="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83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122869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선행조건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376032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3605" y="2420888"/>
            <a:ext cx="8253938" cy="297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변수가 등간 척도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혹은 비율척도와 같은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연속 형 변수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정규분포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/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관찰치 상호독립적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/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분산 같아야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•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표본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최소한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50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이상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100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넘는 것이 정상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/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일반적으로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   변수수의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4-5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보수적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),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경우에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따라서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xmlns="" val="238059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85600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수행과정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4127" y="148478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자료입력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4127" y="2060848"/>
            <a:ext cx="205511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상관관계 계산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945" y="2636912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요인추출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40944" y="3212976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요인적재량 산출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943" y="3789040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회전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170" y="436510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해석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327" y="4960380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요인점수의 산출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059832" y="1256116"/>
            <a:ext cx="5688632" cy="4477142"/>
            <a:chOff x="3059832" y="1256116"/>
            <a:chExt cx="5688632" cy="4477142"/>
          </a:xfrm>
        </p:grpSpPr>
        <p:sp>
          <p:nvSpPr>
            <p:cNvPr id="4" name="사각형 설명선 3"/>
            <p:cNvSpPr/>
            <p:nvPr/>
          </p:nvSpPr>
          <p:spPr>
            <a:xfrm rot="5400000">
              <a:off x="3665577" y="650371"/>
              <a:ext cx="4477142" cy="5688632"/>
            </a:xfrm>
            <a:prstGeom prst="wedgeRectCallout">
              <a:avLst>
                <a:gd name="adj1" fmla="val -27316"/>
                <a:gd name="adj2" fmla="val 5912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3848" y="1601861"/>
              <a:ext cx="537361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u="sng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상관관계 행렬 </a:t>
              </a:r>
              <a:r>
                <a:rPr lang="ko-KR" altLang="en-US" sz="1600" b="1" u="sng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검토</a:t>
              </a:r>
              <a:endParaRPr lang="en-US" altLang="ko-KR" sz="1600" b="1" u="sng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요인분석 수행을 위해 측정변수들 간의 상관관계를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고려</a:t>
              </a:r>
              <a:r>
                <a:rPr lang="en-US" altLang="ko-KR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, </a:t>
              </a:r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계산된 </a:t>
              </a:r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상관관계 매트릭스를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검토</a:t>
              </a:r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endPara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요인분석의 목적은 측정변수들 간의 동질적이거나 유사한 진단으로 묶는 것이므로 어느 한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특정변수는 유사한 </a:t>
              </a:r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다른 변수와 </a:t>
              </a:r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높은 </a:t>
              </a:r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상관관계를 가져야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함</a:t>
              </a:r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endPara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변수들간의 상관관계가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높을 경우</a:t>
              </a:r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ko-KR" altLang="en-US" sz="1600" dirty="0" smtClean="0"/>
                <a:t>→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하나의 요인으로 나타남을 의미</a:t>
              </a:r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변수들간의 상관관계가 낮을 경우</a:t>
              </a:r>
              <a:endPara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  <a:p>
              <a:r>
                <a:rPr lang="ko-KR" altLang="en-US" sz="1600" dirty="0" smtClean="0"/>
                <a:t>→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하나의 </a:t>
              </a:r>
              <a:r>
                <a:rPr lang="ko-KR" altLang="en-US" sz="1600" dirty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요인으로 묶이지 </a:t>
              </a:r>
              <a:r>
                <a:rPr lang="ko-KR" altLang="en-US" sz="1600" dirty="0" smtClean="0"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않음을 의미 </a:t>
              </a:r>
              <a:endPara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637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13069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정용미 홍선경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2112" y="6525344"/>
            <a:ext cx="807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458" y="69141"/>
            <a:ext cx="471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Ⅰ. Factor Analysis</a:t>
            </a:r>
            <a:r>
              <a:rPr lang="ko-KR" altLang="en-US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란</a:t>
            </a:r>
            <a:r>
              <a:rPr lang="en-US" altLang="ko-KR" sz="3600" b="1" dirty="0" smtClean="0">
                <a:solidFill>
                  <a:schemeClr val="tx2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2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27" y="856005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요인분석의 수행과정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4127" y="1003347"/>
            <a:ext cx="115970" cy="1054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79680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913072" y="1256116"/>
            <a:ext cx="5835392" cy="5197220"/>
            <a:chOff x="2913072" y="1256116"/>
            <a:chExt cx="5835392" cy="5197220"/>
          </a:xfrm>
        </p:grpSpPr>
        <p:sp>
          <p:nvSpPr>
            <p:cNvPr id="4" name="사각형 설명선 3"/>
            <p:cNvSpPr/>
            <p:nvPr/>
          </p:nvSpPr>
          <p:spPr>
            <a:xfrm rot="5400000">
              <a:off x="3232158" y="937030"/>
              <a:ext cx="5197220" cy="5835392"/>
            </a:xfrm>
            <a:prstGeom prst="wedgeRectCallout">
              <a:avLst>
                <a:gd name="adj1" fmla="val -20252"/>
                <a:gd name="adj2" fmla="val 56429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59832" y="1348181"/>
              <a:ext cx="4536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u="sng" dirty="0" smtClean="0"/>
                <a:t>모델결정</a:t>
              </a:r>
              <a:endParaRPr lang="en-US" altLang="ko-KR" sz="1600" b="1" u="sng" dirty="0" smtClean="0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4535574"/>
              </p:ext>
            </p:extLst>
          </p:nvPr>
        </p:nvGraphicFramePr>
        <p:xfrm>
          <a:off x="2987825" y="1867731"/>
          <a:ext cx="5727579" cy="4518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613"/>
                <a:gridCol w="4071966"/>
              </a:tblGrid>
              <a:tr h="703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주성분 분석법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(principal component)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디폴트로 사용하는 요인추출방법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데이터 총 분산을 이용하며 가장 널리 사용되는 방법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최소제곱 요인추출법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(Least squares)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공통 요인분석 방법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연구에 사용되는 변수는 모집단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대상자가 표본이라고 가정할 수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있을 때 사용</a:t>
                      </a:r>
                      <a:r>
                        <a:rPr lang="ko-KR" altLang="en-US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가능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요인수에</a:t>
                      </a:r>
                      <a:r>
                        <a:rPr lang="ko-KR" altLang="en-US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대한 가설검정이 가능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최대우도 요인추출법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(Maximum likelihood)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연구에 사용되는 변수가 모집단 전체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대상자는 표본일 경우 사용가능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 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표본 수가 많은 경우 다른 방법보다 우수한 분석 결과</a:t>
                      </a:r>
                      <a:r>
                        <a:rPr lang="ko-KR" altLang="en-US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도출 가능</a:t>
                      </a:r>
                      <a:r>
                        <a:rPr lang="en-US" altLang="ko-KR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.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주축요인추출법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(Principal axis</a:t>
                      </a:r>
                      <a:r>
                        <a:rPr lang="en-US" altLang="ko-KR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factoring)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측정대상자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변수가 모두 모집단이므로 그</a:t>
                      </a:r>
                      <a:r>
                        <a:rPr lang="ko-KR" altLang="en-US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분석결과는</a:t>
                      </a:r>
                      <a:r>
                        <a:rPr lang="ko-KR" altLang="en-US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다른 모집단에 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 대해 일반화 불가능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많은 표본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변수와의 관계를 기술하는 것이 목적일 경우 유용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알파 요인추출법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(Alpha factoring)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측정대상자는 모집단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변수는 표본</a:t>
                      </a:r>
                      <a:endParaRPr lang="en-US" altLang="ko-KR" sz="1050" baseline="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연구목적이 최대 우도 요인 추출법이나 최소제곱법과는</a:t>
                      </a:r>
                      <a:r>
                        <a:rPr lang="ko-KR" altLang="en-US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달리 표본인 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변수를 분석하여 얻은 결론을 변수의 모집단에 일반화시킬 수 있는 방법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이미지 요인추출법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(Image factoring)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측정대상자 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변수가 모두 모집단이므로 그 분석결과는</a:t>
                      </a:r>
                      <a:r>
                        <a:rPr lang="ko-KR" altLang="en-US" sz="1050" baseline="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다른 모집단에 대해 </a:t>
                      </a:r>
                      <a:r>
                        <a:rPr lang="ko-KR" altLang="en-US" sz="1050" dirty="0" err="1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일반화시키는것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불가능</a:t>
                      </a:r>
                      <a:endParaRPr lang="en-US" altLang="ko-KR" sz="105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-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많은 표본</a:t>
                      </a:r>
                      <a:r>
                        <a:rPr lang="en-US" altLang="ko-KR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</a:t>
                      </a:r>
                      <a:r>
                        <a:rPr lang="ko-KR" altLang="en-US" sz="105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변수와의 관계 기술이 목적일 경우 유용</a:t>
                      </a:r>
                      <a:endParaRPr lang="ko-KR" altLang="en-US" sz="1050" dirty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4127" y="148478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자료입력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98" y="206084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상관관계 계산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97" y="2636912"/>
            <a:ext cx="205511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요인추출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26796" y="3212976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요인적재량 산출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4127" y="3789040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회전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6170" y="4365104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요인의 해석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5227" y="4941168"/>
            <a:ext cx="205511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요인점수의 산출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3072" y="4077072"/>
            <a:ext cx="5694028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82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서울남산체 Y">
      <a:majorFont>
        <a:latin typeface="맑은 고딕"/>
        <a:ea typeface="서울남산체 B"/>
        <a:cs typeface=""/>
      </a:majorFont>
      <a:minorFont>
        <a:latin typeface="맑은 고딕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1888</Words>
  <Application>Microsoft Office PowerPoint</Application>
  <PresentationFormat>화면 슬라이드 쇼(4:3)</PresentationFormat>
  <Paragraphs>429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Arial</vt:lpstr>
      <vt:lpstr>맑은 고딕</vt:lpstr>
      <vt:lpstr>서울남산체 B</vt:lpstr>
      <vt:lpstr>-윤고딕320</vt:lpstr>
      <vt:lpstr>서울한강체 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User</cp:lastModifiedBy>
  <cp:revision>267</cp:revision>
  <dcterms:created xsi:type="dcterms:W3CDTF">2012-11-24T07:56:44Z</dcterms:created>
  <dcterms:modified xsi:type="dcterms:W3CDTF">2014-11-29T14:45:53Z</dcterms:modified>
</cp:coreProperties>
</file>