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303" r:id="rId6"/>
    <p:sldId id="263" r:id="rId7"/>
    <p:sldId id="264" r:id="rId8"/>
    <p:sldId id="267" r:id="rId9"/>
    <p:sldId id="268" r:id="rId10"/>
    <p:sldId id="269" r:id="rId11"/>
    <p:sldId id="304" r:id="rId12"/>
    <p:sldId id="270" r:id="rId13"/>
    <p:sldId id="271" r:id="rId14"/>
    <p:sldId id="272" r:id="rId15"/>
    <p:sldId id="273" r:id="rId16"/>
    <p:sldId id="274" r:id="rId17"/>
    <p:sldId id="296" r:id="rId18"/>
    <p:sldId id="297" r:id="rId19"/>
    <p:sldId id="298" r:id="rId20"/>
    <p:sldId id="299" r:id="rId21"/>
    <p:sldId id="300" r:id="rId22"/>
    <p:sldId id="275" r:id="rId23"/>
    <p:sldId id="276" r:id="rId24"/>
    <p:sldId id="277" r:id="rId25"/>
    <p:sldId id="278" r:id="rId26"/>
    <p:sldId id="279" r:id="rId27"/>
    <p:sldId id="307" r:id="rId28"/>
    <p:sldId id="284" r:id="rId29"/>
    <p:sldId id="30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5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7" autoAdjust="0"/>
    <p:restoredTop sz="94660"/>
  </p:normalViewPr>
  <p:slideViewPr>
    <p:cSldViewPr>
      <p:cViewPr>
        <p:scale>
          <a:sx n="70" d="100"/>
          <a:sy n="70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8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4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3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9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9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1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0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D1A2-0EE9-4F2B-82DF-85B09384708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A137-9AB7-41C3-909B-31D0D825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5344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9592" y="2636912"/>
            <a:ext cx="259228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회귀분석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484784"/>
            <a:ext cx="4680520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/>
              <a:t>LOGISTIC REGRESSION ANALYSIS</a:t>
            </a:r>
            <a:endParaRPr lang="ko-KR" altLang="en-US" sz="3200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6516216" y="5301208"/>
            <a:ext cx="16372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통계학과 신유호</a:t>
            </a:r>
            <a:endParaRPr lang="en-US" altLang="ko-KR" sz="1400" dirty="0" smtClean="0"/>
          </a:p>
          <a:p>
            <a:r>
              <a:rPr lang="ko-KR" altLang="en-US" sz="1400" dirty="0" smtClean="0"/>
              <a:t>통계학과 우준영</a:t>
            </a:r>
          </a:p>
        </p:txBody>
      </p:sp>
    </p:spTree>
    <p:extLst>
      <p:ext uri="{BB962C8B-B14F-4D97-AF65-F5344CB8AC3E}">
        <p14:creationId xmlns:p14="http://schemas.microsoft.com/office/powerpoint/2010/main" val="33901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62"/>
    </mc:Choice>
    <mc:Fallback xmlns="">
      <p:transition advTm="226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1226340"/>
            <a:ext cx="6654990" cy="473975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 본격적으로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b="1" dirty="0" smtClean="0"/>
              <a:t>회귀분석은 </a:t>
            </a:r>
            <a:r>
              <a:rPr lang="en-US" altLang="ko-KR" sz="1400" b="1" dirty="0" smtClean="0"/>
              <a:t>Continuous</a:t>
            </a:r>
            <a:r>
              <a:rPr lang="ko-KR" altLang="en-US" sz="1400" b="1" dirty="0" smtClean="0"/>
              <a:t>한 값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연봉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직원 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수학점수 등</a:t>
            </a:r>
            <a:r>
              <a:rPr lang="en-US" altLang="ko-KR" sz="1400" b="1" dirty="0" smtClean="0"/>
              <a:t>)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추정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2000" b="1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예를 들어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사람이 공화당인지 민주당을 지지하는지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혹은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졸업점수를 맞출 수 있는지 아닌지 </a:t>
            </a:r>
            <a:r>
              <a:rPr lang="en-US" altLang="ko-KR" sz="1400" dirty="0" smtClean="0"/>
              <a:t>? 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위와 같은 </a:t>
            </a:r>
            <a:r>
              <a:rPr lang="en-US" altLang="ko-KR" b="1" dirty="0" smtClean="0"/>
              <a:t>Dichotomous, binary </a:t>
            </a:r>
            <a:r>
              <a:rPr lang="ko-KR" altLang="en-US" b="1" dirty="0" smtClean="0"/>
              <a:t>한 값</a:t>
            </a:r>
            <a:r>
              <a:rPr lang="ko-KR" altLang="en-US" sz="1400" dirty="0" smtClean="0"/>
              <a:t>이라면 어떻게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하나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b="1" dirty="0" smtClean="0"/>
              <a:t>똑같이 회귀분석 방법을 이용하는가 </a:t>
            </a:r>
            <a:r>
              <a:rPr lang="en-US" altLang="ko-KR" sz="1400" b="1" dirty="0" smtClean="0"/>
              <a:t>?</a:t>
            </a:r>
          </a:p>
          <a:p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알아보도록 하자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5" name="타원 4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88540" y="421984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로지스틱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회귀분석이란</a:t>
              </a:r>
              <a:r>
                <a:rPr lang="en-US" altLang="ko-KR" sz="1600" dirty="0" smtClean="0"/>
                <a:t>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      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What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</a:rPr>
                <a:t>is the logistic regression analysis? 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2" name="직사각형 11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1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5"/>
    </mc:Choice>
    <mc:Fallback xmlns="">
      <p:transition advTm="61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90726" y="2932348"/>
            <a:ext cx="6552728" cy="10464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Principle of </a:t>
            </a:r>
          </a:p>
          <a:p>
            <a:pPr algn="ctr"/>
            <a:r>
              <a:rPr lang="en-US" altLang="ko-KR" sz="4400" dirty="0" smtClean="0"/>
              <a:t>Logistic regression</a:t>
            </a:r>
            <a:endParaRPr lang="ko-KR" altLang="en-US" sz="4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4" name="직사각형 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1196752"/>
            <a:ext cx="6654990" cy="17235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회귀분석은 기본적으로 </a:t>
            </a:r>
            <a:endParaRPr lang="en-US" altLang="ko-KR" sz="1400" dirty="0" smtClean="0"/>
          </a:p>
          <a:p>
            <a:r>
              <a:rPr lang="en-US" altLang="ko-KR" sz="1400" dirty="0" smtClean="0"/>
              <a:t>Odds ratio</a:t>
            </a:r>
            <a:r>
              <a:rPr lang="ko-KR" altLang="en-US" sz="1400" dirty="0" smtClean="0"/>
              <a:t>같은 수치로 나타나는데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이는 변수가 </a:t>
            </a:r>
            <a:r>
              <a:rPr lang="ko-KR" altLang="en-US" sz="1400" b="1" dirty="0" smtClean="0"/>
              <a:t>성공 </a:t>
            </a:r>
            <a:r>
              <a:rPr lang="en-US" altLang="ko-KR" sz="1400" b="1" dirty="0" smtClean="0"/>
              <a:t>or </a:t>
            </a:r>
            <a:r>
              <a:rPr lang="ko-KR" altLang="en-US" sz="1400" b="1" dirty="0" smtClean="0"/>
              <a:t>실패로 구성</a:t>
            </a:r>
            <a:r>
              <a:rPr lang="ko-KR" altLang="en-US" sz="1400" dirty="0" smtClean="0"/>
              <a:t>된다면 </a:t>
            </a:r>
            <a:endParaRPr lang="en-US" altLang="ko-KR" sz="1400" dirty="0" smtClean="0"/>
          </a:p>
          <a:p>
            <a:r>
              <a:rPr lang="en-US" altLang="ko-KR" sz="1400" dirty="0" smtClean="0"/>
              <a:t>Odds </a:t>
            </a:r>
            <a:r>
              <a:rPr lang="ko-KR" altLang="en-US" sz="1400" dirty="0" smtClean="0"/>
              <a:t>는 한 집단이 다른 집단에 비해 </a:t>
            </a:r>
            <a:endParaRPr lang="en-US" altLang="ko-KR" sz="1400" dirty="0" smtClean="0"/>
          </a:p>
          <a:p>
            <a:r>
              <a:rPr lang="ko-KR" altLang="en-US" sz="1400" dirty="0" smtClean="0"/>
              <a:t>성공할 승산의 비에 대한 </a:t>
            </a:r>
            <a:r>
              <a:rPr lang="ko-KR" altLang="en-US" b="1" dirty="0" err="1" smtClean="0"/>
              <a:t>측정량</a:t>
            </a:r>
            <a:r>
              <a:rPr lang="ko-KR" altLang="en-US" sz="1400" dirty="0" err="1" smtClean="0"/>
              <a:t>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b="1" dirty="0" err="1" smtClean="0"/>
              <a:t>교차비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,OR</a:t>
            </a:r>
            <a:r>
              <a:rPr lang="en-US" altLang="ko-KR" dirty="0" smtClean="0"/>
              <a:t> </a:t>
            </a:r>
            <a:r>
              <a:rPr lang="ko-KR" altLang="en-US" sz="1400" dirty="0" smtClean="0"/>
              <a:t>혹은 </a:t>
            </a:r>
            <a:r>
              <a:rPr lang="en-US" altLang="ko-KR" b="1" dirty="0" err="1" smtClean="0"/>
              <a:t>Exp</a:t>
            </a:r>
            <a:r>
              <a:rPr lang="en-US" altLang="ko-KR" b="1" dirty="0" smtClean="0"/>
              <a:t>(p)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라고도 불린다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79768"/>
            <a:ext cx="4657725" cy="18478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-564737" y="7057"/>
            <a:ext cx="2664296" cy="1428745"/>
            <a:chOff x="-312709" y="200055"/>
            <a:chExt cx="2664296" cy="1428745"/>
          </a:xfrm>
        </p:grpSpPr>
        <p:sp>
          <p:nvSpPr>
            <p:cNvPr id="7" name="타원 6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12709" y="560484"/>
              <a:ext cx="2664296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Odds</a:t>
              </a:r>
            </a:p>
            <a:p>
              <a:pPr algn="ctr"/>
              <a:r>
                <a:rPr lang="en-US" altLang="ko-KR" sz="2000" dirty="0" smtClean="0"/>
                <a:t>ratio</a:t>
              </a:r>
              <a:endParaRPr lang="ko-KR" altLang="en-US" sz="2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4" name="직사각형 1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1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66616" y="1202639"/>
            <a:ext cx="6654990" cy="19389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이해를 </a:t>
            </a:r>
            <a:r>
              <a:rPr lang="ko-KR" altLang="en-US" sz="1400" dirty="0" err="1" smtClean="0"/>
              <a:t>돕기위해</a:t>
            </a:r>
            <a:r>
              <a:rPr lang="ko-KR" altLang="en-US" sz="1400" dirty="0" smtClean="0"/>
              <a:t> 예제를 하나 들자면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b="1" dirty="0" smtClean="0"/>
              <a:t>흡연자가 비흡연자보다 </a:t>
            </a:r>
            <a:endParaRPr lang="en-US" altLang="ko-KR" b="1" dirty="0" smtClean="0"/>
          </a:p>
          <a:p>
            <a:r>
              <a:rPr lang="ko-KR" altLang="en-US" b="1" dirty="0" smtClean="0"/>
              <a:t>폐암 발생 확률이 더 높은가 </a:t>
            </a:r>
            <a:r>
              <a:rPr lang="en-US" altLang="ko-KR" b="1" dirty="0" smtClean="0"/>
              <a:t>?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이런 의문은 </a:t>
            </a:r>
            <a:r>
              <a:rPr lang="en-US" altLang="ko-KR" sz="1400" dirty="0" smtClean="0"/>
              <a:t>Odds</a:t>
            </a:r>
            <a:r>
              <a:rPr lang="ko-KR" altLang="en-US" sz="1400" dirty="0" smtClean="0"/>
              <a:t>를 언급하고 있다고 본다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5098"/>
              </p:ext>
            </p:extLst>
          </p:nvPr>
        </p:nvGraphicFramePr>
        <p:xfrm>
          <a:off x="372786" y="3140968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Y/X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SMOKING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NON-SMOKING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폐암발병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tint val="4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82</a:t>
                      </a:r>
                      <a:r>
                        <a:rPr lang="en-US" altLang="ko-KR" sz="1400" baseline="0" dirty="0" smtClean="0"/>
                        <a:t>// p(1)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tint val="4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221 // p(0)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tint val="40000"/>
                        <a:alpha val="77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폐암발병안함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tint val="4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277//</a:t>
                      </a:r>
                      <a:r>
                        <a:rPr lang="en-US" altLang="ko-KR" sz="1400" baseline="0" dirty="0" smtClean="0"/>
                        <a:t> 1-p(1)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tint val="4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1362 // 1-p(0)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tint val="40000"/>
                        <a:alpha val="77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06552" y="2474225"/>
                <a:ext cx="2520280" cy="2792431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예제에서 쓰이는 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방법이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Odds ratio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이용해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X=0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가능성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대한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X=1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가능성의 비율을 구한다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Odds ratio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(1)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(0)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(0)</m:t>
                            </m:r>
                          </m:den>
                        </m:f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82/277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221/1362</m:t>
                        </m:r>
                      </m:den>
                    </m:f>
                  </m:oMath>
                </a14:m>
                <a:endParaRPr lang="en-US" altLang="ko-KR" sz="1400" b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</a:rPr>
                  <a:t>=1.824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52" y="2474225"/>
                <a:ext cx="2520280" cy="279243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66616" y="4846817"/>
            <a:ext cx="7056784" cy="8002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1.824</a:t>
            </a:r>
            <a:r>
              <a:rPr lang="ko-KR" altLang="en-US" sz="1400" dirty="0" smtClean="0"/>
              <a:t>의 결과값을 가지고 해석을 해보면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흡연자가 비흡연자보다 폐암 발병 확률이 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1.8</a:t>
            </a:r>
            <a:r>
              <a:rPr lang="ko-KR" altLang="en-US" b="1" dirty="0" smtClean="0"/>
              <a:t>배 </a:t>
            </a:r>
            <a:r>
              <a:rPr lang="ko-KR" altLang="en-US" sz="1400" dirty="0" smtClean="0"/>
              <a:t>정도 높다고 </a:t>
            </a:r>
            <a:endParaRPr lang="en-US" altLang="ko-KR" sz="1400" dirty="0" smtClean="0"/>
          </a:p>
          <a:p>
            <a:r>
              <a:rPr lang="ko-KR" altLang="en-US" sz="1400" dirty="0" smtClean="0"/>
              <a:t>해석이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8" name="타원 7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88540" y="384299"/>
              <a:ext cx="2664296" cy="101566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Odds</a:t>
              </a:r>
            </a:p>
            <a:p>
              <a:pPr algn="ctr"/>
              <a:r>
                <a:rPr lang="en-US" altLang="ko-KR" sz="2000" dirty="0" smtClean="0"/>
                <a:t>Ratio</a:t>
              </a:r>
            </a:p>
            <a:p>
              <a:pPr algn="ctr"/>
              <a:r>
                <a:rPr lang="en-US" altLang="ko-KR" sz="2000" dirty="0" smtClean="0"/>
                <a:t>example</a:t>
              </a:r>
              <a:endParaRPr lang="ko-KR" altLang="en-US" sz="20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7" name="직사각형 16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4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7657" y="1196752"/>
            <a:ext cx="6654990" cy="36625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이전 예와 같이 </a:t>
            </a:r>
            <a:r>
              <a:rPr lang="en-US" altLang="ko-KR" sz="1400" dirty="0" smtClean="0"/>
              <a:t>1.824 </a:t>
            </a:r>
            <a:r>
              <a:rPr lang="ko-KR" altLang="en-US" sz="1400" dirty="0" smtClean="0"/>
              <a:t>값이 도출되었는데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이는 </a:t>
            </a:r>
            <a:endParaRPr lang="en-US" altLang="ko-KR" sz="1400" dirty="0" smtClean="0"/>
          </a:p>
          <a:p>
            <a:r>
              <a:rPr lang="ko-KR" altLang="en-US" sz="1400" dirty="0" smtClean="0"/>
              <a:t>확률을 나타내는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사이의 값이 아니라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을 넘어버리는 값</a:t>
            </a:r>
            <a:r>
              <a:rPr lang="ko-KR" altLang="en-US" sz="1400" dirty="0" smtClean="0"/>
              <a:t>이 되어 버린다</a:t>
            </a:r>
            <a:r>
              <a:rPr lang="en-US" altLang="ko-KR" sz="1400" dirty="0" smtClean="0"/>
              <a:t>.</a:t>
            </a:r>
          </a:p>
          <a:p>
            <a:endParaRPr lang="en-US" altLang="ko-KR" dirty="0"/>
          </a:p>
          <a:p>
            <a:r>
              <a:rPr lang="ko-KR" altLang="en-US" sz="1400" dirty="0" smtClean="0"/>
              <a:t>이는 </a:t>
            </a:r>
            <a:r>
              <a:rPr lang="ko-KR" altLang="en-US" sz="1400" dirty="0" err="1" smtClean="0"/>
              <a:t>이분형</a:t>
            </a:r>
            <a:r>
              <a:rPr lang="ko-KR" altLang="en-US" sz="1400" dirty="0" smtClean="0"/>
              <a:t> 결과값에서나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그래프해석에서나 </a:t>
            </a:r>
            <a:r>
              <a:rPr lang="ko-KR" altLang="en-US" b="1" dirty="0" smtClean="0"/>
              <a:t>명쾌</a:t>
            </a:r>
            <a:r>
              <a:rPr lang="ko-KR" altLang="en-US" sz="1400" dirty="0" smtClean="0"/>
              <a:t>하게</a:t>
            </a:r>
            <a:endParaRPr lang="en-US" altLang="ko-KR" sz="1400" dirty="0" smtClean="0"/>
          </a:p>
          <a:p>
            <a:r>
              <a:rPr lang="ko-KR" altLang="en-US" sz="1400" dirty="0" smtClean="0"/>
              <a:t>해답을 제공해주지 않으므로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이곳에 </a:t>
            </a:r>
            <a:r>
              <a:rPr lang="en-US" altLang="ko-KR" b="1" dirty="0" smtClean="0"/>
              <a:t>Natural log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를 적용</a:t>
            </a:r>
            <a:r>
              <a:rPr lang="en-US" altLang="ko-KR" sz="1400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1400" dirty="0" smtClean="0"/>
              <a:t>이를 </a:t>
            </a:r>
            <a:r>
              <a:rPr lang="en-US" altLang="ko-KR" sz="1400" dirty="0" smtClean="0"/>
              <a:t>p(x)</a:t>
            </a:r>
            <a:r>
              <a:rPr lang="ko-KR" altLang="en-US" sz="1400" dirty="0" smtClean="0"/>
              <a:t>에 관해 다시 정리하면</a:t>
            </a:r>
            <a:r>
              <a:rPr lang="en-US" altLang="ko-KR" sz="1400" dirty="0" smtClean="0"/>
              <a:t>,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1400" dirty="0" smtClean="0"/>
              <a:t>위와 같은 식이 도출된다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그래프로 보면 어떨까</a:t>
            </a:r>
            <a:r>
              <a:rPr lang="en-US" altLang="ko-KR" sz="1400" dirty="0" smtClean="0"/>
              <a:t>?</a:t>
            </a:r>
            <a:endParaRPr lang="en-US" altLang="ko-K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7" y="3831571"/>
            <a:ext cx="2133600" cy="552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70" y="4797152"/>
            <a:ext cx="4000500" cy="600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12" name="타원 11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ㅐ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88540" y="384299"/>
              <a:ext cx="2664296" cy="101566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Odds</a:t>
              </a:r>
            </a:p>
            <a:p>
              <a:pPr algn="ctr"/>
              <a:r>
                <a:rPr lang="en-US" altLang="ko-KR" sz="2000" dirty="0" smtClean="0"/>
                <a:t>Ratio</a:t>
              </a:r>
            </a:p>
            <a:p>
              <a:pPr algn="ctr"/>
              <a:r>
                <a:rPr lang="en-US" altLang="ko-KR" sz="2000" dirty="0" smtClean="0"/>
                <a:t>example</a:t>
              </a:r>
              <a:endParaRPr lang="ko-KR" altLang="en-US" sz="20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6" name="직사각형 15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6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2454" y="1196752"/>
                <a:ext cx="6654990" cy="2523768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그래프는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로지스틱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회귀모형의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전형적인 그래프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이며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그래프가 커브모양을 띄는 것을 알 수 있다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이를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S-Shaped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혹은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sigmoid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커브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라고도 불린다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또한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𝒔𝒍𝒐𝒑𝒆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가 변화되면서 그래프는 아래와 같이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변화된다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54" y="1196752"/>
                <a:ext cx="6654990" cy="25237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84784"/>
            <a:ext cx="2266950" cy="2247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4" y="3698382"/>
            <a:ext cx="5686425" cy="24669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7" name="타원 6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288540" y="384299"/>
              <a:ext cx="2664296" cy="101566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Graphics</a:t>
              </a:r>
            </a:p>
            <a:p>
              <a:pPr algn="ctr"/>
              <a:r>
                <a:rPr lang="en-US" altLang="ko-KR" sz="2000" dirty="0" smtClean="0"/>
                <a:t>Of</a:t>
              </a:r>
            </a:p>
            <a:p>
              <a:pPr algn="ctr"/>
              <a:r>
                <a:rPr lang="en-US" altLang="ko-KR" sz="2000" dirty="0" smtClean="0"/>
                <a:t>logistic</a:t>
              </a:r>
              <a:endParaRPr lang="ko-KR" altLang="en-US" sz="2000" dirty="0"/>
            </a:p>
          </p:txBody>
        </p:sp>
      </p:grpSp>
      <p:cxnSp>
        <p:nvCxnSpPr>
          <p:cNvPr id="14" name="구부러진 연결선 13"/>
          <p:cNvCxnSpPr/>
          <p:nvPr/>
        </p:nvCxnSpPr>
        <p:spPr>
          <a:xfrm>
            <a:off x="1691680" y="1435802"/>
            <a:ext cx="4032448" cy="1057094"/>
          </a:xfrm>
          <a:prstGeom prst="curvedConnector3">
            <a:avLst>
              <a:gd name="adj1" fmla="val -27166"/>
            </a:avLst>
          </a:prstGeom>
          <a:ln w="22225">
            <a:solidFill>
              <a:schemeClr val="tx1">
                <a:alpha val="54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8" name="직사각형 17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57370" y="545390"/>
            <a:ext cx="655272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Logistic regression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3701" y="1196752"/>
            <a:ext cx="6912768" cy="33547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2000" b="1" dirty="0" err="1" smtClean="0"/>
              <a:t>로지스틱</a:t>
            </a:r>
            <a:r>
              <a:rPr lang="ko-KR" altLang="en-US" sz="2000" b="1" dirty="0" smtClean="0"/>
              <a:t> 회귀분석</a:t>
            </a:r>
            <a:r>
              <a:rPr lang="ko-KR" altLang="en-US" sz="1400" dirty="0" smtClean="0"/>
              <a:t>은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분석하고자 하는 대상이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집단으로 나누어져 </a:t>
            </a:r>
            <a:r>
              <a:rPr lang="ko-KR" altLang="en-US" sz="1400" dirty="0" err="1" smtClean="0"/>
              <a:t>있을때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(ex:</a:t>
            </a:r>
            <a:r>
              <a:rPr lang="ko-KR" altLang="en-US" b="1" dirty="0" smtClean="0"/>
              <a:t>생존</a:t>
            </a:r>
            <a:r>
              <a:rPr lang="ko-KR" altLang="en-US" sz="1400" dirty="0" smtClean="0"/>
              <a:t>과 </a:t>
            </a:r>
            <a:r>
              <a:rPr lang="ko-KR" altLang="en-US" b="1" dirty="0" smtClean="0"/>
              <a:t>죽음</a:t>
            </a:r>
            <a:r>
              <a:rPr lang="en-US" altLang="ko-KR" sz="1400" dirty="0" smtClean="0"/>
              <a:t>, </a:t>
            </a:r>
            <a:r>
              <a:rPr lang="ko-KR" altLang="en-US" b="1" dirty="0" smtClean="0"/>
              <a:t>성공</a:t>
            </a:r>
            <a:r>
              <a:rPr lang="ko-KR" altLang="en-US" sz="1400" dirty="0" smtClean="0"/>
              <a:t>과 </a:t>
            </a:r>
            <a:r>
              <a:rPr lang="ko-KR" altLang="en-US" b="1" dirty="0" smtClean="0"/>
              <a:t>실패</a:t>
            </a:r>
            <a:r>
              <a:rPr lang="en-US" altLang="ko-KR" sz="1400" dirty="0" smtClean="0"/>
              <a:t>, </a:t>
            </a:r>
            <a:r>
              <a:rPr lang="ko-KR" altLang="en-US" b="1" dirty="0" smtClean="0"/>
              <a:t>대학진학</a:t>
            </a:r>
            <a:r>
              <a:rPr lang="ko-KR" altLang="en-US" sz="1400" dirty="0" smtClean="0"/>
              <a:t>과</a:t>
            </a:r>
            <a:r>
              <a:rPr lang="ko-KR" altLang="en-US" b="1" dirty="0" smtClean="0"/>
              <a:t> 포기</a:t>
            </a:r>
            <a:r>
              <a:rPr lang="ko-KR" altLang="en-US" sz="1400" dirty="0" smtClean="0"/>
              <a:t> 등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혹은</a:t>
            </a:r>
            <a:r>
              <a:rPr lang="en-US" altLang="ko-KR" sz="1400" dirty="0" smtClean="0"/>
              <a:t>, 2</a:t>
            </a:r>
            <a:r>
              <a:rPr lang="ko-KR" altLang="en-US" sz="1400" dirty="0" smtClean="0"/>
              <a:t>개 이상의 집단으로 나눠져 </a:t>
            </a:r>
            <a:r>
              <a:rPr lang="ko-KR" altLang="en-US" sz="1400" dirty="0" err="1" smtClean="0"/>
              <a:t>있을때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개별 </a:t>
            </a:r>
            <a:r>
              <a:rPr lang="en-US" altLang="ko-KR" sz="1400" dirty="0" err="1" smtClean="0"/>
              <a:t>obs</a:t>
            </a:r>
            <a:r>
              <a:rPr lang="ko-KR" altLang="en-US" sz="1400" dirty="0" smtClean="0"/>
              <a:t>들이 </a:t>
            </a:r>
            <a:r>
              <a:rPr lang="ko-KR" altLang="en-US" b="1" dirty="0" smtClean="0"/>
              <a:t>과연 어느 집단으로 분류될 수 있는가 </a:t>
            </a:r>
            <a:endParaRPr lang="en-US" altLang="ko-KR" b="1" dirty="0" smtClean="0"/>
          </a:p>
          <a:p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분석하고</a:t>
            </a:r>
            <a:r>
              <a:rPr lang="en-US" altLang="ko-KR" sz="1400" dirty="0" smtClean="0"/>
              <a:t>, </a:t>
            </a:r>
            <a:r>
              <a:rPr lang="ko-KR" altLang="en-US" b="1" dirty="0" smtClean="0"/>
              <a:t>이를 예측하는 </a:t>
            </a:r>
            <a:r>
              <a:rPr lang="en-US" altLang="ko-KR" b="1" dirty="0" smtClean="0"/>
              <a:t>Model</a:t>
            </a:r>
            <a:r>
              <a:rPr lang="ko-KR" altLang="en-US" b="1" dirty="0" smtClean="0"/>
              <a:t>을 개발</a:t>
            </a:r>
            <a:r>
              <a:rPr lang="ko-KR" altLang="en-US" sz="1400" dirty="0" smtClean="0"/>
              <a:t>하는데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사용되는 </a:t>
            </a:r>
            <a:r>
              <a:rPr lang="ko-KR" altLang="en-US" sz="1400" b="1" dirty="0" smtClean="0"/>
              <a:t>통계적 알고리즘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6" name="타원 5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88540" y="384299"/>
              <a:ext cx="2664296" cy="101566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Logistic</a:t>
              </a:r>
            </a:p>
            <a:p>
              <a:pPr algn="ctr"/>
              <a:r>
                <a:rPr lang="en-US" altLang="ko-KR" sz="2000" dirty="0" smtClean="0"/>
                <a:t>Regression</a:t>
              </a:r>
            </a:p>
            <a:p>
              <a:pPr algn="ctr"/>
              <a:r>
                <a:rPr lang="en-US" altLang="ko-KR" sz="2000" dirty="0" smtClean="0"/>
                <a:t>analysis</a:t>
              </a:r>
              <a:endParaRPr lang="ko-KR" altLang="en-US" sz="2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5" name="직사각형 14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2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90726" y="2932348"/>
            <a:ext cx="6552728" cy="10464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How about the practical use </a:t>
            </a:r>
          </a:p>
          <a:p>
            <a:pPr algn="ctr"/>
            <a:r>
              <a:rPr lang="en-US" altLang="ko-KR" sz="4400" dirty="0" smtClean="0"/>
              <a:t>Of Logistic regression?</a:t>
            </a:r>
            <a:endParaRPr lang="ko-KR" altLang="en-US" sz="4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4" name="직사각형 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7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2905" y="1876709"/>
            <a:ext cx="6654990" cy="33547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ㆍ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대학생들의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중도탈락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 요인분석</a:t>
            </a:r>
            <a:endParaRPr lang="en-US" altLang="ko-KR" sz="14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dirty="0" smtClean="0"/>
              <a:t>서울의 모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대학에서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대학생들의 중도탈락 문제를 살펴보고자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dirty="0" smtClean="0"/>
              <a:t>사유가 될만한 요인</a:t>
            </a:r>
            <a:r>
              <a:rPr lang="ko-KR" altLang="en-US" sz="1400" dirty="0" smtClean="0"/>
              <a:t>들로 설문지 작성 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과연 </a:t>
            </a:r>
            <a:r>
              <a:rPr lang="ko-KR" altLang="en-US" dirty="0" smtClean="0"/>
              <a:t>어떤 요인</a:t>
            </a:r>
            <a:r>
              <a:rPr lang="ko-KR" altLang="en-US" sz="1400" dirty="0" smtClean="0"/>
              <a:t>들이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중도탈락에 </a:t>
            </a:r>
            <a:r>
              <a:rPr lang="ko-KR" altLang="en-US" dirty="0" smtClean="0"/>
              <a:t>영향을</a:t>
            </a:r>
            <a:r>
              <a:rPr lang="en-US" altLang="ko-KR" dirty="0"/>
              <a:t> </a:t>
            </a:r>
            <a:r>
              <a:rPr lang="ko-KR" altLang="en-US" dirty="0" smtClean="0"/>
              <a:t>끼치는지</a:t>
            </a:r>
            <a:r>
              <a:rPr lang="ko-KR" altLang="en-US" sz="1400" dirty="0" smtClean="0"/>
              <a:t>에 대해서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조사할 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사용되었다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3" name="AutoShape 2" descr="https://www.evernote.com/shard/s453/res/8756c353-978b-4994-9a18-b72a6bf78d58/%EC%BA%A1%EC%B2%98.PNG?resizeSmall&amp;width=1340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https://www.evernote.com/shard/s453/res/8756c353-978b-4994-9a18-b72a6bf78d58/%EC%BA%A1%EC%B2%98.PNG?resizeSmall&amp;width=1340"/>
          <p:cNvSpPr>
            <a:spLocks noChangeAspect="1" noChangeArrowheads="1"/>
          </p:cNvSpPr>
          <p:nvPr/>
        </p:nvSpPr>
        <p:spPr bwMode="auto">
          <a:xfrm>
            <a:off x="2286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76708"/>
            <a:ext cx="4648200" cy="3486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16" name="타원 15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02830" y="485385"/>
              <a:ext cx="2664296" cy="107721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활용사례</a:t>
              </a:r>
              <a:endParaRPr lang="en-US" altLang="ko-KR" sz="2000" dirty="0" smtClean="0"/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How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about the practical use of logistics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en-US" altLang="ko-KR" sz="1200" dirty="0" smtClean="0"/>
            </a:p>
            <a:p>
              <a:pPr algn="ctr"/>
              <a:endParaRPr lang="ko-KR" altLang="en-US" sz="2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4" name="직사각형 1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7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2905" y="1876708"/>
            <a:ext cx="6654990" cy="44935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ㆍ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인적자원과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신용평가점수</a:t>
            </a:r>
            <a:r>
              <a:rPr lang="ko-KR" alt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등락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간 영향유무분석</a:t>
            </a:r>
            <a:endParaRPr lang="en-US" altLang="ko-KR" sz="1400" b="1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21</a:t>
            </a:r>
            <a:r>
              <a:rPr lang="ko-KR" altLang="en-US" sz="1400" dirty="0" smtClean="0"/>
              <a:t>세기 사회로 접어들게 되면서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기업들은 우수한 </a:t>
            </a:r>
            <a:r>
              <a:rPr lang="ko-KR" altLang="en-US" dirty="0" smtClean="0"/>
              <a:t>인적자원 확보</a:t>
            </a:r>
            <a:r>
              <a:rPr lang="ko-KR" altLang="en-US" sz="1400" dirty="0" smtClean="0"/>
              <a:t>가 </a:t>
            </a:r>
            <a:r>
              <a:rPr lang="ko-KR" altLang="en-US" dirty="0" smtClean="0"/>
              <a:t>필수불가결</a:t>
            </a:r>
            <a:r>
              <a:rPr lang="ko-KR" altLang="en-US" sz="1400" dirty="0" smtClean="0"/>
              <a:t>이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되었다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우수한 인적자원은 곧 기업의 </a:t>
            </a:r>
            <a:r>
              <a:rPr lang="ko-KR" altLang="en-US" dirty="0" smtClean="0"/>
              <a:t>경영성과 향상에 직결</a:t>
            </a:r>
            <a:r>
              <a:rPr lang="ko-KR" altLang="en-US" sz="1400" dirty="0" smtClean="0"/>
              <a:t>되고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그것은 곧 기업의 </a:t>
            </a:r>
            <a:r>
              <a:rPr lang="ko-KR" altLang="en-US" dirty="0" smtClean="0"/>
              <a:t>신용평가 점수의 상승</a:t>
            </a:r>
            <a:r>
              <a:rPr lang="ko-KR" altLang="en-US" sz="1400" dirty="0" smtClean="0"/>
              <a:t>으로 이어진다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이것을 정확한 메커니즘으로 표현하고자</a:t>
            </a:r>
            <a:r>
              <a:rPr lang="en-US" altLang="ko-KR" sz="1400" dirty="0" smtClean="0"/>
              <a:t>..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기업은 인적자원과 신용평가점수간의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모형을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회귀분석</a:t>
            </a:r>
            <a:r>
              <a:rPr lang="ko-KR" altLang="en-US" sz="1400" dirty="0" smtClean="0"/>
              <a:t>으로 구축해낸다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AutoShape 2" descr="https://www.evernote.com/shard/s453/res/8756c353-978b-4994-9a18-b72a6bf78d58/%EC%BA%A1%EC%B2%98.PNG?resizeSmall&amp;width=1340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https://www.evernote.com/shard/s453/res/8756c353-978b-4994-9a18-b72a6bf78d58/%EC%BA%A1%EC%B2%98.PNG?resizeSmall&amp;width=1340"/>
          <p:cNvSpPr>
            <a:spLocks noChangeAspect="1" noChangeArrowheads="1"/>
          </p:cNvSpPr>
          <p:nvPr/>
        </p:nvSpPr>
        <p:spPr bwMode="auto">
          <a:xfrm>
            <a:off x="2286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https://www.evernote.com/shard/s453/res/8756c353-978b-4994-9a18-b72a6bf78d58/%EC%BA%A1%EC%B2%98.PNG?resizeSmall&amp;width=1340"/>
          <p:cNvSpPr>
            <a:spLocks noChangeAspect="1" noChangeArrowheads="1"/>
          </p:cNvSpPr>
          <p:nvPr/>
        </p:nvSpPr>
        <p:spPr bwMode="auto">
          <a:xfrm>
            <a:off x="3810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32" y="1876708"/>
            <a:ext cx="4046325" cy="183229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82" y="3865548"/>
            <a:ext cx="3780425" cy="12351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13" name="타원 12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2830" y="485385"/>
              <a:ext cx="2664296" cy="107721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활용사례</a:t>
              </a:r>
              <a:endParaRPr lang="en-US" altLang="ko-KR" sz="2000" dirty="0" smtClean="0"/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How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about the practical use of logistics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en-US" altLang="ko-KR" sz="1200" dirty="0" smtClean="0"/>
            </a:p>
            <a:p>
              <a:pPr algn="ctr"/>
              <a:endParaRPr lang="ko-KR" altLang="en-US" sz="20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8" name="직사각형 17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1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2" name="타원 1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288540" y="606650"/>
              <a:ext cx="2664296" cy="61555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목</a:t>
              </a:r>
              <a:r>
                <a:rPr lang="ko-KR" altLang="en-US" sz="2000" dirty="0"/>
                <a:t>차</a:t>
              </a:r>
              <a:endParaRPr lang="en-US" altLang="ko-KR" sz="2000" dirty="0" smtClean="0"/>
            </a:p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Objectives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57370" y="1435802"/>
            <a:ext cx="5749140" cy="3847207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ㆍ회귀분석에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대한 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ㆍ로지스틱회귀분석은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언제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쓰이나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ㆍ로지스틱회귀분석의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원리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무엇인가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ㆍ로지스틱회귀분석의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활용사례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무엇이 있는가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ㆍ로지스틱회귀분석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실습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1,2</a:t>
            </a:r>
          </a:p>
          <a:p>
            <a:endParaRPr lang="en-US" altLang="ko-K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49" name="그룹 2048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2048" name="직사각형 2047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67"/>
    </mc:Choice>
    <mc:Fallback xmlns="">
      <p:transition advTm="106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2905" y="1900152"/>
            <a:ext cx="6654990" cy="34163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ㆍ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사회적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이슈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대한 든든한 </a:t>
            </a:r>
            <a:r>
              <a:rPr lang="ko-KR" alt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지원군</a:t>
            </a:r>
            <a:endParaRPr lang="en-US" altLang="ko-KR" sz="1400" b="1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청소년 </a:t>
            </a:r>
            <a:r>
              <a:rPr lang="ko-KR" altLang="en-US" dirty="0" err="1" smtClean="0"/>
              <a:t>흡연율의</a:t>
            </a:r>
            <a:r>
              <a:rPr lang="ko-KR" altLang="en-US" dirty="0" smtClean="0"/>
              <a:t> 증가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보건복지부는 청소년의 사회적 문제에 직면하게 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따라서 고교생의 흡연행위 </a:t>
            </a:r>
            <a:r>
              <a:rPr lang="ko-KR" altLang="en-US" dirty="0" smtClean="0"/>
              <a:t>예측요인을 파악</a:t>
            </a:r>
            <a:r>
              <a:rPr lang="ko-KR" altLang="en-US" sz="1400" dirty="0" smtClean="0"/>
              <a:t>하여 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고</a:t>
            </a:r>
            <a:r>
              <a:rPr lang="ko-KR" altLang="en-US" sz="1400" dirty="0"/>
              <a:t>교</a:t>
            </a:r>
            <a:r>
              <a:rPr lang="ko-KR" altLang="en-US" sz="1400" dirty="0" smtClean="0"/>
              <a:t>생 </a:t>
            </a:r>
            <a:r>
              <a:rPr lang="ko-KR" altLang="en-US" dirty="0" err="1" smtClean="0"/>
              <a:t>흡연율</a:t>
            </a:r>
            <a:r>
              <a:rPr lang="ko-KR" altLang="en-US" sz="1400" dirty="0" err="1" smtClean="0"/>
              <a:t>에</a:t>
            </a:r>
            <a:r>
              <a:rPr lang="ko-KR" altLang="en-US" sz="1400" dirty="0" smtClean="0"/>
              <a:t> 대한 </a:t>
            </a:r>
            <a:r>
              <a:rPr lang="ko-KR" altLang="en-US" dirty="0" smtClean="0"/>
              <a:t>설명력을 높임</a:t>
            </a:r>
            <a:r>
              <a:rPr lang="ko-KR" altLang="en-US" sz="1400" dirty="0" smtClean="0"/>
              <a:t>과 동시에 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고</a:t>
            </a:r>
            <a:r>
              <a:rPr lang="ko-KR" altLang="en-US" sz="1400" dirty="0"/>
              <a:t>교</a:t>
            </a:r>
            <a:r>
              <a:rPr lang="ko-KR" altLang="en-US" sz="1400" dirty="0" smtClean="0"/>
              <a:t>생 건강교육 및 금연 프로그램 개발에 기초적 자료를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제공함으로써</a:t>
            </a:r>
            <a:r>
              <a:rPr lang="en-US" altLang="ko-KR" sz="1400" dirty="0" smtClean="0"/>
              <a:t>, </a:t>
            </a:r>
            <a:r>
              <a:rPr lang="ko-KR" altLang="en-US" dirty="0" smtClean="0"/>
              <a:t>흡연행위이론 구축에 도움</a:t>
            </a:r>
            <a:r>
              <a:rPr lang="ko-KR" altLang="en-US" sz="1400" dirty="0" smtClean="0"/>
              <a:t>이 되고자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3" name="AutoShape 2" descr="https://www.evernote.com/shard/s453/res/8756c353-978b-4994-9a18-b72a6bf78d58/%EC%BA%A1%EC%B2%98.PNG?resizeSmall&amp;width=1340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https://www.evernote.com/shard/s453/res/8756c353-978b-4994-9a18-b72a6bf78d58/%EC%BA%A1%EC%B2%98.PNG?resizeSmall&amp;width=1340"/>
          <p:cNvSpPr>
            <a:spLocks noChangeAspect="1" noChangeArrowheads="1"/>
          </p:cNvSpPr>
          <p:nvPr/>
        </p:nvSpPr>
        <p:spPr bwMode="auto">
          <a:xfrm>
            <a:off x="2286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https://www.evernote.com/shard/s453/res/8756c353-978b-4994-9a18-b72a6bf78d58/%EC%BA%A1%EC%B2%98.PNG?resizeSmall&amp;width=1340"/>
          <p:cNvSpPr>
            <a:spLocks noChangeAspect="1" noChangeArrowheads="1"/>
          </p:cNvSpPr>
          <p:nvPr/>
        </p:nvSpPr>
        <p:spPr bwMode="auto">
          <a:xfrm>
            <a:off x="3810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14" y="1452450"/>
            <a:ext cx="2619959" cy="158673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15" y="3346702"/>
            <a:ext cx="2639169" cy="251448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13" name="타원 12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2830" y="485385"/>
              <a:ext cx="2664296" cy="107721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활용사례</a:t>
              </a:r>
              <a:endParaRPr lang="en-US" altLang="ko-KR" sz="2000" dirty="0" smtClean="0"/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How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about the practical use of logistics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en-US" altLang="ko-KR" sz="1200" dirty="0" smtClean="0"/>
            </a:p>
            <a:p>
              <a:pPr algn="ctr"/>
              <a:endParaRPr lang="ko-KR" altLang="en-US" sz="20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8" name="직사각형 17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90726" y="2932348"/>
            <a:ext cx="6552728" cy="10464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Let’s</a:t>
            </a:r>
            <a:endParaRPr lang="en-US" altLang="ko-KR" sz="4400" dirty="0"/>
          </a:p>
          <a:p>
            <a:pPr algn="ctr"/>
            <a:r>
              <a:rPr lang="en-US" altLang="ko-KR" sz="4400" dirty="0" smtClean="0"/>
              <a:t>Practice examples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4" name="직사각형 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2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3762" y="1196752"/>
            <a:ext cx="6654990" cy="16004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분석실습을 하는데 통계프로그램 </a:t>
            </a:r>
            <a:r>
              <a:rPr lang="en-US" altLang="ko-KR" sz="1400" dirty="0" smtClean="0"/>
              <a:t>R </a:t>
            </a:r>
            <a:r>
              <a:rPr lang="ko-KR" altLang="en-US" sz="1400" dirty="0" smtClean="0"/>
              <a:t>에서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Smarket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이라는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들을 이용했다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데이터들은 </a:t>
            </a:r>
            <a:endParaRPr lang="en-US" altLang="ko-KR" sz="1400" dirty="0" smtClean="0"/>
          </a:p>
          <a:p>
            <a:r>
              <a:rPr lang="en-US" altLang="ko-KR" sz="1400" dirty="0" smtClean="0"/>
              <a:t>2001~2005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총 </a:t>
            </a:r>
            <a:r>
              <a:rPr lang="en-US" altLang="ko-KR" sz="1400" dirty="0" smtClean="0"/>
              <a:t>1250</a:t>
            </a:r>
            <a:r>
              <a:rPr lang="ko-KR" altLang="en-US" sz="1400" dirty="0" smtClean="0"/>
              <a:t>일 동안의 </a:t>
            </a:r>
            <a:r>
              <a:rPr lang="en-US" altLang="ko-KR" sz="1400" dirty="0" smtClean="0"/>
              <a:t>S%P</a:t>
            </a:r>
            <a:r>
              <a:rPr lang="ko-KR" altLang="en-US" sz="1400" dirty="0" smtClean="0"/>
              <a:t>주가지수에</a:t>
            </a:r>
            <a:endParaRPr lang="en-US" altLang="ko-KR" sz="1400" dirty="0" smtClean="0"/>
          </a:p>
          <a:p>
            <a:r>
              <a:rPr lang="ko-KR" altLang="en-US" sz="1400" dirty="0" smtClean="0"/>
              <a:t>대한 수익률로 나타나있다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총 </a:t>
            </a:r>
            <a:r>
              <a:rPr lang="en-US" altLang="ko-KR" sz="1400" dirty="0" smtClean="0"/>
              <a:t>9</a:t>
            </a:r>
            <a:r>
              <a:rPr lang="ko-KR" altLang="en-US" sz="1400" dirty="0" smtClean="0"/>
              <a:t>개의 변수가 존재한다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157370" y="3346792"/>
            <a:ext cx="7682503" cy="1477328"/>
            <a:chOff x="353414" y="4085456"/>
            <a:chExt cx="7682503" cy="1477328"/>
          </a:xfrm>
        </p:grpSpPr>
        <p:grpSp>
          <p:nvGrpSpPr>
            <p:cNvPr id="2" name="그룹 1"/>
            <p:cNvGrpSpPr/>
            <p:nvPr/>
          </p:nvGrpSpPr>
          <p:grpSpPr>
            <a:xfrm>
              <a:off x="1259632" y="4085456"/>
              <a:ext cx="6776285" cy="1477328"/>
              <a:chOff x="1259632" y="4085456"/>
              <a:chExt cx="6776285" cy="147732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867565" y="4085456"/>
                <a:ext cx="3168352" cy="1477328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2001~2005</a:t>
                </a:r>
                <a:r>
                  <a:rPr lang="ko-KR" altLang="en-US" dirty="0" smtClean="0"/>
                  <a:t>년</a:t>
                </a:r>
                <a:endParaRPr lang="en-US" altLang="ko-KR" dirty="0" smtClean="0"/>
              </a:p>
              <a:p>
                <a:r>
                  <a:rPr lang="en-US" altLang="ko-KR" dirty="0" smtClean="0"/>
                  <a:t>Previous 1~5 days</a:t>
                </a:r>
              </a:p>
              <a:p>
                <a:r>
                  <a:rPr lang="ko-KR" altLang="en-US" dirty="0" smtClean="0"/>
                  <a:t>이전날의 주식거래량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충당해야할</a:t>
                </a:r>
                <a:r>
                  <a:rPr lang="ko-KR" altLang="en-US" dirty="0" smtClean="0"/>
                  <a:t> 그날의 수익률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Up&amp;Down</a:t>
                </a:r>
                <a:r>
                  <a:rPr lang="en-US" altLang="ko-KR" dirty="0" smtClean="0"/>
                  <a:t> (</a:t>
                </a:r>
                <a:r>
                  <a:rPr lang="ko-KR" altLang="en-US" dirty="0" smtClean="0"/>
                  <a:t>수익률의 방향</a:t>
                </a:r>
                <a:r>
                  <a:rPr lang="en-US" altLang="ko-KR" dirty="0" smtClean="0"/>
                  <a:t>)</a:t>
                </a:r>
              </a:p>
            </p:txBody>
          </p:sp>
          <p:cxnSp>
            <p:nvCxnSpPr>
              <p:cNvPr id="6" name="직선 화살표 연결선 5"/>
              <p:cNvCxnSpPr/>
              <p:nvPr/>
            </p:nvCxnSpPr>
            <p:spPr>
              <a:xfrm>
                <a:off x="1259632" y="4293096"/>
                <a:ext cx="3607933" cy="0"/>
              </a:xfrm>
              <a:prstGeom prst="straightConnector1">
                <a:avLst/>
              </a:prstGeom>
              <a:ln w="31750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>
                <a:off x="1915819" y="4528552"/>
                <a:ext cx="2951746" cy="0"/>
              </a:xfrm>
              <a:prstGeom prst="straightConnector1">
                <a:avLst/>
              </a:prstGeom>
              <a:ln w="31750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>
                <a:off x="1606285" y="4824120"/>
                <a:ext cx="3261280" cy="0"/>
              </a:xfrm>
              <a:prstGeom prst="straightConnector1">
                <a:avLst/>
              </a:prstGeom>
              <a:ln w="31750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1411181" y="5085184"/>
                <a:ext cx="3456384" cy="0"/>
              </a:xfrm>
              <a:prstGeom prst="straightConnector1">
                <a:avLst/>
              </a:prstGeom>
              <a:ln w="31750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1771803" y="5373216"/>
                <a:ext cx="3095762" cy="9006"/>
              </a:xfrm>
              <a:prstGeom prst="straightConnector1">
                <a:avLst/>
              </a:prstGeom>
              <a:ln w="31750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353414" y="4085456"/>
              <a:ext cx="3168352" cy="147732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Year 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Lag1~lag5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Volume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Today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Direction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17" name="타원 16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endParaRPr lang="en-US" altLang="ko-KR" sz="2000" dirty="0" smtClean="0"/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데이터탐색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24" name="직사각형 2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9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7" y="2208775"/>
            <a:ext cx="5328593" cy="123110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먼저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데이터들간의 상관관계를 살펴보자면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Cor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Smarket</a:t>
            </a:r>
            <a:r>
              <a:rPr lang="en-US" altLang="ko-KR" sz="1400" dirty="0" smtClean="0"/>
              <a:t>[,-9])    </a:t>
            </a:r>
            <a:r>
              <a:rPr lang="ko-KR" altLang="en-US" sz="1400" dirty="0" smtClean="0"/>
              <a:t>여기서 </a:t>
            </a:r>
            <a:r>
              <a:rPr lang="en-US" altLang="ko-KR" sz="1400" dirty="0" smtClean="0"/>
              <a:t>-9</a:t>
            </a:r>
            <a:r>
              <a:rPr lang="ko-KR" altLang="en-US" sz="1400" dirty="0" smtClean="0"/>
              <a:t>를 제외한 이유는 </a:t>
            </a:r>
            <a:r>
              <a:rPr lang="en-US" altLang="ko-KR" sz="1400" dirty="0" smtClean="0"/>
              <a:t>Direction </a:t>
            </a:r>
            <a:r>
              <a:rPr lang="ko-KR" altLang="en-US" sz="1400" dirty="0" smtClean="0"/>
              <a:t>변수가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       </a:t>
            </a:r>
            <a:r>
              <a:rPr lang="en-US" altLang="ko-KR" b="1" dirty="0" smtClean="0"/>
              <a:t>Binary</a:t>
            </a:r>
            <a:r>
              <a:rPr lang="ko-KR" altLang="en-US" sz="1400" dirty="0" smtClean="0"/>
              <a:t>한 속성이라서 </a:t>
            </a:r>
            <a:r>
              <a:rPr lang="ko-KR" altLang="en-US" sz="1400" dirty="0" err="1" smtClean="0"/>
              <a:t>연속형을</a:t>
            </a:r>
            <a:r>
              <a:rPr lang="ko-KR" altLang="en-US" sz="1400" dirty="0" smtClean="0"/>
              <a:t> 사용하는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</a:t>
            </a:r>
            <a:r>
              <a:rPr lang="ko-KR" altLang="en-US" sz="1400" dirty="0" smtClean="0"/>
              <a:t>상관분석에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어긋나므로 제외하였다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026" name="Picture 2" descr="https://www.evernote.com/shard/s453/res/bcc7cb32-7846-4ce1-9d68-581957f2bfdf.png?resizeSmall&amp;width=134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"/>
          <a:stretch/>
        </p:blipFill>
        <p:spPr bwMode="auto">
          <a:xfrm>
            <a:off x="323528" y="3645024"/>
            <a:ext cx="4804740" cy="19350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02549" y="2268643"/>
            <a:ext cx="3491878" cy="418576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눈에 띄는 점은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Year</a:t>
            </a:r>
            <a:r>
              <a:rPr lang="ko-KR" altLang="en-US" sz="1400" dirty="0" smtClean="0"/>
              <a:t>와 </a:t>
            </a:r>
            <a:endParaRPr lang="en-US" altLang="ko-KR" sz="1400" dirty="0" smtClean="0"/>
          </a:p>
          <a:p>
            <a:r>
              <a:rPr lang="en-US" altLang="ko-KR" sz="1400" dirty="0" smtClean="0"/>
              <a:t>Volume</a:t>
            </a:r>
            <a:r>
              <a:rPr lang="ko-KR" altLang="en-US" sz="1400" dirty="0" err="1" smtClean="0"/>
              <a:t>간의상관관계가</a:t>
            </a:r>
            <a:endParaRPr lang="en-US" altLang="ko-KR" sz="1400" dirty="0" smtClean="0"/>
          </a:p>
          <a:p>
            <a:r>
              <a:rPr lang="en-US" altLang="ko-KR" sz="1400" dirty="0" smtClean="0"/>
              <a:t>0.539</a:t>
            </a:r>
            <a:r>
              <a:rPr lang="ko-KR" altLang="en-US" sz="1400" dirty="0" smtClean="0"/>
              <a:t>로 서로 관계가</a:t>
            </a:r>
            <a:endParaRPr lang="en-US" altLang="ko-KR" sz="1400" dirty="0" smtClean="0"/>
          </a:p>
          <a:p>
            <a:r>
              <a:rPr lang="ko-KR" altLang="en-US" sz="1400" b="1" dirty="0" err="1" smtClean="0"/>
              <a:t>어느정도</a:t>
            </a:r>
            <a:r>
              <a:rPr lang="ko-KR" altLang="en-US" sz="1400" b="1" dirty="0" smtClean="0"/>
              <a:t> 있다라고 </a:t>
            </a:r>
            <a:r>
              <a:rPr lang="ko-KR" altLang="en-US" sz="1400" dirty="0" smtClean="0"/>
              <a:t>해석가능성이 보이고</a:t>
            </a:r>
            <a:r>
              <a:rPr lang="en-US" altLang="ko-KR" sz="1400" dirty="0" smtClean="0"/>
              <a:t>,</a:t>
            </a:r>
            <a:endParaRPr lang="en-US" altLang="ko-KR" sz="1400" dirty="0"/>
          </a:p>
          <a:p>
            <a:r>
              <a:rPr lang="ko-KR" altLang="en-US" sz="1400" dirty="0" smtClean="0"/>
              <a:t>또한 이를 </a:t>
            </a:r>
            <a:r>
              <a:rPr lang="ko-KR" altLang="en-US" sz="1400" b="1" dirty="0" err="1" smtClean="0"/>
              <a:t>산점도</a:t>
            </a:r>
            <a:r>
              <a:rPr lang="ko-KR" altLang="en-US" sz="1400" dirty="0" err="1" smtClean="0"/>
              <a:t>로</a:t>
            </a:r>
            <a:r>
              <a:rPr lang="ko-KR" altLang="en-US" sz="1400" dirty="0" smtClean="0"/>
              <a:t> 뽑아보면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                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시간의 흐름에 따라</a:t>
            </a:r>
            <a:r>
              <a:rPr lang="en-US" altLang="ko-KR" sz="1400" dirty="0" smtClean="0"/>
              <a:t>, Volume</a:t>
            </a:r>
            <a:r>
              <a:rPr lang="ko-KR" altLang="en-US" sz="1400" dirty="0" smtClean="0"/>
              <a:t>이</a:t>
            </a:r>
            <a:endParaRPr lang="en-US" altLang="ko-KR" sz="1400" dirty="0" smtClean="0"/>
          </a:p>
          <a:p>
            <a:r>
              <a:rPr lang="ko-KR" altLang="en-US" sz="1400" dirty="0" smtClean="0"/>
              <a:t>높아짐을 알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028" name="Picture 4" descr="https://www.evernote.com/shard/s453/res/40a58308-5e3c-411a-a153-e4841da28780.png?resizeSmall&amp;width=13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63280"/>
            <a:ext cx="2085975" cy="199072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4612568"/>
            <a:ext cx="1152128" cy="1845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75656" y="2564904"/>
            <a:ext cx="4176464" cy="2139956"/>
          </a:xfrm>
          <a:prstGeom prst="straightConnector1">
            <a:avLst/>
          </a:prstGeom>
          <a:ln w="28575">
            <a:solidFill>
              <a:schemeClr val="tx1">
                <a:alpha val="52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14" name="타원 13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endParaRPr lang="en-US" altLang="ko-KR" sz="2000" dirty="0" smtClean="0"/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상관관계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20" name="직사각형 19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50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1970138"/>
            <a:ext cx="6654990" cy="166199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이제 변수들을 이용해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로지스틱회귀모형을</a:t>
            </a:r>
            <a:r>
              <a:rPr lang="ko-KR" altLang="en-US" sz="1400" dirty="0" smtClean="0"/>
              <a:t> 이용한</a:t>
            </a:r>
            <a:endParaRPr lang="en-US" altLang="ko-KR" sz="1400" dirty="0" smtClean="0"/>
          </a:p>
          <a:p>
            <a:r>
              <a:rPr lang="en-US" altLang="ko-KR" sz="1400" dirty="0" smtClean="0"/>
              <a:t>Direction </a:t>
            </a:r>
            <a:r>
              <a:rPr lang="ko-KR" altLang="en-US" sz="1400" dirty="0" smtClean="0"/>
              <a:t>을 예측해 보기로 하였다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기존 회귀분석에 사용되는 </a:t>
            </a:r>
            <a:r>
              <a:rPr lang="en-US" altLang="ko-KR" sz="1400" dirty="0" smtClean="0"/>
              <a:t>lm</a:t>
            </a:r>
            <a:r>
              <a:rPr lang="ko-KR" altLang="en-US" sz="1400" dirty="0" smtClean="0"/>
              <a:t>이라는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함수가 있는데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여기선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glm</a:t>
            </a:r>
            <a:r>
              <a:rPr lang="ko-KR" altLang="en-US" sz="1400" dirty="0" smtClean="0"/>
              <a:t>이라는 함수를 사용하게 될 것이다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 이유는 </a:t>
            </a:r>
            <a:r>
              <a:rPr lang="en-US" altLang="ko-KR" b="1" dirty="0" err="1" smtClean="0"/>
              <a:t>glm</a:t>
            </a:r>
            <a:r>
              <a:rPr lang="ko-KR" altLang="en-US" b="1" dirty="0" smtClean="0"/>
              <a:t>에 </a:t>
            </a:r>
            <a:r>
              <a:rPr lang="en-US" altLang="ko-KR" b="1" dirty="0" err="1" smtClean="0"/>
              <a:t>famliy</a:t>
            </a:r>
            <a:r>
              <a:rPr lang="ko-KR" altLang="en-US" b="1" dirty="0" smtClean="0"/>
              <a:t>라는 옵션</a:t>
            </a:r>
            <a:r>
              <a:rPr lang="ko-KR" altLang="en-US" sz="1400" dirty="0" smtClean="0"/>
              <a:t>이 추가되어 있는데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이게 </a:t>
            </a:r>
            <a:r>
              <a:rPr lang="ko-KR" altLang="en-US" sz="1400" dirty="0" err="1" smtClean="0"/>
              <a:t>로지스틱회귀분석에</a:t>
            </a:r>
            <a:r>
              <a:rPr lang="ko-KR" altLang="en-US" sz="1400" dirty="0" smtClean="0"/>
              <a:t> 적합하게끔 사용되는 점이다</a:t>
            </a:r>
            <a:r>
              <a:rPr lang="en-US" altLang="ko-KR" sz="1400" dirty="0" smtClean="0"/>
              <a:t>.(binary</a:t>
            </a:r>
            <a:r>
              <a:rPr lang="ko-KR" altLang="en-US" sz="1400" dirty="0" smtClean="0"/>
              <a:t>형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</p:txBody>
      </p:sp>
      <p:pic>
        <p:nvPicPr>
          <p:cNvPr id="2050" name="Picture 2" descr="https://www.evernote.com/shard/s453/res/e7857b85-06e7-4a36-8250-de7e0b8da50c.png?resizeSmall&amp;width=13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7771"/>
            <a:ext cx="5844515" cy="234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41908" y="1804171"/>
            <a:ext cx="2652429" cy="427809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결과를 </a:t>
            </a:r>
            <a:r>
              <a:rPr lang="ko-KR" altLang="en-US" sz="1400" dirty="0" err="1" smtClean="0"/>
              <a:t>보았을때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다른 변수들은 굉장히 낮은</a:t>
            </a:r>
            <a:endParaRPr lang="en-US" altLang="ko-KR" sz="1400" dirty="0" smtClean="0"/>
          </a:p>
          <a:p>
            <a:r>
              <a:rPr lang="ko-KR" altLang="en-US" sz="1400" b="1" dirty="0" smtClean="0"/>
              <a:t>유의확률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Pr</a:t>
            </a:r>
            <a:r>
              <a:rPr lang="en-US" altLang="ko-KR" sz="1400" b="1" dirty="0" smtClean="0"/>
              <a:t>(&gt;</a:t>
            </a:r>
            <a:r>
              <a:rPr lang="en-US" altLang="ko-KR" sz="1400" b="1" dirty="0" err="1" smtClean="0"/>
              <a:t>lzl</a:t>
            </a:r>
            <a:r>
              <a:rPr lang="en-US" altLang="ko-KR" sz="1400" b="1" dirty="0" smtClean="0"/>
              <a:t>) </a:t>
            </a:r>
            <a:r>
              <a:rPr lang="ko-KR" altLang="en-US" sz="1400" dirty="0" smtClean="0"/>
              <a:t>을 </a:t>
            </a:r>
            <a:endParaRPr lang="en-US" altLang="ko-KR" sz="1400" dirty="0" smtClean="0"/>
          </a:p>
          <a:p>
            <a:r>
              <a:rPr lang="ko-KR" altLang="en-US" sz="1400" dirty="0" smtClean="0"/>
              <a:t>가지고 있는데 반해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Lag1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0.145</a:t>
            </a:r>
            <a:r>
              <a:rPr lang="ko-KR" altLang="en-US" sz="1400" dirty="0" smtClean="0"/>
              <a:t>로 비교적 높은</a:t>
            </a:r>
            <a:endParaRPr lang="en-US" altLang="ko-KR" sz="1400" dirty="0" smtClean="0"/>
          </a:p>
          <a:p>
            <a:r>
              <a:rPr lang="ko-KR" altLang="en-US" sz="1400" dirty="0" smtClean="0"/>
              <a:t>유의수준을 지니고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또한 </a:t>
            </a:r>
            <a:r>
              <a:rPr lang="en-US" altLang="ko-KR" sz="1400" dirty="0" smtClean="0"/>
              <a:t>-0.073</a:t>
            </a:r>
            <a:r>
              <a:rPr lang="ko-KR" altLang="en-US" sz="1400" dirty="0" smtClean="0"/>
              <a:t>이라는 </a:t>
            </a:r>
            <a:r>
              <a:rPr lang="ko-KR" altLang="en-US" sz="1400" b="1" dirty="0" smtClean="0"/>
              <a:t>음의 계수</a:t>
            </a:r>
            <a:r>
              <a:rPr lang="ko-KR" altLang="en-US" sz="1400" dirty="0" smtClean="0"/>
              <a:t>를</a:t>
            </a:r>
            <a:endParaRPr lang="en-US" altLang="ko-KR" sz="1400" dirty="0" smtClean="0"/>
          </a:p>
          <a:p>
            <a:r>
              <a:rPr lang="ko-KR" altLang="en-US" sz="1400" dirty="0" smtClean="0"/>
              <a:t>가지고 있으므로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어제 수익을 거두면 오늘은</a:t>
            </a:r>
            <a:endParaRPr lang="en-US" altLang="ko-KR" sz="1400" dirty="0" smtClean="0"/>
          </a:p>
          <a:p>
            <a:r>
              <a:rPr lang="ko-KR" altLang="en-US" sz="1400" dirty="0" smtClean="0"/>
              <a:t>주식수익률이 오를 가능성이</a:t>
            </a:r>
            <a:endParaRPr lang="en-US" altLang="ko-KR" sz="1400" dirty="0" smtClean="0"/>
          </a:p>
          <a:p>
            <a:r>
              <a:rPr lang="ko-KR" altLang="en-US" sz="1400" b="1" dirty="0" smtClean="0"/>
              <a:t>적다</a:t>
            </a:r>
            <a:r>
              <a:rPr lang="ko-KR" altLang="en-US" sz="1400" dirty="0" smtClean="0"/>
              <a:t>라고 해석할 수 있겠다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허나</a:t>
            </a:r>
            <a:r>
              <a:rPr lang="en-US" altLang="ko-KR" sz="1400" dirty="0" smtClean="0"/>
              <a:t>, 0.145</a:t>
            </a:r>
            <a:r>
              <a:rPr lang="ko-KR" altLang="en-US" sz="1400" dirty="0" smtClean="0"/>
              <a:t>라는 유의확률도</a:t>
            </a:r>
            <a:endParaRPr lang="en-US" altLang="ko-KR" sz="1400" dirty="0" smtClean="0"/>
          </a:p>
          <a:p>
            <a:r>
              <a:rPr lang="ko-KR" altLang="en-US" sz="1400" dirty="0" smtClean="0"/>
              <a:t>보편적인 유의확률에 있어선</a:t>
            </a:r>
            <a:endParaRPr lang="en-US" altLang="ko-KR" sz="1400" dirty="0" smtClean="0"/>
          </a:p>
          <a:p>
            <a:r>
              <a:rPr lang="ko-KR" altLang="en-US" sz="1400" dirty="0" smtClean="0"/>
              <a:t>큰 값이기에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둘 사이에 </a:t>
            </a:r>
            <a:r>
              <a:rPr lang="ko-KR" altLang="en-US" sz="1600" b="1" dirty="0" smtClean="0"/>
              <a:t>실질적인 관계가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성립한다고 보긴 어렵다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5301208"/>
            <a:ext cx="3168352" cy="14401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3" idx="3"/>
          </p:cNvCxnSpPr>
          <p:nvPr/>
        </p:nvCxnSpPr>
        <p:spPr>
          <a:xfrm flipV="1">
            <a:off x="3491880" y="2420888"/>
            <a:ext cx="2676163" cy="2952328"/>
          </a:xfrm>
          <a:prstGeom prst="straightConnector1">
            <a:avLst/>
          </a:prstGeom>
          <a:ln w="22225">
            <a:solidFill>
              <a:schemeClr val="tx1">
                <a:alpha val="42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043608" y="4144579"/>
            <a:ext cx="1152128" cy="292533"/>
          </a:xfrm>
          <a:prstGeom prst="round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907704" y="3212976"/>
            <a:ext cx="288032" cy="897517"/>
          </a:xfrm>
          <a:prstGeom prst="straightConnector1">
            <a:avLst/>
          </a:prstGeom>
          <a:ln w="19050">
            <a:solidFill>
              <a:schemeClr val="tx1">
                <a:alpha val="5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15" name="타원 14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endParaRPr lang="en-US" altLang="ko-KR" sz="2000" dirty="0" smtClean="0"/>
            </a:p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Direction 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예측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22" name="직사각형 21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50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www.evernote.com/shard/s453/res/9e537ade-8e9b-49f1-9614-8610b36a7929.png?resizeSmall&amp;width=13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54" y="5208097"/>
            <a:ext cx="4464496" cy="82074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25922" y="1196752"/>
            <a:ext cx="6654990" cy="5016758"/>
            <a:chOff x="1115616" y="1848541"/>
            <a:chExt cx="6654990" cy="5016758"/>
          </a:xfrm>
        </p:grpSpPr>
        <p:sp>
          <p:nvSpPr>
            <p:cNvPr id="9" name="TextBox 8"/>
            <p:cNvSpPr txBox="1"/>
            <p:nvPr/>
          </p:nvSpPr>
          <p:spPr>
            <a:xfrm>
              <a:off x="1115616" y="1848541"/>
              <a:ext cx="6654990" cy="501675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또한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데이터를 </a:t>
              </a:r>
              <a:r>
                <a:rPr lang="en-US" altLang="ko-KR" sz="1400" dirty="0" smtClean="0"/>
                <a:t>2005</a:t>
              </a:r>
              <a:r>
                <a:rPr lang="ko-KR" altLang="en-US" sz="1400" dirty="0" smtClean="0"/>
                <a:t>년 전후로 나눠서 진행했고</a:t>
              </a:r>
              <a:r>
                <a:rPr lang="en-US" altLang="ko-KR" sz="1400" dirty="0" smtClean="0"/>
                <a:t>,</a:t>
              </a:r>
            </a:p>
            <a:p>
              <a:endParaRPr lang="en-US" altLang="ko-KR" sz="1400" dirty="0"/>
            </a:p>
            <a:p>
              <a:endParaRPr lang="en-US" altLang="ko-KR" sz="1400" dirty="0" smtClean="0"/>
            </a:p>
            <a:p>
              <a:r>
                <a:rPr lang="en-US" altLang="ko-KR" sz="1400" dirty="0" smtClean="0"/>
                <a:t>Predict() </a:t>
              </a:r>
              <a:r>
                <a:rPr lang="ko-KR" altLang="en-US" sz="1400" dirty="0" smtClean="0"/>
                <a:t>이라는 함수를 이용해</a:t>
              </a:r>
              <a:r>
                <a:rPr lang="en-US" altLang="ko-KR" sz="1400" dirty="0" smtClean="0"/>
                <a:t>, </a:t>
              </a:r>
            </a:p>
            <a:p>
              <a:r>
                <a:rPr lang="ko-KR" altLang="en-US" sz="1400" dirty="0" err="1" smtClean="0"/>
                <a:t>설명변수값들이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주어졌을때</a:t>
              </a:r>
              <a:r>
                <a:rPr lang="en-US" altLang="ko-KR" sz="1400" dirty="0" smtClean="0"/>
                <a:t>, </a:t>
              </a:r>
              <a:r>
                <a:rPr lang="ko-KR" altLang="en-US" b="1" dirty="0" smtClean="0"/>
                <a:t>시장이 </a:t>
              </a:r>
              <a:r>
                <a:rPr lang="ko-KR" altLang="en-US" b="1" dirty="0" err="1" smtClean="0"/>
                <a:t>올라갈건지</a:t>
              </a:r>
              <a:r>
                <a:rPr lang="ko-KR" altLang="en-US" b="1" dirty="0" smtClean="0"/>
                <a:t> 말지</a:t>
              </a:r>
              <a:r>
                <a:rPr lang="en-US" altLang="ko-KR" b="1" dirty="0"/>
                <a:t> </a:t>
              </a:r>
              <a:r>
                <a:rPr lang="ko-KR" altLang="en-US" sz="1400" dirty="0" smtClean="0"/>
                <a:t>에 대한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확률을 추측하는데 쓰였다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/>
            </a:p>
            <a:p>
              <a:endParaRPr lang="en-US" altLang="ko-KR" sz="1400" dirty="0" smtClean="0"/>
            </a:p>
            <a:p>
              <a:endParaRPr lang="en-US" altLang="ko-KR" sz="1400" dirty="0"/>
            </a:p>
            <a:p>
              <a:endParaRPr lang="en-US" altLang="ko-KR" sz="1400" dirty="0" smtClean="0"/>
            </a:p>
            <a:p>
              <a:endParaRPr lang="en-US" altLang="ko-KR" sz="1400" dirty="0"/>
            </a:p>
            <a:p>
              <a:r>
                <a:rPr lang="ko-KR" altLang="en-US" sz="1400" dirty="0" smtClean="0"/>
                <a:t>여기서 </a:t>
              </a:r>
              <a:r>
                <a:rPr lang="en-US" altLang="ko-KR" sz="1400" dirty="0" smtClean="0"/>
                <a:t>type</a:t>
              </a:r>
              <a:r>
                <a:rPr lang="ko-KR" altLang="en-US" sz="1400" dirty="0" smtClean="0"/>
                <a:t>라는 옵션은 </a:t>
              </a:r>
              <a:r>
                <a:rPr lang="en-US" altLang="ko-KR" sz="1400" dirty="0" smtClean="0"/>
                <a:t>response</a:t>
              </a:r>
              <a:r>
                <a:rPr lang="ko-KR" altLang="en-US" sz="1400" dirty="0" smtClean="0"/>
                <a:t>라는 명령어를 주었는데</a:t>
              </a:r>
              <a:r>
                <a:rPr lang="en-US" altLang="ko-KR" sz="1400" dirty="0" smtClean="0"/>
                <a:t>,</a:t>
              </a:r>
            </a:p>
            <a:p>
              <a:r>
                <a:rPr lang="ko-KR" altLang="en-US" sz="1400" dirty="0" smtClean="0"/>
                <a:t>이는 </a:t>
              </a:r>
              <a:r>
                <a:rPr lang="en-US" altLang="ko-KR" sz="1400" dirty="0" smtClean="0"/>
                <a:t>R</a:t>
              </a:r>
              <a:r>
                <a:rPr lang="ko-KR" altLang="en-US" sz="1400" dirty="0" smtClean="0"/>
                <a:t>에게 </a:t>
              </a:r>
              <a:r>
                <a:rPr lang="en-US" altLang="ko-KR" sz="1400" dirty="0" smtClean="0"/>
                <a:t>True &amp; False </a:t>
              </a:r>
              <a:r>
                <a:rPr lang="ko-KR" altLang="en-US" sz="1400" dirty="0" smtClean="0"/>
                <a:t>같은 </a:t>
              </a:r>
              <a:r>
                <a:rPr lang="ko-KR" altLang="en-US" sz="1400" dirty="0" err="1" smtClean="0"/>
                <a:t>로직</a:t>
              </a:r>
              <a:r>
                <a:rPr lang="ko-KR" altLang="en-US" sz="1400" dirty="0" smtClean="0"/>
                <a:t> 정보가 아닌 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설명변수가 </a:t>
              </a:r>
              <a:r>
                <a:rPr lang="ko-KR" altLang="en-US" sz="1400" dirty="0" err="1" smtClean="0"/>
                <a:t>주어졌을때</a:t>
              </a:r>
              <a:r>
                <a:rPr lang="en-US" altLang="ko-KR" sz="1400" dirty="0" smtClean="0"/>
                <a:t>, </a:t>
              </a:r>
              <a:r>
                <a:rPr lang="ko-KR" altLang="en-US" sz="1400" b="1" dirty="0" smtClean="0"/>
                <a:t>종속변수의 등락에 대한 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확률을 나타내게</a:t>
              </a:r>
              <a:r>
                <a:rPr lang="en-US" altLang="ko-KR" sz="1400" b="1" dirty="0"/>
                <a:t> </a:t>
              </a:r>
              <a:r>
                <a:rPr lang="ko-KR" altLang="en-US" sz="1400" b="1" dirty="0" smtClean="0"/>
                <a:t>해준다</a:t>
              </a:r>
              <a:endParaRPr lang="en-US" altLang="ko-KR" sz="1400" b="1" dirty="0" smtClean="0"/>
            </a:p>
            <a:p>
              <a:endParaRPr lang="en-US" altLang="ko-KR" sz="1400" dirty="0" smtClean="0"/>
            </a:p>
            <a:p>
              <a:r>
                <a:rPr lang="ko-KR" altLang="en-US" sz="1400" dirty="0" smtClean="0"/>
                <a:t>위에서 주어진 확률을 이용해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임의적인 벡터생성</a:t>
              </a:r>
              <a:r>
                <a:rPr lang="en-US" altLang="ko-KR" sz="1400" dirty="0" smtClean="0"/>
                <a:t>, </a:t>
              </a:r>
            </a:p>
            <a:p>
              <a:r>
                <a:rPr lang="ko-KR" altLang="en-US" sz="1400" b="1" dirty="0" smtClean="0"/>
                <a:t>올라갈 확률이 </a:t>
              </a:r>
              <a:r>
                <a:rPr lang="en-US" altLang="ko-KR" sz="1400" b="1" dirty="0" smtClean="0"/>
                <a:t>50% </a:t>
              </a:r>
              <a:r>
                <a:rPr lang="ko-KR" altLang="en-US" sz="1400" b="1" dirty="0" smtClean="0"/>
                <a:t>을 넘으면</a:t>
              </a:r>
              <a:r>
                <a:rPr lang="en-US" altLang="ko-KR" sz="1400" b="1" dirty="0"/>
                <a:t> </a:t>
              </a:r>
              <a:r>
                <a:rPr lang="en-US" altLang="ko-KR" b="1" dirty="0" smtClean="0"/>
                <a:t>Up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그렇지 않으면 </a:t>
              </a:r>
              <a:r>
                <a:rPr lang="en-US" altLang="ko-KR" b="1" dirty="0" smtClean="0"/>
                <a:t>Down</a:t>
              </a:r>
              <a:r>
                <a:rPr lang="en-US" altLang="ko-KR" sz="1400" b="1" dirty="0" smtClean="0"/>
                <a:t> </a:t>
              </a:r>
              <a:endParaRPr lang="en-US" altLang="ko-KR" sz="1400" b="1" dirty="0"/>
            </a:p>
            <a:p>
              <a:r>
                <a:rPr lang="ko-KR" altLang="en-US" sz="1400" dirty="0" smtClean="0"/>
                <a:t>출력하게끔 했다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  <a:p>
              <a:endParaRPr lang="en-US" altLang="ko-KR" sz="1400" dirty="0" smtClean="0"/>
            </a:p>
            <a:p>
              <a:endParaRPr lang="en-US" altLang="ko-KR" sz="1400" dirty="0" smtClean="0"/>
            </a:p>
          </p:txBody>
        </p:sp>
        <p:pic>
          <p:nvPicPr>
            <p:cNvPr id="3074" name="Picture 2" descr="https://www.evernote.com/shard/s453/res/c6096fbb-a454-49e0-87d2-cc623e8b41a0.png?resizeSmall&amp;width=134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271551"/>
              <a:ext cx="1790700" cy="342901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www.evernote.com/shard/s453/res/38e63cc3-2b24-4ad2-a08a-3066e77b8a5e.png?resizeSmall&amp;width=134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428999"/>
              <a:ext cx="5319092" cy="776947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화살표 연결선 2"/>
            <p:cNvCxnSpPr/>
            <p:nvPr/>
          </p:nvCxnSpPr>
          <p:spPr>
            <a:xfrm>
              <a:off x="5076056" y="1988840"/>
              <a:ext cx="360040" cy="282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 flipV="1">
              <a:off x="3779912" y="3573016"/>
              <a:ext cx="1296144" cy="6915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12" name="타원 11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endParaRPr lang="en-US" altLang="ko-KR" sz="2000" dirty="0" smtClean="0"/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예측도출과정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8" name="직사각형 17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2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27419" y="1243789"/>
                <a:ext cx="6654990" cy="4835555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마지막으로 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예측된 값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, testing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으로 얻은 값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들을 대조해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확인해보게되면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위와 같이 출력이 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과연 이 관측치들이 잘 분류가 되었고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예측이 되었는지 </a:t>
                </a:r>
                <a:r>
                  <a:rPr lang="ko-KR" altLang="en-US" sz="1400" b="1" dirty="0" err="1" smtClean="0">
                    <a:solidFill>
                      <a:schemeClr val="tx1"/>
                    </a:solidFill>
                  </a:rPr>
                  <a:t>확인해보기위해</a:t>
                </a:r>
                <a:endParaRPr lang="en-US" altLang="ko-KR" sz="1400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Mean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함수를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이용했다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𝟑𝟒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𝟗𝟕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𝟕𝟕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𝟒𝟒</m:t>
                        </m:r>
                      </m:den>
                    </m:f>
                  </m:oMath>
                </a14:m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=0.52% 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추측하건데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이는 모델에 사용되었던 변수의 개수가 충분치 않았고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같은 데이터들을 이용해 모형을 만들어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테스팅하는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과정에서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도출된 결과라고 생각한다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19" y="1243789"/>
                <a:ext cx="6654990" cy="4835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www.evernote.com/shard/s453/res/affda3b5-9989-44a3-ad52-b823975da187.png?resizeSmall&amp;width=13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6" y="2060848"/>
            <a:ext cx="3657600" cy="742951"/>
          </a:xfrm>
          <a:prstGeom prst="rect">
            <a:avLst/>
          </a:prstGeom>
          <a:noFill/>
          <a:effectLst>
            <a:softEdge rad="1587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vernote.com/shard/s453/res/211c8478-7676-48ed-9ccc-3807b3efa839.png?resizeSmall&amp;width=134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173" y="3743224"/>
            <a:ext cx="3838575" cy="361951"/>
          </a:xfrm>
          <a:prstGeom prst="rect">
            <a:avLst/>
          </a:prstGeom>
          <a:noFill/>
          <a:effectLst>
            <a:softEdge rad="1587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7" name="타원 6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endParaRPr lang="en-US" altLang="ko-KR" sz="2000" dirty="0" smtClean="0"/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결과해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석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4" name="직사각형 1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2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90726" y="2932348"/>
            <a:ext cx="6552728" cy="10464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Let’s</a:t>
            </a:r>
            <a:endParaRPr lang="en-US" altLang="ko-KR" sz="4400" dirty="0"/>
          </a:p>
          <a:p>
            <a:pPr algn="ctr"/>
            <a:r>
              <a:rPr lang="en-US" altLang="ko-KR" sz="4400" dirty="0" smtClean="0"/>
              <a:t>Next practice examples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4" name="직사각형 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9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21410" y="1203809"/>
            <a:ext cx="6654990" cy="526297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이번 </a:t>
            </a:r>
            <a:r>
              <a:rPr lang="ko-KR" altLang="en-US" sz="1400" dirty="0" err="1" smtClean="0"/>
              <a:t>실습편은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로지스틱회귀모형의</a:t>
            </a:r>
            <a:endParaRPr lang="en-US" altLang="ko-KR" sz="1400" dirty="0" smtClean="0"/>
          </a:p>
          <a:p>
            <a:r>
              <a:rPr lang="ko-KR" altLang="en-US" b="1" dirty="0" smtClean="0"/>
              <a:t>적합도를 판단</a:t>
            </a:r>
            <a:r>
              <a:rPr lang="ko-KR" altLang="en-US" sz="1400" dirty="0" smtClean="0"/>
              <a:t>하기로 하는데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중요한 점은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회귀분석은 </a:t>
            </a:r>
            <a:endParaRPr lang="en-US" altLang="ko-KR" sz="1400" dirty="0" smtClean="0"/>
          </a:p>
          <a:p>
            <a:r>
              <a:rPr lang="ko-KR" altLang="en-US" b="1" dirty="0" err="1" smtClean="0"/>
              <a:t>연속형</a:t>
            </a:r>
            <a:r>
              <a:rPr lang="ko-KR" altLang="en-US" sz="1400" dirty="0" err="1" smtClean="0"/>
              <a:t>이</a:t>
            </a:r>
            <a:r>
              <a:rPr lang="ko-KR" altLang="en-US" sz="1400" dirty="0" smtClean="0"/>
              <a:t> 아니기 때문에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회귀분석모형의 적합도로 쓰이는 </a:t>
            </a:r>
            <a:r>
              <a:rPr lang="en-US" altLang="ko-KR" b="1" dirty="0" smtClean="0"/>
              <a:t>R-square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적합도를 판단할 수 </a:t>
            </a:r>
            <a:r>
              <a:rPr lang="ko-KR" altLang="en-US" b="1" dirty="0" smtClean="0"/>
              <a:t>없다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실제로 굉장히 낮게 출력된다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</a:p>
          <a:p>
            <a:r>
              <a:rPr lang="en-US" altLang="ko-KR" b="1" dirty="0" smtClean="0"/>
              <a:t>F</a:t>
            </a:r>
            <a:r>
              <a:rPr lang="ko-KR" altLang="en-US" b="1" dirty="0" smtClean="0"/>
              <a:t>검정 </a:t>
            </a:r>
            <a:r>
              <a:rPr lang="ko-KR" altLang="en-US" sz="1400" dirty="0" smtClean="0"/>
              <a:t>혹은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검정</a:t>
            </a:r>
            <a:r>
              <a:rPr lang="ko-KR" altLang="en-US" sz="1400" dirty="0" smtClean="0"/>
              <a:t>을 이용하여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 smtClean="0"/>
          </a:p>
          <a:p>
            <a:r>
              <a:rPr lang="ko-KR" altLang="en-US" sz="1400" b="1" dirty="0" smtClean="0"/>
              <a:t>모형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회귀계수의 유의성을 판단</a:t>
            </a:r>
            <a:r>
              <a:rPr lang="ko-KR" altLang="en-US" sz="1400" dirty="0" smtClean="0"/>
              <a:t>하고자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ㆍ</a:t>
            </a:r>
            <a:r>
              <a:rPr lang="ko-KR" altLang="en-US" b="1" dirty="0" err="1" smtClean="0"/>
              <a:t>모형</a:t>
            </a:r>
            <a:r>
              <a:rPr lang="ko-KR" altLang="en-US" b="1" dirty="0" smtClean="0"/>
              <a:t> </a:t>
            </a:r>
            <a:r>
              <a:rPr lang="ko-KR" altLang="en-US" b="1" dirty="0"/>
              <a:t>전체</a:t>
            </a:r>
            <a:r>
              <a:rPr lang="ko-KR" altLang="en-US" sz="1400" dirty="0"/>
              <a:t>의 유의성은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=&gt;-2LogL,AIC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Akaike</a:t>
            </a:r>
            <a:r>
              <a:rPr lang="en-US" altLang="ko-KR" sz="1400" dirty="0"/>
              <a:t> information Criterion) </a:t>
            </a:r>
            <a:r>
              <a:rPr lang="ko-KR" altLang="en-US" sz="1400" dirty="0"/>
              <a:t>이용</a:t>
            </a:r>
            <a:endParaRPr lang="en-US" altLang="ko-KR" sz="1400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ㆍ</a:t>
            </a:r>
            <a:r>
              <a:rPr lang="ko-KR" altLang="en-US" b="1" dirty="0" err="1" smtClean="0"/>
              <a:t>회귀</a:t>
            </a:r>
            <a:r>
              <a:rPr lang="ko-KR" altLang="en-US" b="1" dirty="0" smtClean="0"/>
              <a:t> </a:t>
            </a:r>
            <a:r>
              <a:rPr lang="ko-KR" altLang="en-US" b="1" dirty="0"/>
              <a:t>계수</a:t>
            </a:r>
            <a:r>
              <a:rPr lang="ko-KR" altLang="en-US" sz="1400" dirty="0"/>
              <a:t>의 유의성은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=&gt;Wald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Chi-square </a:t>
            </a:r>
            <a:r>
              <a:rPr lang="ko-KR" altLang="en-US" sz="1400" b="1" dirty="0"/>
              <a:t>검정통계량 </a:t>
            </a:r>
            <a:r>
              <a:rPr lang="ko-KR" altLang="en-US" sz="1400" dirty="0"/>
              <a:t>이용</a:t>
            </a:r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5" name="타원 4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들어가기 앞서서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3" name="직사각형 12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9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1196752"/>
            <a:ext cx="6984776" cy="35086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ㆍ</a:t>
            </a:r>
            <a:r>
              <a:rPr lang="en-US" altLang="ko-KR" sz="2000" b="1" dirty="0" err="1" smtClean="0"/>
              <a:t>Loglikehood</a:t>
            </a:r>
            <a:r>
              <a:rPr lang="en-US" altLang="ko-KR" sz="1400" b="1" dirty="0" smtClean="0"/>
              <a:t> : </a:t>
            </a:r>
            <a:r>
              <a:rPr lang="ko-KR" altLang="en-US" sz="1400" b="1" dirty="0" err="1" smtClean="0"/>
              <a:t>로그우도함수</a:t>
            </a:r>
            <a:r>
              <a:rPr lang="ko-KR" altLang="en-US" sz="1400" b="1" dirty="0" smtClean="0"/>
              <a:t> </a:t>
            </a:r>
            <a:r>
              <a:rPr lang="ko-KR" altLang="en-US" sz="1400" dirty="0" smtClean="0"/>
              <a:t>라고도 불리며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일단 이 수치가 의미하는 바는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모형내의 추정하고자 하는 </a:t>
            </a:r>
            <a:r>
              <a:rPr lang="ko-KR" altLang="en-US" b="1" dirty="0" smtClean="0"/>
              <a:t>가장 적합한 </a:t>
            </a:r>
            <a:r>
              <a:rPr lang="ko-KR" altLang="en-US" b="1" dirty="0" err="1" smtClean="0"/>
              <a:t>모수들로</a:t>
            </a:r>
            <a:r>
              <a:rPr lang="ko-KR" altLang="en-US" b="1" dirty="0" smtClean="0"/>
              <a:t> 이루어진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모형</a:t>
            </a:r>
            <a:endParaRPr lang="en-US" altLang="ko-KR" b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임을 보여주는 값이다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우도함수값을</a:t>
            </a:r>
            <a:r>
              <a:rPr lang="ko-KR" altLang="en-US" sz="1400" dirty="0" smtClean="0"/>
              <a:t> 그 모형의 적합도를 의미하는 값으로 쓰임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그러나 그냥 사용하지 않고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Log</a:t>
            </a:r>
            <a:r>
              <a:rPr lang="ko-KR" altLang="en-US" sz="1400" dirty="0" smtClean="0"/>
              <a:t>를 취한 후 </a:t>
            </a:r>
            <a:r>
              <a:rPr lang="en-US" altLang="ko-KR" sz="1400" dirty="0" smtClean="0"/>
              <a:t>-2</a:t>
            </a:r>
            <a:r>
              <a:rPr lang="ko-KR" altLang="en-US" sz="1400" dirty="0" smtClean="0"/>
              <a:t>를 곱하는 </a:t>
            </a:r>
            <a:r>
              <a:rPr lang="ko-KR" altLang="en-US" b="1" dirty="0" smtClean="0"/>
              <a:t>수학적 처리</a:t>
            </a:r>
            <a:r>
              <a:rPr lang="ko-KR" altLang="en-US" sz="1400" dirty="0" smtClean="0"/>
              <a:t>를 거쳐 계산이 용이해진다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5" name="타원 4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-2LogL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이란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2" name="직사각형 11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7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57370" y="2132855"/>
            <a:ext cx="574914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3608" y="1209077"/>
                <a:ext cx="6654990" cy="5755422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ㆍ</m:t>
                    </m:r>
                    <m:r>
                      <a:rPr lang="ko-KR" altLang="en-US" sz="14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커뮤니케이션 과학에서 </a:t>
                </a:r>
                <a:r>
                  <a:rPr lang="ko-KR" alt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가장 자주 사용하는 통계분석</a:t>
                </a:r>
                <a:r>
                  <a:rPr lang="ko-KR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기법</a:t>
                </a:r>
                <a:r>
                  <a:rPr lang="en-US" altLang="ko-KR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설명변수가 변화함에 따라 얻고자 하는 </a:t>
                </a:r>
                <a:r>
                  <a:rPr lang="ko-KR" alt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종속변수의 변화</a:t>
                </a:r>
                <a:r>
                  <a:rPr lang="ko-KR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를 </a:t>
                </a:r>
                <a:endPara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ko-KR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읽을 수 있으며</a:t>
                </a:r>
                <a:r>
                  <a:rPr lang="en-US" altLang="ko-KR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ko-KR" alt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인과성</a:t>
                </a:r>
                <a:r>
                  <a:rPr lang="ko-KR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도 통계적으로 검증할 수 있다</a:t>
                </a:r>
                <a:r>
                  <a:rPr lang="en-US" altLang="ko-KR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endParaRPr lang="en-US" altLang="ko-KR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altLang="ko-KR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ㆍ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/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위와 같은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차함수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대응관계로 시작되는데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회귀분석에 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사용되는 식은 살짝 변형된 상태다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1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09077"/>
                <a:ext cx="6654990" cy="57554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24" y="2472293"/>
            <a:ext cx="2694056" cy="2368401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15" name="타원 14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88540" y="609515"/>
              <a:ext cx="2664296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회귀분석에 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대해서 살펴보면</a:t>
              </a:r>
              <a:r>
                <a:rPr lang="en-US" altLang="ko-KR" sz="1600" dirty="0" smtClean="0"/>
                <a:t>,</a:t>
              </a:r>
              <a:endParaRPr lang="ko-KR" altLang="en-US" sz="16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21" name="직사각형 20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1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63"/>
    </mc:Choice>
    <mc:Fallback xmlns="">
      <p:transition advTm="296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6999" y="1196752"/>
            <a:ext cx="6654990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데이터는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MASS</a:t>
            </a:r>
            <a:r>
              <a:rPr lang="ko-KR" altLang="en-US" sz="1400" dirty="0" smtClean="0"/>
              <a:t>라는 </a:t>
            </a:r>
            <a:r>
              <a:rPr lang="en-US" altLang="ko-KR" sz="1400" dirty="0" smtClean="0"/>
              <a:t>library</a:t>
            </a:r>
            <a:r>
              <a:rPr lang="ko-KR" altLang="en-US" sz="1400" dirty="0" smtClean="0"/>
              <a:t>안에 있는</a:t>
            </a:r>
            <a:endParaRPr lang="en-US" altLang="ko-KR" sz="1400" dirty="0"/>
          </a:p>
          <a:p>
            <a:r>
              <a:rPr lang="en-US" altLang="ko-KR" sz="1400" dirty="0" err="1" smtClean="0"/>
              <a:t>Menache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초경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라는 예제데이터를 이용하였고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이 데이터는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변수와 총 </a:t>
            </a:r>
            <a:r>
              <a:rPr lang="en-US" altLang="ko-KR" sz="1400" dirty="0" smtClean="0"/>
              <a:t>25</a:t>
            </a:r>
            <a:r>
              <a:rPr lang="ko-KR" altLang="en-US" sz="1400" dirty="0" smtClean="0"/>
              <a:t>개의 </a:t>
            </a:r>
            <a:r>
              <a:rPr lang="en-US" altLang="ko-KR" sz="1400" dirty="0" err="1" smtClean="0"/>
              <a:t>obs</a:t>
            </a:r>
            <a:r>
              <a:rPr lang="ko-KR" altLang="en-US" sz="1400" dirty="0" smtClean="0"/>
              <a:t>로 구성되어있다</a:t>
            </a:r>
            <a:r>
              <a:rPr lang="en-US" altLang="ko-KR" sz="1400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39261" y="2697163"/>
            <a:ext cx="7682503" cy="923330"/>
            <a:chOff x="353414" y="4085456"/>
            <a:chExt cx="7682503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867565" y="4085456"/>
              <a:ext cx="3168352" cy="92333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초경변</a:t>
              </a:r>
              <a:r>
                <a:rPr lang="ko-KR" altLang="en-US" dirty="0"/>
                <a:t>수</a:t>
              </a:r>
              <a:endParaRPr lang="en-US" altLang="ko-KR" dirty="0" smtClean="0"/>
            </a:p>
            <a:p>
              <a:r>
                <a:rPr lang="ko-KR" altLang="en-US" dirty="0" smtClean="0"/>
                <a:t>여학생들의 나이</a:t>
              </a:r>
              <a:endParaRPr lang="en-US" altLang="ko-KR" dirty="0" smtClean="0"/>
            </a:p>
            <a:p>
              <a:r>
                <a:rPr lang="ko-KR" altLang="en-US" dirty="0" smtClean="0"/>
                <a:t>총 여학생 수</a:t>
              </a:r>
              <a:endParaRPr lang="en-US" altLang="ko-KR" dirty="0" smtClean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1937590" y="4293096"/>
              <a:ext cx="2929975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414" y="4085456"/>
              <a:ext cx="3168352" cy="92333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err="1" smtClean="0"/>
                <a:t>Menache</a:t>
              </a:r>
              <a:r>
                <a:rPr lang="en-US" altLang="ko-KR" dirty="0" smtClean="0"/>
                <a:t> 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Years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Total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937589" y="4547121"/>
              <a:ext cx="2929975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937590" y="4797152"/>
              <a:ext cx="2929975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king\AppData\Local\Temp\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61" y="4159025"/>
            <a:ext cx="4429125" cy="184785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18" name="타원 17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데이터탐색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24" name="직사각형 2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9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1238" y="1815877"/>
            <a:ext cx="8132762" cy="418576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위와 같은 식을 토대로</a:t>
            </a:r>
            <a:endParaRPr lang="en-US" altLang="ko-KR" sz="1400" dirty="0" smtClean="0"/>
          </a:p>
          <a:p>
            <a:r>
              <a:rPr lang="en-US" altLang="ko-KR" sz="1400" dirty="0" smtClean="0"/>
              <a:t>Plot</a:t>
            </a:r>
            <a:r>
              <a:rPr lang="ko-KR" altLang="en-US" sz="1400" dirty="0" smtClean="0"/>
              <a:t>을 그려보았다</a:t>
            </a:r>
            <a:r>
              <a:rPr lang="en-US" altLang="ko-KR" sz="1400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Plot(</a:t>
            </a:r>
            <a:r>
              <a:rPr lang="en-US" altLang="ko-KR" dirty="0" err="1" smtClean="0"/>
              <a:t>menache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total~age,data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menache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</a:t>
            </a:r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Age</a:t>
            </a:r>
            <a:r>
              <a:rPr lang="ko-KR" altLang="en-US" sz="1400" b="1" dirty="0" smtClean="0"/>
              <a:t>가 증가함에 따라</a:t>
            </a:r>
            <a:r>
              <a:rPr lang="en-US" altLang="ko-KR" sz="1400" b="1" dirty="0" smtClean="0"/>
              <a:t>, </a:t>
            </a:r>
          </a:p>
          <a:p>
            <a:r>
              <a:rPr lang="ko-KR" altLang="en-US" sz="1400" b="1" dirty="0" smtClean="0"/>
              <a:t>초경비율도 증가함을 알 수 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pic>
        <p:nvPicPr>
          <p:cNvPr id="2050" name="Picture 2" descr="C:\Users\king\AppData\Local\Temp\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" y="1196752"/>
            <a:ext cx="2371725" cy="619125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ng\AppData\Local\Temp\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924944"/>
            <a:ext cx="3524250" cy="2581275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7" name="타원 6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적합도 검정기준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4" name="직사각형 1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5246" y="1196752"/>
            <a:ext cx="6654990" cy="289310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 후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 데이터들을 이용해 </a:t>
            </a:r>
            <a:r>
              <a:rPr lang="ko-KR" altLang="en-US" sz="1400" dirty="0" err="1" smtClean="0"/>
              <a:t>로지스틱회귀분석을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실시하여</a:t>
            </a:r>
            <a:r>
              <a:rPr lang="en-US" altLang="ko-KR" sz="1400" dirty="0" smtClean="0"/>
              <a:t>, fitted value</a:t>
            </a:r>
            <a:r>
              <a:rPr lang="ko-KR" altLang="en-US" sz="1400" dirty="0" smtClean="0"/>
              <a:t>들을 나타냈다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오른쪽 그림과 같이 출력되었고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b="1" dirty="0" smtClean="0"/>
              <a:t>모형의 적합도를 판단하는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AIC, null deviance, residual deviance </a:t>
            </a:r>
            <a:r>
              <a:rPr lang="ko-KR" altLang="en-US" sz="1400" b="1" dirty="0" smtClean="0"/>
              <a:t>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같이 출력되었다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3074" name="Picture 2" descr="C:\Users\king\AppData\Local\Temp\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70590"/>
            <a:ext cx="4131212" cy="208254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788024" y="4144579"/>
            <a:ext cx="3600400" cy="508557"/>
          </a:xfrm>
          <a:prstGeom prst="round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59832" y="3789040"/>
            <a:ext cx="1728192" cy="60981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8" name="타원 7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endParaRPr lang="en-US" altLang="ko-KR" sz="2000" dirty="0" smtClean="0"/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적합도 검정기준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6" name="직사각형 15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1200082"/>
            <a:ext cx="6654990" cy="418576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다음으로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위에서 도출된 </a:t>
            </a:r>
            <a:r>
              <a:rPr lang="en-US" altLang="ko-KR" sz="1400" dirty="0" smtClean="0"/>
              <a:t>fitted value</a:t>
            </a:r>
            <a:r>
              <a:rPr lang="ko-KR" altLang="en-US" sz="1400" dirty="0" smtClean="0"/>
              <a:t>들을 이용하여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실제 관측치에 적합 시켜보는</a:t>
            </a:r>
            <a:endParaRPr lang="en-US" altLang="ko-KR" sz="1400" dirty="0" smtClean="0"/>
          </a:p>
          <a:p>
            <a:r>
              <a:rPr lang="ko-KR" altLang="en-US" sz="1400" dirty="0" smtClean="0"/>
              <a:t>그래프를 만들어 보았다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Plot(menarche/total ~ age, data=menarche)</a:t>
            </a:r>
          </a:p>
          <a:p>
            <a:r>
              <a:rPr lang="en-US" altLang="ko-KR" sz="1400" dirty="0" smtClean="0"/>
              <a:t>Lines(</a:t>
            </a:r>
            <a:r>
              <a:rPr lang="en-US" altLang="ko-KR" sz="1400" dirty="0" err="1" smtClean="0"/>
              <a:t>menarche$age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glm.out$fitted</a:t>
            </a:r>
            <a:r>
              <a:rPr lang="en-US" altLang="ko-KR" sz="1400" dirty="0" smtClean="0"/>
              <a:t>, type=“l”)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b="1" dirty="0" smtClean="0"/>
              <a:t>선으로 표시된 부분이 </a:t>
            </a:r>
            <a:r>
              <a:rPr lang="ko-KR" altLang="en-US" sz="1400" b="1" dirty="0" err="1" smtClean="0"/>
              <a:t>로지스틱</a:t>
            </a:r>
            <a:r>
              <a:rPr lang="ko-KR" altLang="en-US" sz="1400" b="1" dirty="0" smtClean="0"/>
              <a:t> 회귀분석에서 도출된 </a:t>
            </a:r>
            <a:r>
              <a:rPr lang="en-US" altLang="ko-KR" sz="1400" b="1" dirty="0" smtClean="0"/>
              <a:t>fitted value</a:t>
            </a:r>
            <a:r>
              <a:rPr lang="ko-KR" altLang="en-US" sz="1400" b="1" dirty="0" smtClean="0"/>
              <a:t>들이고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알맹이로 표시된 부분이 실제 관측치다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적합이 </a:t>
            </a:r>
            <a:r>
              <a:rPr lang="ko-KR" altLang="en-US" sz="1400" b="1" dirty="0" err="1" smtClean="0"/>
              <a:t>어느정도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되는것으로</a:t>
            </a:r>
            <a:r>
              <a:rPr lang="ko-KR" altLang="en-US" sz="1400" b="1" dirty="0" smtClean="0"/>
              <a:t> 보여진다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15" y="2852936"/>
            <a:ext cx="2451965" cy="2016224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5" name="그룹 4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6" name="타원 5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endParaRPr lang="en-US" altLang="ko-KR" sz="2000" dirty="0" smtClean="0"/>
            </a:p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 Fitted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와 </a:t>
              </a: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Obs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적합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4" name="직사각형 1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43608" y="1196752"/>
                <a:ext cx="7488832" cy="3508653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자 이제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모형의 적합도를 판단하는 기준인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AIC, -2LogL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살펴 보았다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먼저 첫 번째로 상기해야 될 부분이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여기서 사용된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y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즉 종속변수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menarche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는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Log odds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형태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따라서 출력된 회귀계수는 지수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덧붙여서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해석이 되어야 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</a:rPr>
                  <a:t>Age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의 회귀계수를 살펴보면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1.63197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로 되어있다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이를 변환하여 풀게 되면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1.632</m:t>
                        </m:r>
                      </m:sup>
                    </m:sSup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=5.11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배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 =&gt;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나이가 한 살 먹어가면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초경에 도달하는 비율이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5.11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배 증가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tx1"/>
                    </a:solidFill>
                  </a:rPr>
                  <a:t>과연 이 해석이 맞을까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?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그러기 위해선 모델의 전체적인 적합도를 판단 해야 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96752"/>
                <a:ext cx="7488832" cy="35086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5" name="타원 4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ko-KR" altLang="en-U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도출된결</a:t>
              </a:r>
              <a:r>
                <a:rPr lang="ko-KR" altLang="en-US" sz="1600" dirty="0" err="1">
                  <a:solidFill>
                    <a:schemeClr val="bg1">
                      <a:lumMod val="50000"/>
                    </a:schemeClr>
                  </a:solidFill>
                </a:rPr>
                <a:t>과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2" name="직사각형 11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3608" y="1196752"/>
                <a:ext cx="8208912" cy="4431983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전체적인 적합도를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판단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하기 위해선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먼저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가설 검정을 실시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해줘야 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뒤에 나오는 가설검정의 통계량들을 이용해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가정한 가설검정을 실시할 것이다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기본적으로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귀무가설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은 도출된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fitted value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actual value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와의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차이가 없다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라고 두고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대립가설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은 둘 사이의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차이가 있다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이를 표현해보면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ㆍ</m:t>
                        </m:r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</a:rPr>
                  <a:t>=there is no different between fitted value and observed value  </a:t>
                </a: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[fitted value=observed value]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ㆍ</m:t>
                    </m:r>
                    <m:sSub>
                      <m:sSubPr>
                        <m:ctrlP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</a:rPr>
                  <a:t>=there is different between fitted value and observed value</a:t>
                </a: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[fitted value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</a:rPr>
                  <a:t>observed value]</a:t>
                </a:r>
              </a:p>
              <a:p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이를 판단하는 기준인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p-value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가 유의수준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5%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즉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0.05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보다 작거나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크게되면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귀무가설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채택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 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</a:rPr>
                  <a:t>0.05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이내에 들어오면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귀무가설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기각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96752"/>
                <a:ext cx="8208912" cy="44319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5" name="타원 4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가설검정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2" name="직사각형 11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43608" y="1196752"/>
            <a:ext cx="7848872" cy="3453103"/>
            <a:chOff x="1115616" y="2199581"/>
            <a:chExt cx="7848872" cy="3453103"/>
          </a:xfrm>
        </p:grpSpPr>
        <p:sp>
          <p:nvSpPr>
            <p:cNvPr id="9" name="TextBox 8"/>
            <p:cNvSpPr txBox="1"/>
            <p:nvPr/>
          </p:nvSpPr>
          <p:spPr>
            <a:xfrm>
              <a:off x="1115616" y="2199581"/>
              <a:ext cx="7848872" cy="338554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일단 이 판단의 기준이 되는 </a:t>
              </a:r>
              <a:r>
                <a:rPr lang="en-US" altLang="ko-KR" sz="1400" dirty="0" smtClean="0"/>
                <a:t>Null, residual deviance</a:t>
              </a:r>
              <a:r>
                <a:rPr lang="ko-KR" altLang="en-US" sz="1400" dirty="0" smtClean="0"/>
                <a:t>에 대해 알아보자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  <a:p>
              <a:r>
                <a:rPr lang="ko-KR" altLang="en-US" sz="1400" dirty="0" smtClean="0"/>
                <a:t>여기에 사용되는 </a:t>
              </a:r>
              <a:r>
                <a:rPr lang="en-US" altLang="ko-KR" sz="1400" dirty="0" smtClean="0"/>
                <a:t>parameter</a:t>
              </a:r>
              <a:r>
                <a:rPr lang="ko-KR" altLang="en-US" sz="1400" dirty="0"/>
                <a:t>는</a:t>
              </a:r>
              <a:r>
                <a:rPr lang="ko-KR" altLang="en-US" sz="1400" dirty="0" smtClean="0"/>
                <a:t> </a:t>
              </a:r>
              <a:r>
                <a:rPr lang="ko-KR" altLang="en-US" b="1" dirty="0" smtClean="0"/>
                <a:t>총 </a:t>
              </a:r>
              <a:r>
                <a:rPr lang="en-US" altLang="ko-KR" b="1" dirty="0" smtClean="0"/>
                <a:t>3</a:t>
              </a:r>
              <a:r>
                <a:rPr lang="ko-KR" altLang="en-US" b="1" dirty="0" smtClean="0"/>
                <a:t>가지</a:t>
              </a:r>
              <a:r>
                <a:rPr lang="ko-KR" altLang="en-US" sz="1400" dirty="0" smtClean="0"/>
                <a:t>가 있다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/>
            </a:p>
            <a:p>
              <a:r>
                <a:rPr lang="ko-KR" altLang="en-US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ㆍ</a:t>
              </a:r>
              <a:r>
                <a:rPr lang="en-US" altLang="ko-KR" sz="1400" dirty="0" smtClean="0"/>
                <a:t> Saturated model </a:t>
              </a:r>
            </a:p>
            <a:p>
              <a:r>
                <a:rPr lang="ko-KR" altLang="en-US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ㆍ</a:t>
              </a:r>
              <a:r>
                <a:rPr lang="ko-KR" alt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1400" dirty="0" smtClean="0"/>
                <a:t>Null model</a:t>
              </a:r>
            </a:p>
            <a:p>
              <a:r>
                <a:rPr lang="ko-KR" altLang="en-US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ㆍ</a:t>
              </a:r>
              <a:r>
                <a:rPr lang="ko-KR" alt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1400" dirty="0" smtClean="0"/>
                <a:t>Proposed model</a:t>
              </a:r>
            </a:p>
            <a:p>
              <a:endParaRPr lang="en-US" altLang="ko-KR" sz="1400" dirty="0"/>
            </a:p>
            <a:p>
              <a:endParaRPr lang="en-US" altLang="ko-KR" sz="1400" dirty="0" smtClean="0"/>
            </a:p>
            <a:p>
              <a:endParaRPr lang="en-US" altLang="ko-KR" sz="1400" dirty="0"/>
            </a:p>
            <a:p>
              <a:endParaRPr lang="en-US" altLang="ko-KR" sz="1400" dirty="0" smtClean="0"/>
            </a:p>
            <a:p>
              <a:endParaRPr lang="en-US" altLang="ko-KR" sz="1400" dirty="0"/>
            </a:p>
            <a:p>
              <a:endParaRPr lang="en-US" altLang="ko-KR" sz="1400" dirty="0" smtClean="0"/>
            </a:p>
            <a:p>
              <a:endParaRPr lang="en-US" altLang="ko-KR" sz="1400" dirty="0"/>
            </a:p>
            <a:p>
              <a:endParaRPr lang="en-US" altLang="ko-K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2080" y="2522747"/>
              <a:ext cx="2628292" cy="129266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ko-KR" altLang="en-US" sz="1400" b="1" dirty="0"/>
                <a:t>각각의 </a:t>
              </a:r>
              <a:r>
                <a:rPr lang="en-US" altLang="ko-KR" sz="1400" b="1" dirty="0"/>
                <a:t>data point</a:t>
              </a:r>
              <a:r>
                <a:rPr lang="ko-KR" altLang="en-US" sz="1400" b="1" dirty="0"/>
                <a:t>에 각 </a:t>
              </a:r>
              <a:r>
                <a:rPr lang="en-US" altLang="ko-KR" sz="1400" b="1" dirty="0"/>
                <a:t>parameter </a:t>
              </a:r>
              <a:r>
                <a:rPr lang="ko-KR" altLang="en-US" sz="1400" b="1" dirty="0" smtClean="0"/>
                <a:t>존재</a:t>
              </a:r>
              <a:r>
                <a:rPr lang="en-US" altLang="ko-KR" sz="1400" b="1" dirty="0" smtClean="0"/>
                <a:t>,</a:t>
              </a:r>
            </a:p>
            <a:p>
              <a:r>
                <a:rPr lang="ko-KR" altLang="en-US" sz="1400" b="1" dirty="0" smtClean="0"/>
                <a:t>즉</a:t>
              </a:r>
              <a:r>
                <a:rPr lang="en-US" altLang="ko-KR" sz="1400" b="1" dirty="0" smtClean="0"/>
                <a:t>, </a:t>
              </a:r>
              <a:r>
                <a:rPr lang="ko-KR" altLang="en-US" sz="1400" b="1" dirty="0" smtClean="0"/>
                <a:t>측정하기 위한 </a:t>
              </a:r>
              <a:r>
                <a:rPr lang="en-US" altLang="ko-KR" b="1" dirty="0" smtClean="0"/>
                <a:t>n</a:t>
              </a:r>
              <a:r>
                <a:rPr lang="ko-KR" altLang="en-US" b="1" dirty="0" smtClean="0"/>
                <a:t>개의 </a:t>
              </a:r>
              <a:endParaRPr lang="en-US" altLang="ko-KR" b="1" dirty="0" smtClean="0"/>
            </a:p>
            <a:p>
              <a:r>
                <a:rPr lang="en-US" altLang="ko-KR" b="1" dirty="0" smtClean="0"/>
                <a:t>Parameter</a:t>
              </a:r>
              <a:r>
                <a:rPr lang="ko-KR" altLang="en-US" sz="1400" b="1" dirty="0" smtClean="0"/>
                <a:t>가 존재한다</a:t>
              </a:r>
              <a:r>
                <a:rPr lang="en-US" altLang="ko-KR" sz="1400" b="1" dirty="0" smtClean="0"/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0032" y="4144579"/>
              <a:ext cx="2628292" cy="150810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위와 반대되는 개념으로</a:t>
              </a:r>
              <a:r>
                <a:rPr lang="en-US" altLang="ko-KR" sz="1400" b="1" dirty="0" smtClean="0"/>
                <a:t>,</a:t>
              </a:r>
            </a:p>
            <a:p>
              <a:r>
                <a:rPr lang="ko-KR" altLang="en-US" sz="1400" b="1" dirty="0" smtClean="0"/>
                <a:t>모든 </a:t>
              </a:r>
              <a:r>
                <a:rPr lang="en-US" altLang="ko-KR" sz="1400" b="1" dirty="0" smtClean="0"/>
                <a:t>data point</a:t>
              </a:r>
              <a:r>
                <a:rPr lang="ko-KR" altLang="en-US" sz="1400" b="1" dirty="0" smtClean="0"/>
                <a:t>에 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하나의 </a:t>
              </a:r>
              <a:r>
                <a:rPr lang="en-US" altLang="ko-KR" sz="1400" b="1" dirty="0" smtClean="0"/>
                <a:t>parameter </a:t>
              </a:r>
              <a:r>
                <a:rPr lang="ko-KR" altLang="en-US" sz="1400" b="1" dirty="0" smtClean="0"/>
                <a:t>만 존재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즉</a:t>
              </a:r>
              <a:r>
                <a:rPr lang="en-US" altLang="ko-KR" sz="1400" b="1" dirty="0" smtClean="0"/>
                <a:t>, </a:t>
              </a:r>
              <a:r>
                <a:rPr lang="ko-KR" altLang="en-US" b="1" dirty="0" smtClean="0"/>
                <a:t>오직 </a:t>
              </a:r>
              <a:r>
                <a:rPr lang="en-US" altLang="ko-KR" b="1" dirty="0" smtClean="0"/>
                <a:t>1</a:t>
              </a:r>
              <a:r>
                <a:rPr lang="ko-KR" altLang="en-US" b="1" dirty="0" smtClean="0"/>
                <a:t>개만의 </a:t>
              </a:r>
              <a:r>
                <a:rPr lang="en-US" altLang="ko-KR" b="1" dirty="0" smtClean="0"/>
                <a:t>parameter</a:t>
              </a:r>
              <a:r>
                <a:rPr lang="ko-KR" altLang="en-US" sz="1400" b="1" dirty="0" smtClean="0"/>
                <a:t>가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존재한다</a:t>
              </a:r>
              <a:r>
                <a:rPr lang="en-US" altLang="ko-KR" sz="1400" b="1" dirty="0" smtClean="0"/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3648" y="4365104"/>
              <a:ext cx="2628292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P+1</a:t>
              </a:r>
              <a:r>
                <a:rPr lang="ko-KR" altLang="en-US" b="1" dirty="0" smtClean="0"/>
                <a:t>개 </a:t>
              </a:r>
              <a:r>
                <a:rPr lang="en-US" altLang="ko-KR" b="1" dirty="0" smtClean="0"/>
                <a:t>parameter </a:t>
              </a:r>
              <a:r>
                <a:rPr lang="ko-KR" altLang="en-US" sz="1400" b="1" dirty="0" smtClean="0"/>
                <a:t>로써</a:t>
              </a:r>
              <a:r>
                <a:rPr lang="en-US" altLang="ko-KR" sz="1400" b="1" dirty="0" smtClean="0"/>
                <a:t>,</a:t>
              </a:r>
            </a:p>
            <a:p>
              <a:r>
                <a:rPr lang="ko-KR" altLang="en-US" sz="1400" b="1" dirty="0" smtClean="0"/>
                <a:t>이에 </a:t>
              </a:r>
              <a:r>
                <a:rPr lang="en-US" altLang="ko-KR" sz="1400" b="1" dirty="0" smtClean="0"/>
                <a:t>intercept</a:t>
              </a:r>
              <a:r>
                <a:rPr lang="ko-KR" altLang="en-US" sz="1400" b="1" dirty="0" smtClean="0"/>
                <a:t>가 포함된 모델</a:t>
              </a:r>
              <a:endParaRPr lang="en-US" altLang="ko-KR" sz="1400" b="1" dirty="0" smtClean="0"/>
            </a:p>
          </p:txBody>
        </p:sp>
        <p:cxnSp>
          <p:nvCxnSpPr>
            <p:cNvPr id="6" name="구부러진 연결선 5"/>
            <p:cNvCxnSpPr/>
            <p:nvPr/>
          </p:nvCxnSpPr>
          <p:spPr>
            <a:xfrm>
              <a:off x="2915816" y="3320988"/>
              <a:ext cx="2376264" cy="108012"/>
            </a:xfrm>
            <a:prstGeom prst="curvedConnector3">
              <a:avLst/>
            </a:prstGeom>
            <a:ln w="22225">
              <a:solidFill>
                <a:schemeClr val="tx1">
                  <a:alpha val="61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/>
            <p:nvPr/>
          </p:nvCxnSpPr>
          <p:spPr>
            <a:xfrm>
              <a:off x="2411760" y="3429000"/>
              <a:ext cx="2304256" cy="1197714"/>
            </a:xfrm>
            <a:prstGeom prst="curvedConnector3">
              <a:avLst/>
            </a:prstGeom>
            <a:ln w="22225">
              <a:solidFill>
                <a:schemeClr val="tx1">
                  <a:alpha val="61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/>
            <p:nvPr/>
          </p:nvCxnSpPr>
          <p:spPr>
            <a:xfrm>
              <a:off x="1542610" y="3861048"/>
              <a:ext cx="576064" cy="432048"/>
            </a:xfrm>
            <a:prstGeom prst="curvedConnector3">
              <a:avLst/>
            </a:prstGeom>
            <a:ln w="22225">
              <a:solidFill>
                <a:schemeClr val="tx1">
                  <a:alpha val="61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16" name="타원 15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Deviance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23" name="직사각형 22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8417" y="1196752"/>
            <a:ext cx="8856984" cy="547842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Null </a:t>
            </a:r>
            <a:r>
              <a:rPr lang="en-US" altLang="ko-KR" sz="1400" dirty="0"/>
              <a:t>deviance  = 2(LL(Saturated model) – LL(null model) on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df_sat-df_null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Residual deviance = 2(LL(Saturated model) – LL(proposed model) on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df_sat-df_res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즉</a:t>
            </a:r>
            <a:r>
              <a:rPr lang="en-US" altLang="ko-KR" sz="1400" dirty="0" smtClean="0"/>
              <a:t>, Null deviance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pamameter</a:t>
            </a:r>
            <a:r>
              <a:rPr lang="en-US" altLang="ko-KR" sz="1400" dirty="0" smtClean="0"/>
              <a:t>(age)</a:t>
            </a:r>
            <a:r>
              <a:rPr lang="ko-KR" altLang="en-US" sz="1400" dirty="0" smtClean="0"/>
              <a:t>없이 </a:t>
            </a:r>
            <a:r>
              <a:rPr lang="ko-KR" altLang="en-US" sz="1400" b="1" dirty="0" smtClean="0"/>
              <a:t>종속변수가 모델에 의해 얼마나 잘 설명</a:t>
            </a:r>
            <a:r>
              <a:rPr lang="ko-KR" altLang="en-US" sz="1400" dirty="0" smtClean="0"/>
              <a:t>되는가를 확인하는 수치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 이때의 </a:t>
            </a:r>
            <a:r>
              <a:rPr lang="ko-KR" altLang="en-US" sz="1400" dirty="0" err="1" smtClean="0"/>
              <a:t>자유도는</a:t>
            </a:r>
            <a:r>
              <a:rPr lang="ko-KR" altLang="en-US" sz="1400" dirty="0" smtClean="0"/>
              <a:t> 총 </a:t>
            </a:r>
            <a:r>
              <a:rPr lang="en-US" altLang="ko-KR" sz="1400" dirty="0" err="1" smtClean="0"/>
              <a:t>obs</a:t>
            </a:r>
            <a:r>
              <a:rPr lang="en-US" altLang="ko-KR" sz="1400" dirty="0" smtClean="0"/>
              <a:t> 25</a:t>
            </a:r>
            <a:r>
              <a:rPr lang="ko-KR" altLang="en-US" sz="1400" dirty="0" smtClean="0"/>
              <a:t>개에서 </a:t>
            </a:r>
            <a:r>
              <a:rPr lang="en-US" altLang="ko-KR" sz="1400" dirty="0" smtClean="0"/>
              <a:t>age</a:t>
            </a:r>
            <a:r>
              <a:rPr lang="ko-KR" altLang="en-US" sz="1400" dirty="0" smtClean="0"/>
              <a:t>를 제외한 </a:t>
            </a:r>
            <a:r>
              <a:rPr lang="en-US" altLang="ko-KR" sz="1400" dirty="0" smtClean="0"/>
              <a:t>25-1 = </a:t>
            </a:r>
            <a:r>
              <a:rPr lang="en-US" altLang="ko-KR" sz="1400" b="1" dirty="0" smtClean="0"/>
              <a:t>24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err="1" smtClean="0"/>
              <a:t>df</a:t>
            </a:r>
            <a:r>
              <a:rPr lang="ko-KR" altLang="en-US" sz="1400" dirty="0" smtClean="0"/>
              <a:t>가 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b="1" dirty="0" smtClean="0"/>
              <a:t>P-value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찾기위해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자유도를</a:t>
            </a:r>
            <a:r>
              <a:rPr lang="ko-KR" altLang="en-US" sz="1400" dirty="0" smtClean="0"/>
              <a:t> 고려해 </a:t>
            </a:r>
            <a:r>
              <a:rPr lang="en-US" altLang="ko-KR" sz="1400" dirty="0" err="1" smtClean="0"/>
              <a:t>chisq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분포표를 참고하여 계산을 하면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P-value</a:t>
            </a:r>
            <a:r>
              <a:rPr lang="ko-KR" altLang="en-US" sz="1400" dirty="0" smtClean="0"/>
              <a:t>값이 유의수준 </a:t>
            </a:r>
            <a:r>
              <a:rPr lang="en-US" altLang="ko-KR" sz="1400" b="1" dirty="0" smtClean="0"/>
              <a:t>0.05 </a:t>
            </a:r>
            <a:r>
              <a:rPr lang="ko-KR" altLang="en-US" sz="1400" b="1" dirty="0" smtClean="0"/>
              <a:t>보다 작기에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귀무가설</a:t>
            </a:r>
            <a:r>
              <a:rPr lang="ko-KR" altLang="en-US" sz="1400" dirty="0" smtClean="0"/>
              <a:t> 기각할 수 있다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0009"/>
            <a:ext cx="7696200" cy="79057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23528" y="3965296"/>
            <a:ext cx="7920880" cy="180777"/>
          </a:xfrm>
          <a:prstGeom prst="roundRect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73216"/>
            <a:ext cx="2028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8" name="타원 7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결과해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석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5" name="직사각형 14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1203809"/>
            <a:ext cx="6654990" cy="51090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다음으로 </a:t>
            </a:r>
            <a:r>
              <a:rPr lang="en-US" altLang="ko-KR" sz="1400" dirty="0" smtClean="0"/>
              <a:t>age</a:t>
            </a:r>
            <a:r>
              <a:rPr lang="ko-KR" altLang="en-US" sz="1400" dirty="0" smtClean="0"/>
              <a:t>를 포함한 모형의 적합도를 알아보고 </a:t>
            </a:r>
            <a:r>
              <a:rPr lang="ko-KR" altLang="en-US" sz="1400" dirty="0" err="1" smtClean="0"/>
              <a:t>싶을때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en-US" altLang="ko-KR" b="1" dirty="0" smtClean="0"/>
              <a:t>Null deviance – Residual deviance </a:t>
            </a:r>
            <a:r>
              <a:rPr lang="ko-KR" altLang="en-US" sz="1400" dirty="0" smtClean="0"/>
              <a:t>해주면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오로지 </a:t>
            </a:r>
            <a:r>
              <a:rPr lang="en-US" altLang="ko-KR" sz="1400" dirty="0" smtClean="0"/>
              <a:t>age</a:t>
            </a:r>
            <a:r>
              <a:rPr lang="ko-KR" altLang="en-US" sz="1400" dirty="0"/>
              <a:t>만</a:t>
            </a:r>
            <a:r>
              <a:rPr lang="ko-KR" altLang="en-US" sz="1400" dirty="0" smtClean="0"/>
              <a:t> 포함된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모형식을</a:t>
            </a:r>
            <a:r>
              <a:rPr lang="ko-KR" altLang="en-US" sz="1400" dirty="0" smtClean="0"/>
              <a:t> 판단할 수 있게끔 해준다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3694 – 26.7 = 3667 on </a:t>
            </a:r>
            <a:r>
              <a:rPr lang="en-US" altLang="ko-KR" sz="1400" dirty="0" err="1" smtClean="0"/>
              <a:t>df</a:t>
            </a:r>
            <a:r>
              <a:rPr lang="en-US" altLang="ko-KR" sz="1400" dirty="0" smtClean="0"/>
              <a:t>=1 </a:t>
            </a:r>
            <a:r>
              <a:rPr lang="ko-KR" altLang="en-US" sz="1400" dirty="0" smtClean="0"/>
              <a:t>임을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알수</a:t>
            </a:r>
            <a:r>
              <a:rPr lang="ko-KR" altLang="en-US" sz="1400" dirty="0" smtClean="0"/>
              <a:t> 있으며</a:t>
            </a:r>
            <a:r>
              <a:rPr lang="en-US" altLang="ko-KR" sz="1400" dirty="0" smtClean="0"/>
              <a:t>,  </a:t>
            </a:r>
            <a:r>
              <a:rPr lang="en-US" altLang="ko-KR" sz="1400" dirty="0" err="1" smtClean="0"/>
              <a:t>chisq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분포표를 확인한다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이 또한 </a:t>
            </a:r>
            <a:r>
              <a:rPr lang="en-US" altLang="ko-KR" sz="1400" dirty="0" smtClean="0"/>
              <a:t>p-value</a:t>
            </a:r>
            <a:r>
              <a:rPr lang="ko-KR" altLang="en-US" sz="1400" dirty="0" smtClean="0"/>
              <a:t>가 유의수준 </a:t>
            </a:r>
            <a:r>
              <a:rPr lang="en-US" altLang="ko-KR" sz="1400" dirty="0" smtClean="0"/>
              <a:t>0.05</a:t>
            </a:r>
            <a:r>
              <a:rPr lang="ko-KR" altLang="en-US" sz="1400" dirty="0" smtClean="0"/>
              <a:t>에 가까워 </a:t>
            </a:r>
            <a:r>
              <a:rPr lang="ko-KR" altLang="en-US" sz="1400" dirty="0" err="1" smtClean="0"/>
              <a:t>귀무가설</a:t>
            </a:r>
            <a:r>
              <a:rPr lang="ko-KR" altLang="en-US" sz="1400" dirty="0" smtClean="0"/>
              <a:t> 을 기각한다고 판단했고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b="1" dirty="0" smtClean="0"/>
              <a:t>편차 내에서 굉장히 유의한 감소가 일어남을 </a:t>
            </a:r>
            <a:r>
              <a:rPr lang="ko-KR" altLang="en-US" sz="1400" dirty="0" smtClean="0"/>
              <a:t>알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</a:p>
          <a:p>
            <a:endParaRPr lang="en-US" altLang="ko-KR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0"/>
          <a:stretch/>
        </p:blipFill>
        <p:spPr bwMode="auto">
          <a:xfrm>
            <a:off x="4567090" y="2422951"/>
            <a:ext cx="3397889" cy="42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:\Users\king\AppData\Local\Temp\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70" y="3398601"/>
            <a:ext cx="7650163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king\AppData\Local\Temp\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03" y="3877973"/>
            <a:ext cx="1809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8" name="타원 7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결과해석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5" name="직사각형 14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1196752"/>
            <a:ext cx="6840760" cy="424731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마지막으로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Residual deviance</a:t>
            </a:r>
            <a:r>
              <a:rPr lang="ko-KR" altLang="en-US" sz="1400" dirty="0" smtClean="0"/>
              <a:t>의 부분을 살펴보면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P-value</a:t>
            </a:r>
            <a:r>
              <a:rPr lang="ko-KR" altLang="en-US" sz="1400" dirty="0" smtClean="0"/>
              <a:t>가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약 </a:t>
            </a:r>
            <a:r>
              <a:rPr lang="en-US" altLang="ko-KR" sz="1400" dirty="0" smtClean="0"/>
              <a:t>0.269 </a:t>
            </a:r>
            <a:r>
              <a:rPr lang="ko-KR" altLang="en-US" sz="1400" dirty="0" smtClean="0"/>
              <a:t>을 나타냄을 알 수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이는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유의수준 </a:t>
            </a:r>
            <a:r>
              <a:rPr lang="en-US" altLang="ko-KR" sz="1400" dirty="0" smtClean="0"/>
              <a:t>0.05</a:t>
            </a:r>
            <a:r>
              <a:rPr lang="ko-KR" altLang="en-US" sz="1400" dirty="0" smtClean="0"/>
              <a:t>을 초과하는 값이기에 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귀무가설이</a:t>
            </a:r>
            <a:r>
              <a:rPr lang="ko-KR" altLang="en-US" sz="1400" dirty="0" smtClean="0"/>
              <a:t> 기각될 수 없다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smtClean="0"/>
              <a:t>따라서</a:t>
            </a:r>
            <a:r>
              <a:rPr lang="en-US" altLang="ko-KR" sz="1400" b="1" dirty="0" smtClean="0"/>
              <a:t>, fitted value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observed value</a:t>
            </a:r>
            <a:r>
              <a:rPr lang="ko-KR" altLang="en-US" sz="1400" b="1" dirty="0" smtClean="0"/>
              <a:t>와의 </a:t>
            </a:r>
            <a:r>
              <a:rPr lang="ko-KR" altLang="en-US" b="1" dirty="0" smtClean="0"/>
              <a:t>유의한 차이가 없다</a:t>
            </a:r>
            <a:r>
              <a:rPr lang="ko-KR" altLang="en-US" sz="1400" b="1" dirty="0" smtClean="0"/>
              <a:t>라고 </a:t>
            </a:r>
            <a:endParaRPr lang="en-US" altLang="ko-KR" sz="1400" b="1" dirty="0" smtClean="0"/>
          </a:p>
          <a:p>
            <a:endParaRPr lang="en-US" altLang="ko-KR" sz="1400" b="1"/>
          </a:p>
          <a:p>
            <a:r>
              <a:rPr lang="ko-KR" altLang="en-US" sz="1400" b="1" smtClean="0"/>
              <a:t>해석이 </a:t>
            </a:r>
            <a:r>
              <a:rPr lang="ko-KR" altLang="en-US" sz="1400" b="1" dirty="0" smtClean="0"/>
              <a:t>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7170" name="Picture 2" descr="C:\Users\king\AppData\Local\Temp\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49" y="2489282"/>
            <a:ext cx="1733550" cy="314325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-554858" y="7057"/>
            <a:ext cx="2664296" cy="1428745"/>
            <a:chOff x="-302830" y="200055"/>
            <a:chExt cx="2664296" cy="1428745"/>
          </a:xfrm>
        </p:grpSpPr>
        <p:sp>
          <p:nvSpPr>
            <p:cNvPr id="6" name="타원 5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02830" y="485385"/>
              <a:ext cx="2664296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로지스틱</a:t>
              </a:r>
              <a:endParaRPr lang="en-US" altLang="ko-KR" sz="2000" dirty="0"/>
            </a:p>
            <a:p>
              <a:pPr algn="ctr"/>
              <a:r>
                <a:rPr lang="ko-KR" altLang="en-US" sz="2000" dirty="0" smtClean="0"/>
                <a:t>실습</a:t>
              </a:r>
              <a:r>
                <a:rPr lang="en-US" altLang="ko-KR" sz="2000" dirty="0" smtClean="0"/>
                <a:t>2</a:t>
              </a: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결과해석</a:t>
              </a:r>
              <a:endParaRPr lang="en-US" altLang="ko-KR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3" name="직사각형 12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3483" y="1231622"/>
                <a:ext cx="6654990" cy="3704347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endParaRPr lang="en-US" altLang="ko-KR" sz="1400" b="1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간단하다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[</a:t>
                </a:r>
                <a:r>
                  <a:rPr lang="ko-KR" altLang="en-US" b="1" dirty="0" err="1" smtClean="0">
                    <a:solidFill>
                      <a:schemeClr val="tx1"/>
                    </a:solidFill>
                  </a:rPr>
                  <a:t>실제값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-</a:t>
                </a:r>
                <a:r>
                  <a:rPr lang="ko-KR" altLang="en-US" b="1" dirty="0" err="1" smtClean="0">
                    <a:solidFill>
                      <a:schemeClr val="tx1"/>
                    </a:solidFill>
                  </a:rPr>
                  <a:t>추정된값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]=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차이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즉 이 차이가 오차가 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예를들어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나의 실제 영어점수가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52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점인데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추정된 값이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47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점이라고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할때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오차는 결국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52-47=5.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즉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5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의 오차가 발생하게 되는 것이라고 할 수 있다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ㆍ</m:t>
                      </m:r>
                      <m:nary>
                        <m:naryPr>
                          <m:chr m:val="∑"/>
                          <m:ctrlP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400" b="1" dirty="0" smtClean="0">
                  <a:solidFill>
                    <a:schemeClr val="tx1"/>
                  </a:solidFill>
                </a:endParaRPr>
              </a:p>
              <a:p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이것은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오차항을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최소로 </a:t>
                </a:r>
                <a:r>
                  <a:rPr lang="ko-KR" altLang="en-US" sz="1400" b="1" dirty="0" err="1" smtClean="0">
                    <a:solidFill>
                      <a:schemeClr val="tx1"/>
                    </a:solidFill>
                  </a:rPr>
                  <a:t>만드려는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 방법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으로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b="1" dirty="0" err="1" smtClean="0">
                    <a:solidFill>
                      <a:schemeClr val="tx1"/>
                    </a:solidFill>
                  </a:rPr>
                  <a:t>최소제곱법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”</a:t>
                </a: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방법이다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또한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오차항은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가지 가정을 따르는데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ko-KR" altLang="en-US" b="1" dirty="0" smtClean="0">
                    <a:solidFill>
                      <a:schemeClr val="tx1"/>
                    </a:solidFill>
                  </a:rPr>
                  <a:t>독립성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등분산성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b="1" dirty="0" err="1" smtClean="0">
                    <a:solidFill>
                      <a:schemeClr val="tx1"/>
                    </a:solidFill>
                  </a:rPr>
                  <a:t>정규성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을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따르게 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83" y="1231622"/>
                <a:ext cx="6654990" cy="37043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5" name="타원 4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88540" y="560484"/>
              <a:ext cx="2664296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오차란</a:t>
              </a:r>
              <a:endParaRPr lang="en-US" altLang="ko-KR" sz="2000" dirty="0" smtClean="0"/>
            </a:p>
            <a:p>
              <a:pPr algn="ctr"/>
              <a:r>
                <a:rPr lang="en-US" altLang="ko-KR" sz="2000" dirty="0" smtClean="0"/>
                <a:t>(error) ?</a:t>
              </a:r>
              <a:endParaRPr lang="ko-KR" altLang="en-US" sz="2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2" name="직사각형 11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3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93"/>
    </mc:Choice>
    <mc:Fallback xmlns="">
      <p:transition advTm="2493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90726" y="2932348"/>
            <a:ext cx="6552728" cy="10464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Thank you</a:t>
            </a:r>
          </a:p>
          <a:p>
            <a:pPr algn="ctr"/>
            <a:r>
              <a:rPr lang="en-US" altLang="ko-KR" sz="4400" dirty="0" smtClean="0"/>
              <a:t>For watching it</a:t>
            </a:r>
            <a:endParaRPr lang="ko-KR" altLang="en-US" sz="4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4" name="직사각형 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7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4" b="14842"/>
          <a:stretch/>
        </p:blipFill>
        <p:spPr bwMode="auto">
          <a:xfrm>
            <a:off x="7272688" y="2204864"/>
            <a:ext cx="1506866" cy="143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3483" y="1231622"/>
            <a:ext cx="6654990" cy="415498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ㆍ독립성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independency</a:t>
            </a:r>
          </a:p>
          <a:p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개별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관측값들이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서로 영향을 주듯이 패턴이 형성되면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안 된다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따라서 독립성이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위배되었다는 것은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sampling </a:t>
            </a:r>
          </a:p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혹은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estimation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잘못되었다는것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이고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추정된 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회귀식으로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설명하기가 어렵다라고 본다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ㆍ등분산성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homoscedasticity</a:t>
            </a:r>
            <a:endParaRPr lang="en-US" altLang="ko-KR" sz="105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각 범위마다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관측값들의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분산이 일정해야 한다는 것이다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다시 말해 일정하지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않게되면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회귀식의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설명력은 떨어질 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수 있고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회귀식으로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관측값을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예측하거나 분석할 때 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사용하면 틀릴 가능성이 존재한다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ㆍ정규성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normality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continious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한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관측값인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경우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sampling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하게 되면 대체적으로 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정규분포를 따른다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만약 이를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어길시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sampling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 잘못되었거나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continious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한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관측값들이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아닐 수 있다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5" name="타원 4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88540" y="560484"/>
              <a:ext cx="2664296" cy="67710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오차항가정</a:t>
              </a:r>
              <a:endParaRPr lang="en-US" altLang="ko-KR" sz="2000" dirty="0" smtClean="0"/>
            </a:p>
            <a:p>
              <a:pPr algn="ctr"/>
              <a:r>
                <a:rPr lang="en-US" altLang="ko-KR" dirty="0" smtClean="0"/>
                <a:t>   (Assumption) ?</a:t>
              </a:r>
              <a:endParaRPr lang="ko-KR" altLang="en-US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7" t="16591" b="21919"/>
          <a:stretch/>
        </p:blipFill>
        <p:spPr bwMode="auto">
          <a:xfrm>
            <a:off x="7151426" y="4148919"/>
            <a:ext cx="1661471" cy="14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3" name="직사각형 12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1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34"/>
    </mc:Choice>
    <mc:Fallback xmlns="">
      <p:transition advTm="753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57370" y="2132855"/>
            <a:ext cx="574914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5108" y="1196752"/>
            <a:ext cx="6654990" cy="32316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1801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22</a:t>
            </a:r>
            <a:r>
              <a:rPr lang="ko-KR" altLang="en-US" sz="1400" dirty="0" err="1" smtClean="0"/>
              <a:t>일동안</a:t>
            </a:r>
            <a:r>
              <a:rPr lang="ko-KR" altLang="en-US" sz="1400" dirty="0" smtClean="0"/>
              <a:t> 관측되다 사라진 </a:t>
            </a:r>
            <a:r>
              <a:rPr lang="en-US" altLang="ko-KR" sz="2000" b="1" dirty="0" smtClean="0"/>
              <a:t>Ceres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행성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 사라진 행성을 찾기 위한 발견경쟁에 뛰어든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많은 학자들이 있었던 가운데</a:t>
            </a:r>
            <a:r>
              <a:rPr lang="en-US" altLang="ko-KR" sz="1400" dirty="0" smtClean="0"/>
              <a:t>, </a:t>
            </a:r>
          </a:p>
          <a:p>
            <a:endParaRPr lang="en-US" altLang="ko-KR" sz="1400" dirty="0"/>
          </a:p>
          <a:p>
            <a:r>
              <a:rPr lang="ko-KR" altLang="en-US" b="1" dirty="0" smtClean="0"/>
              <a:t>가우스</a:t>
            </a:r>
            <a:r>
              <a:rPr lang="ko-KR" altLang="en-US" sz="1400" dirty="0" smtClean="0"/>
              <a:t>의 등장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당시 </a:t>
            </a:r>
            <a:r>
              <a:rPr lang="en-US" altLang="ko-KR" sz="1400" dirty="0" smtClean="0"/>
              <a:t>18</a:t>
            </a:r>
            <a:r>
              <a:rPr lang="ko-KR" altLang="en-US" sz="1400" dirty="0" smtClean="0"/>
              <a:t>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은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없어진 </a:t>
            </a:r>
            <a:r>
              <a:rPr lang="en-US" altLang="ko-KR" sz="1400" dirty="0" smtClean="0"/>
              <a:t>Ceres</a:t>
            </a:r>
            <a:r>
              <a:rPr lang="ko-KR" altLang="en-US" sz="1400" dirty="0" smtClean="0"/>
              <a:t>의 위치를 찾는데 기여했다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바로 </a:t>
            </a:r>
            <a:r>
              <a:rPr lang="ko-KR" altLang="en-US" b="1" dirty="0" err="1" smtClean="0"/>
              <a:t>최소제곱법</a:t>
            </a:r>
            <a:r>
              <a:rPr lang="ko-KR" altLang="en-US" sz="1400" dirty="0" err="1" smtClean="0"/>
              <a:t>을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이용했다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01819"/>
            <a:ext cx="2505075" cy="2628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2915816" y="3273788"/>
            <a:ext cx="2376264" cy="14424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44" y="3429000"/>
            <a:ext cx="1914525" cy="25745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12" name="타원 11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88540" y="714372"/>
              <a:ext cx="2664296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최소제곱법</a:t>
              </a:r>
              <a:endParaRPr lang="en-US" altLang="ko-KR" sz="2000" dirty="0" smtClean="0"/>
            </a:p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Method of least square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8" name="직사각형 17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9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34"/>
    </mc:Choice>
    <mc:Fallback xmlns="">
      <p:transition advTm="131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57370" y="2132855"/>
            <a:ext cx="574914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196752"/>
            <a:ext cx="6654990" cy="489364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밑의 그림과 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여기저기 퍼져있는 자료들을 제일 잘 설명하게끔 하는 방법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</a:t>
            </a:r>
            <a:r>
              <a:rPr lang="ko-KR" altLang="en-US" sz="1400" b="1" dirty="0" smtClean="0"/>
              <a:t>서로간의 오차를 최소로 줄여</a:t>
            </a:r>
            <a:r>
              <a:rPr lang="ko-KR" altLang="en-US" sz="1400" dirty="0" smtClean="0"/>
              <a:t>서 그은 선 </a:t>
            </a:r>
            <a:endParaRPr lang="en-US" altLang="ko-KR" sz="1400" dirty="0" smtClean="0"/>
          </a:p>
          <a:p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가우스는 </a:t>
            </a:r>
            <a:r>
              <a:rPr lang="en-US" altLang="ko-KR" sz="1400" dirty="0" smtClean="0"/>
              <a:t>22</a:t>
            </a:r>
            <a:r>
              <a:rPr lang="ko-KR" altLang="en-US" sz="1400" dirty="0" smtClean="0"/>
              <a:t>일간의 </a:t>
            </a:r>
            <a:r>
              <a:rPr lang="ko-KR" altLang="en-US" sz="1400" dirty="0" err="1" smtClean="0"/>
              <a:t>세레스의</a:t>
            </a:r>
            <a:r>
              <a:rPr lang="ko-KR" altLang="en-US" sz="1400" dirty="0" smtClean="0"/>
              <a:t> 행동반경을 분석하여</a:t>
            </a:r>
            <a:r>
              <a:rPr lang="en-US" altLang="ko-KR" sz="1400" dirty="0" smtClean="0"/>
              <a:t>,  </a:t>
            </a:r>
            <a:r>
              <a:rPr lang="ko-KR" altLang="en-US" b="1" dirty="0" err="1" smtClean="0"/>
              <a:t>최소제곱법</a:t>
            </a:r>
            <a:r>
              <a:rPr lang="ko-KR" altLang="en-US" sz="1400" dirty="0" err="1" smtClean="0"/>
              <a:t>을</a:t>
            </a:r>
            <a:r>
              <a:rPr lang="ko-KR" altLang="en-US" sz="1400" dirty="0" smtClean="0"/>
              <a:t> 이용해 이윽고 </a:t>
            </a:r>
            <a:r>
              <a:rPr lang="ko-KR" altLang="en-US" sz="1400" dirty="0" err="1" smtClean="0"/>
              <a:t>세레스의</a:t>
            </a:r>
            <a:r>
              <a:rPr lang="ko-KR" altLang="en-US" sz="1400" dirty="0" smtClean="0"/>
              <a:t> 위치를 다시 찾을 수 있게 된 것이다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한눈에 보다시피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왼쪽 그림이 더욱 데이터들을 잘 설명하는 것으로 보인다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중요한점은</a:t>
            </a:r>
            <a:r>
              <a:rPr lang="ko-KR" altLang="en-US" sz="1400" dirty="0" smtClean="0"/>
              <a:t> 데이터들을 잘 </a:t>
            </a:r>
            <a:r>
              <a:rPr lang="ko-KR" altLang="en-US" sz="1400" dirty="0" err="1" smtClean="0"/>
              <a:t>설명해준다라고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이야기한다는것은</a:t>
            </a:r>
            <a:r>
              <a:rPr lang="ko-KR" altLang="en-US" sz="1400" dirty="0" smtClean="0"/>
              <a:t> 원래 자료와의</a:t>
            </a:r>
            <a:endParaRPr lang="en-US" altLang="ko-KR" sz="1400" dirty="0" smtClean="0"/>
          </a:p>
          <a:p>
            <a:r>
              <a:rPr lang="ko-KR" altLang="en-US" sz="1400" dirty="0" smtClean="0"/>
              <a:t>오차가 </a:t>
            </a:r>
            <a:r>
              <a:rPr lang="ko-KR" altLang="en-US" sz="1400" b="1" dirty="0" smtClean="0"/>
              <a:t>최소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minimun</a:t>
            </a:r>
            <a:r>
              <a:rPr lang="en-US" altLang="ko-KR" sz="1400" b="1" dirty="0" smtClean="0"/>
              <a:t>)</a:t>
            </a:r>
            <a:r>
              <a:rPr lang="ko-KR" altLang="en-US" sz="1400" dirty="0" smtClean="0"/>
              <a:t>이 되어야 설명이 정확하게 되었다라고 할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 오른쪽 그림에서 직선방정식이 </a:t>
            </a:r>
            <a:r>
              <a:rPr lang="en-US" altLang="ko-KR" sz="1400" b="1" dirty="0" smtClean="0"/>
              <a:t>y=</a:t>
            </a:r>
            <a:r>
              <a:rPr lang="en-US" altLang="ko-KR" sz="1400" b="1" dirty="0" err="1" smtClean="0"/>
              <a:t>ax+b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될때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각 </a:t>
            </a:r>
            <a:r>
              <a:rPr lang="en-US" altLang="ko-KR" sz="1400" dirty="0" smtClean="0"/>
              <a:t>x1.x2.. Y1,y2…</a:t>
            </a:r>
            <a:r>
              <a:rPr lang="ko-KR" altLang="en-US" sz="1400" dirty="0" smtClean="0"/>
              <a:t>에</a:t>
            </a:r>
            <a:endParaRPr lang="en-US" altLang="ko-KR" sz="1400" dirty="0" smtClean="0"/>
          </a:p>
          <a:p>
            <a:r>
              <a:rPr lang="ko-KR" altLang="en-US" sz="1400" dirty="0" smtClean="0"/>
              <a:t>대한 오차가 최소가 되어야 </a:t>
            </a:r>
            <a:r>
              <a:rPr lang="ko-KR" altLang="en-US" sz="1400" b="1" dirty="0" smtClean="0"/>
              <a:t>설명을 아주 잘해주고 있다고 해석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122" name="Picture 2" descr="C:\Users\king\AppData\Local\Temp\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02" y="2780928"/>
            <a:ext cx="5114925" cy="20859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16" name="타원 15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288540" y="714372"/>
              <a:ext cx="2664296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최소제곱법</a:t>
              </a:r>
              <a:endParaRPr lang="en-US" altLang="ko-KR" sz="2000" dirty="0" smtClean="0"/>
            </a:p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Method of least square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21" name="직사각형 20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4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2"/>
    </mc:Choice>
    <mc:Fallback xmlns="">
      <p:transition advTm="489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57370" y="2132855"/>
            <a:ext cx="574914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3608" y="1203809"/>
                <a:ext cx="7159046" cy="5212517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2000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m:t>ㆍ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ko-KR" sz="1400" b="1" dirty="0" smtClean="0">
                  <a:solidFill>
                    <a:schemeClr val="tx1"/>
                  </a:solidFill>
                </a:endParaRPr>
              </a:p>
              <a:p>
                <a:endParaRPr lang="en-US" altLang="ko-KR" sz="1400" b="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식을 최소로 하게끔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으로 만들어주게끔 수식을 바꿔보면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ㆍ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ko-KR" alt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</a:rPr>
                  <a:t>=0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해주고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이를 최소값으로 반환하기 위해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각각에 대하여 미분해주어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최소의 절편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기울기를 찾아낸다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위와 같이 최종식이 나타나게 된다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03809"/>
                <a:ext cx="7159046" cy="521251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C:\Users\king\AppData\Local\Temp\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68" y="3573016"/>
            <a:ext cx="2571750" cy="1181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-540568" y="7057"/>
            <a:ext cx="2664296" cy="1428745"/>
            <a:chOff x="-288540" y="200055"/>
            <a:chExt cx="2664296" cy="1428745"/>
          </a:xfrm>
        </p:grpSpPr>
        <p:sp>
          <p:nvSpPr>
            <p:cNvPr id="7" name="타원 6"/>
            <p:cNvSpPr/>
            <p:nvPr/>
          </p:nvSpPr>
          <p:spPr>
            <a:xfrm>
              <a:off x="323528" y="200055"/>
              <a:ext cx="1440160" cy="1428745"/>
            </a:xfrm>
            <a:prstGeom prst="ellipse">
              <a:avLst/>
            </a:prstGeom>
            <a:solidFill>
              <a:schemeClr val="bg1">
                <a:lumMod val="50000"/>
                <a:alpha val="4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288540" y="714372"/>
              <a:ext cx="2664296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회귀식</a:t>
              </a:r>
              <a:r>
                <a:rPr lang="ko-KR" altLang="en-US" sz="2000" dirty="0" smtClean="0"/>
                <a:t> 도출</a:t>
              </a:r>
              <a:endParaRPr lang="ko-KR" altLang="en-US" sz="2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15" name="직사각형 14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24128" y="2502187"/>
                <a:ext cx="2669568" cy="203132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000"/>
                </a:schemeClr>
              </a:solidFill>
              <a:effectLst>
                <a:softEdge rad="0"/>
              </a:effectLst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ㆍ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Notation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절편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(intercept)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기울기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(slope)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오차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502187"/>
                <a:ext cx="2669568" cy="20313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>
                <a:softEdge rad="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4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99"/>
    </mc:Choice>
    <mc:Fallback xmlns="">
      <p:transition advTm="509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90726" y="2932348"/>
            <a:ext cx="6552728" cy="10464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What if our outcome variable is </a:t>
            </a:r>
            <a:r>
              <a:rPr lang="en-US" altLang="ko-KR" sz="4400" dirty="0" smtClean="0"/>
              <a:t>dichotomous?</a:t>
            </a:r>
            <a:endParaRPr lang="ko-KR" altLang="en-US" sz="4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-3500" y="6175468"/>
            <a:ext cx="9147500" cy="682532"/>
            <a:chOff x="-3500" y="6175468"/>
            <a:chExt cx="9147500" cy="682532"/>
          </a:xfrm>
        </p:grpSpPr>
        <p:sp>
          <p:nvSpPr>
            <p:cNvPr id="4" name="직사각형 3"/>
            <p:cNvSpPr/>
            <p:nvPr/>
          </p:nvSpPr>
          <p:spPr>
            <a:xfrm>
              <a:off x="-3500" y="6175468"/>
              <a:ext cx="9147500" cy="6825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9623" y="6264992"/>
              <a:ext cx="342613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 analysis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1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"/>
    </mc:Choice>
    <mc:Fallback xmlns="">
      <p:transition advTm="7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2441</Words>
  <Application>Microsoft Office PowerPoint</Application>
  <PresentationFormat>화면 슬라이드 쇼(4:3)</PresentationFormat>
  <Paragraphs>712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</dc:creator>
  <cp:lastModifiedBy>king</cp:lastModifiedBy>
  <cp:revision>76</cp:revision>
  <dcterms:created xsi:type="dcterms:W3CDTF">2014-11-16T15:22:09Z</dcterms:created>
  <dcterms:modified xsi:type="dcterms:W3CDTF">2014-11-30T13:26:21Z</dcterms:modified>
</cp:coreProperties>
</file>