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86" r:id="rId6"/>
    <p:sldId id="262" r:id="rId7"/>
    <p:sldId id="279" r:id="rId8"/>
    <p:sldId id="280" r:id="rId9"/>
    <p:sldId id="263" r:id="rId10"/>
    <p:sldId id="269" r:id="rId11"/>
    <p:sldId id="282" r:id="rId12"/>
    <p:sldId id="284" r:id="rId13"/>
    <p:sldId id="272" r:id="rId14"/>
    <p:sldId id="270" r:id="rId15"/>
    <p:sldId id="273" r:id="rId16"/>
    <p:sldId id="274" r:id="rId17"/>
    <p:sldId id="275" r:id="rId18"/>
    <p:sldId id="277" r:id="rId19"/>
    <p:sldId id="285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F7E7-FB84-4FF8-B1F5-7DB120800B93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16F2C-3988-4308-AAF4-4A3E142D43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278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100" dirty="0" smtClean="0"/>
              <a:t>Boosting </a:t>
            </a:r>
            <a:r>
              <a:rPr lang="ko-KR" altLang="en-US" sz="1100" dirty="0" smtClean="0"/>
              <a:t>은 이전의 분류기에 의존하여 다음 분류기 생성 시 가중치가 더해져서 순차적으로 생성되는 것에 반해</a:t>
            </a:r>
            <a:endParaRPr lang="en-US" altLang="ko-KR" sz="1100" dirty="0" smtClean="0"/>
          </a:p>
          <a:p>
            <a:pPr lvl="1"/>
            <a:r>
              <a:rPr lang="en-US" altLang="ko-KR" sz="1900" dirty="0" smtClean="0"/>
              <a:t>Bagging</a:t>
            </a:r>
            <a:r>
              <a:rPr lang="ko-KR" altLang="en-US" sz="1900" dirty="0" smtClean="0"/>
              <a:t>은 각각의 분류기들이 독립적으로 생성된다</a:t>
            </a:r>
            <a:r>
              <a:rPr lang="en-US" altLang="ko-KR" sz="1900" dirty="0" smtClean="0"/>
              <a:t>.</a:t>
            </a:r>
            <a:endParaRPr lang="ko-KR" altLang="en-US" sz="19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16F2C-3988-4308-AAF4-4A3E142D43C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64E3-B33C-4892-BFF4-45CC43D492DF}" type="datetimeFigureOut">
              <a:rPr lang="ko-KR" altLang="en-US" smtClean="0"/>
              <a:pPr/>
              <a:t>2014-11-29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ADDF-D362-459D-96C4-85E98FBEB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Random Forest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201102865 </a:t>
            </a:r>
            <a:r>
              <a:rPr lang="ko-KR" altLang="en-US" dirty="0" smtClean="0"/>
              <a:t>이희수</a:t>
            </a:r>
            <a:endParaRPr lang="en-US" altLang="ko-KR" dirty="0"/>
          </a:p>
          <a:p>
            <a:r>
              <a:rPr lang="en-US" altLang="ko-KR" dirty="0" smtClean="0"/>
              <a:t>200903172 </a:t>
            </a:r>
            <a:r>
              <a:rPr lang="ko-KR" altLang="en-US" dirty="0" smtClean="0"/>
              <a:t>정승환</a:t>
            </a:r>
            <a:endParaRPr lang="ko-KR" altLang="en-US" dirty="0"/>
          </a:p>
        </p:txBody>
      </p:sp>
      <p:pic>
        <p:nvPicPr>
          <p:cNvPr id="1028" name="Picture 4" descr="C:\Users\user\Desktop\방법론\r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66750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</a:t>
            </a:r>
            <a:r>
              <a:rPr lang="ko-KR" altLang="en-US" sz="4000" u="sng" dirty="0" smtClean="0"/>
              <a:t>에서 고려 할 정보</a:t>
            </a:r>
            <a:endParaRPr lang="ko-KR" altLang="en-US" sz="4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measures of </a:t>
            </a:r>
            <a:r>
              <a:rPr lang="en-US" altLang="ko-KR" sz="3000" dirty="0" smtClean="0"/>
              <a:t>Variable importance</a:t>
            </a:r>
          </a:p>
          <a:p>
            <a:endParaRPr lang="en-US" altLang="ko-KR" sz="20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 err="1" smtClean="0"/>
              <a:t>Gini</a:t>
            </a:r>
            <a:r>
              <a:rPr lang="en-US" altLang="ko-KR" sz="2400" dirty="0" smtClean="0"/>
              <a:t> importance : </a:t>
            </a:r>
          </a:p>
          <a:p>
            <a:pPr marL="514350" indent="-514350">
              <a:buNone/>
            </a:pPr>
            <a:endParaRPr lang="en-US" altLang="ko-KR" sz="16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Randomforest</a:t>
            </a:r>
            <a:r>
              <a:rPr lang="ko-KR" altLang="en-US" sz="2000" dirty="0" smtClean="0"/>
              <a:t>의 모든 나무 위의 지니 지수의 평균에 의해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계산되어짐</a:t>
            </a:r>
            <a:endParaRPr lang="en-US" altLang="ko-KR" sz="2000" dirty="0" smtClean="0"/>
          </a:p>
          <a:p>
            <a:pPr marL="514350" indent="-514350">
              <a:buFont typeface="+mj-ea"/>
              <a:buAutoNum type="circleNumDbPlain"/>
            </a:pPr>
            <a:endParaRPr lang="en-US" altLang="ko-KR" sz="24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en-US" altLang="ko-KR" sz="2400" dirty="0" smtClean="0"/>
              <a:t>permutation importance</a:t>
            </a:r>
            <a:r>
              <a:rPr lang="en-US" altLang="ko-KR" sz="2000" dirty="0" smtClean="0"/>
              <a:t> :  </a:t>
            </a:r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ko-KR" altLang="en-US" sz="2000" dirty="0" smtClean="0"/>
              <a:t>다른 </a:t>
            </a:r>
            <a:r>
              <a:rPr lang="en-US" altLang="ko-KR" sz="2000" dirty="0" smtClean="0"/>
              <a:t>OOB</a:t>
            </a:r>
            <a:r>
              <a:rPr lang="ko-KR" altLang="en-US" sz="2000" dirty="0" smtClean="0"/>
              <a:t>데이터들은 그대로이고</a:t>
            </a:r>
            <a:r>
              <a:rPr lang="en-US" altLang="ko-KR" sz="2000" dirty="0" smtClean="0"/>
              <a:t> k</a:t>
            </a:r>
            <a:r>
              <a:rPr lang="ko-KR" altLang="en-US" sz="2000" dirty="0" smtClean="0"/>
              <a:t>변수의 </a:t>
            </a:r>
            <a:r>
              <a:rPr lang="en-US" altLang="ko-KR" sz="2000" dirty="0" smtClean="0"/>
              <a:t>OOB</a:t>
            </a:r>
            <a:r>
              <a:rPr lang="ko-KR" altLang="en-US" sz="2000" dirty="0" smtClean="0"/>
              <a:t>데이터만 변화할 때</a:t>
            </a:r>
            <a:r>
              <a:rPr lang="en-US" altLang="ko-KR" sz="2000" dirty="0" smtClean="0"/>
              <a:t>,</a:t>
            </a:r>
          </a:p>
          <a:p>
            <a:pPr lvl="1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예측오류가 얼마나 많이 증가하는지를 보고 결정하는 것</a:t>
            </a:r>
            <a:endParaRPr lang="en-US" altLang="ko-KR" sz="2000" dirty="0" smtClean="0"/>
          </a:p>
          <a:p>
            <a:pPr marL="514350" indent="-514350">
              <a:buFont typeface="+mj-ea"/>
              <a:buAutoNum type="circleNumDbPlain" startAt="2"/>
            </a:pPr>
            <a:endParaRPr lang="en-US" altLang="ko-KR" sz="2000" dirty="0" smtClean="0"/>
          </a:p>
          <a:p>
            <a:pPr marL="514350" indent="-514350">
              <a:buFont typeface="+mj-ea"/>
              <a:buAutoNum type="circleNumDbPlain" startAt="2"/>
            </a:pPr>
            <a:endParaRPr lang="en-US" altLang="ko-KR" sz="12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365104"/>
            <a:ext cx="936104" cy="39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err="1" smtClean="0"/>
              <a:t>Randomforest</a:t>
            </a:r>
            <a:r>
              <a:rPr lang="ko-KR" altLang="en-US" sz="4000" u="sng" dirty="0" smtClean="0"/>
              <a:t>의 정확성</a:t>
            </a:r>
            <a:endParaRPr lang="ko-KR" altLang="en-US" sz="4000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59531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59832" y="5301208"/>
            <a:ext cx="323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Decision Boundary</a:t>
            </a:r>
            <a:r>
              <a:rPr lang="ko-KR" altLang="en-US" sz="2000" dirty="0" smtClean="0"/>
              <a:t>의 비교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err="1" smtClean="0"/>
              <a:t>Randomforest</a:t>
            </a:r>
            <a:r>
              <a:rPr lang="ko-KR" altLang="en-US" sz="4000" u="sng" dirty="0" smtClean="0"/>
              <a:t>의 정확성</a:t>
            </a:r>
            <a:endParaRPr lang="ko-KR" altLang="en-US" sz="4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949280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여러 </a:t>
            </a:r>
            <a:r>
              <a:rPr lang="en-US" altLang="ko-KR" sz="2000" dirty="0" smtClean="0"/>
              <a:t>dataset</a:t>
            </a:r>
            <a:r>
              <a:rPr lang="ko-KR" altLang="en-US" sz="2000" dirty="0" smtClean="0"/>
              <a:t>에 대한 오류 비교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81447"/>
            <a:ext cx="77724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6040498" y="3088267"/>
            <a:ext cx="72539" cy="1606476"/>
            <a:chOff x="6040498" y="3088267"/>
            <a:chExt cx="72539" cy="1606476"/>
          </a:xfrm>
        </p:grpSpPr>
        <p:sp>
          <p:nvSpPr>
            <p:cNvPr id="7" name="직사각형 6"/>
            <p:cNvSpPr/>
            <p:nvPr/>
          </p:nvSpPr>
          <p:spPr>
            <a:xfrm rot="2780887" flipV="1">
              <a:off x="5622126" y="4203831"/>
              <a:ext cx="936104" cy="4571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8814906">
              <a:off x="5595306" y="3533459"/>
              <a:ext cx="936104" cy="4571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err="1" smtClean="0"/>
              <a:t>Randomforest</a:t>
            </a:r>
            <a:r>
              <a:rPr lang="en-US" altLang="ko-KR" sz="4000" u="sng" dirty="0" smtClean="0"/>
              <a:t> in R</a:t>
            </a:r>
            <a:endParaRPr lang="ko-KR" altLang="en-US" sz="4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endParaRPr lang="en-US" altLang="ko-KR" sz="2400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altLang="ko-KR" sz="2400" dirty="0" smtClean="0"/>
              <a:t>a classification example</a:t>
            </a:r>
          </a:p>
          <a:p>
            <a:pPr marL="514350" indent="-514350">
              <a:buNone/>
            </a:pPr>
            <a:r>
              <a:rPr lang="en-US" altLang="ko-KR" sz="2400" dirty="0" smtClean="0"/>
              <a:t> ( </a:t>
            </a:r>
            <a:r>
              <a:rPr lang="ko-KR" altLang="en-US" sz="2400" dirty="0" smtClean="0"/>
              <a:t>반응 변수가 </a:t>
            </a:r>
            <a:r>
              <a:rPr lang="en-US" altLang="ko-KR" sz="2400" dirty="0" smtClean="0"/>
              <a:t>factor</a:t>
            </a:r>
            <a:r>
              <a:rPr lang="ko-KR" altLang="en-US" sz="2400" dirty="0" smtClean="0"/>
              <a:t>인 경우</a:t>
            </a:r>
            <a:r>
              <a:rPr lang="en-US" altLang="ko-KR" sz="24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altLang="ko-KR" sz="2400" dirty="0" smtClean="0"/>
              <a:t>a regression example </a:t>
            </a:r>
          </a:p>
          <a:p>
            <a:pPr marL="514350" indent="-514350">
              <a:buNone/>
            </a:pPr>
            <a:r>
              <a:rPr lang="en-US" altLang="ko-KR" sz="2400" dirty="0" smtClean="0"/>
              <a:t>( </a:t>
            </a:r>
            <a:r>
              <a:rPr lang="ko-KR" altLang="en-US" sz="2400" dirty="0" smtClean="0"/>
              <a:t>반응 변수가 </a:t>
            </a:r>
            <a:r>
              <a:rPr lang="en-US" altLang="ko-KR" sz="2400" dirty="0" smtClean="0"/>
              <a:t>continuous</a:t>
            </a:r>
            <a:r>
              <a:rPr lang="ko-KR" altLang="en-US" sz="2400" dirty="0" smtClean="0"/>
              <a:t>인 경우</a:t>
            </a:r>
            <a:r>
              <a:rPr lang="en-US" altLang="ko-KR" sz="24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 smtClean="0"/>
              <a:t>Randomforest</a:t>
            </a:r>
            <a:r>
              <a:rPr lang="en-US" altLang="ko-KR" u="sng" dirty="0" smtClean="0"/>
              <a:t> in 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rgbClr val="002060"/>
                </a:solidFill>
              </a:rPr>
              <a:t>a classification example ( </a:t>
            </a:r>
            <a:r>
              <a:rPr lang="ko-KR" altLang="en-US" sz="2400" dirty="0" smtClean="0">
                <a:solidFill>
                  <a:srgbClr val="002060"/>
                </a:solidFill>
              </a:rPr>
              <a:t>반응 변수가 </a:t>
            </a:r>
            <a:r>
              <a:rPr lang="en-US" altLang="ko-KR" sz="2400" dirty="0" smtClean="0">
                <a:solidFill>
                  <a:srgbClr val="002060"/>
                </a:solidFill>
              </a:rPr>
              <a:t>factor</a:t>
            </a:r>
            <a:r>
              <a:rPr lang="ko-KR" altLang="en-US" sz="2400" dirty="0" smtClean="0">
                <a:solidFill>
                  <a:srgbClr val="002060"/>
                </a:solidFill>
              </a:rPr>
              <a:t>인 경우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None/>
            </a:pPr>
            <a:endParaRPr lang="en-US" altLang="ko-KR" sz="2800" dirty="0" smtClean="0"/>
          </a:p>
          <a:p>
            <a:pPr marL="514350" indent="-514350">
              <a:buNone/>
            </a:pPr>
            <a:r>
              <a:rPr lang="en-US" altLang="ko-KR" sz="2800" dirty="0" smtClean="0"/>
              <a:t>-</a:t>
            </a:r>
            <a:r>
              <a:rPr lang="ko-KR" altLang="en-US" sz="2000" dirty="0" smtClean="0"/>
              <a:t>반응변수가 </a:t>
            </a:r>
            <a:r>
              <a:rPr lang="en-US" altLang="ko-KR" sz="2000" dirty="0" smtClean="0"/>
              <a:t>6 level</a:t>
            </a:r>
            <a:r>
              <a:rPr lang="ko-KR" altLang="en-US" sz="2000" dirty="0" smtClean="0"/>
              <a:t>이 있는 </a:t>
            </a:r>
            <a:r>
              <a:rPr lang="en-US" altLang="ko-KR" sz="2000" dirty="0" err="1" smtClean="0"/>
              <a:t>fgl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randomforest</a:t>
            </a:r>
            <a:r>
              <a:rPr lang="ko-KR" altLang="en-US" sz="2000" dirty="0" smtClean="0"/>
              <a:t>함수를 이용하여 분류해보았다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800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5040560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3995936" y="4149080"/>
            <a:ext cx="1800200" cy="1080120"/>
            <a:chOff x="3995936" y="4149080"/>
            <a:chExt cx="1800200" cy="1080120"/>
          </a:xfrm>
        </p:grpSpPr>
        <p:sp>
          <p:nvSpPr>
            <p:cNvPr id="7" name="직사각형 6"/>
            <p:cNvSpPr/>
            <p:nvPr/>
          </p:nvSpPr>
          <p:spPr>
            <a:xfrm>
              <a:off x="3995936" y="4437112"/>
              <a:ext cx="576064" cy="792088"/>
            </a:xfrm>
            <a:prstGeom prst="rect">
              <a:avLst/>
            </a:prstGeom>
            <a:noFill/>
            <a:ln w="38100"/>
            <a:scene3d>
              <a:camera prst="orthographicFront"/>
              <a:lightRig rig="soft" dir="tl">
                <a:rot lat="0" lon="0" rev="0"/>
              </a:lightRig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cxnSp>
          <p:nvCxnSpPr>
            <p:cNvPr id="9" name="직선 화살표 연결선 8"/>
            <p:cNvCxnSpPr>
              <a:stCxn id="7" idx="3"/>
            </p:cNvCxnSpPr>
            <p:nvPr/>
          </p:nvCxnSpPr>
          <p:spPr>
            <a:xfrm flipV="1">
              <a:off x="4572000" y="4149080"/>
              <a:ext cx="1224136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796136" y="3645024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Tree : 500</a:t>
            </a:r>
          </a:p>
          <a:p>
            <a:r>
              <a:rPr lang="ko-KR" altLang="en-US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기준이 되는 변수 개수 </a:t>
            </a:r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2</a:t>
            </a:r>
          </a:p>
          <a:p>
            <a:r>
              <a:rPr lang="ko-KR" altLang="en-US" b="1" spc="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오분류율</a:t>
            </a:r>
            <a:r>
              <a:rPr lang="ko-KR" altLang="en-US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18.69%</a:t>
            </a:r>
          </a:p>
        </p:txBody>
      </p:sp>
      <p:cxnSp>
        <p:nvCxnSpPr>
          <p:cNvPr id="15" name="꺾인 연결선 14"/>
          <p:cNvCxnSpPr/>
          <p:nvPr/>
        </p:nvCxnSpPr>
        <p:spPr>
          <a:xfrm flipV="1">
            <a:off x="3995936" y="5589240"/>
            <a:ext cx="1656184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2120" y="536392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(6+1)/(63+6+1)</a:t>
            </a:r>
            <a:endParaRPr lang="ko-KR" altLang="en-US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07704" y="5445224"/>
            <a:ext cx="288032" cy="28803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572000" y="4869160"/>
            <a:ext cx="4685644" cy="369332"/>
            <a:chOff x="4572000" y="4869160"/>
            <a:chExt cx="4685644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4716016" y="4869160"/>
              <a:ext cx="4541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ko-KR" b="1" spc="50" dirty="0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(6+1+10+1+~+1+3)/(63+6+~+3+25)</a:t>
              </a:r>
              <a:endParaRPr lang="ko-KR" altLang="en-US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572000" y="5013176"/>
              <a:ext cx="216024" cy="124592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 smtClean="0"/>
              <a:t>Randomforest</a:t>
            </a:r>
            <a:r>
              <a:rPr lang="en-US" altLang="ko-KR" u="sng" dirty="0" smtClean="0"/>
              <a:t> in 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rgbClr val="002060"/>
                </a:solidFill>
              </a:rPr>
              <a:t>a classification example ( </a:t>
            </a:r>
            <a:r>
              <a:rPr lang="ko-KR" altLang="en-US" sz="2400" dirty="0" smtClean="0">
                <a:solidFill>
                  <a:srgbClr val="002060"/>
                </a:solidFill>
              </a:rPr>
              <a:t>반응 변수가 </a:t>
            </a:r>
            <a:r>
              <a:rPr lang="en-US" altLang="ko-KR" sz="2400" dirty="0" smtClean="0">
                <a:solidFill>
                  <a:srgbClr val="002060"/>
                </a:solidFill>
              </a:rPr>
              <a:t>factor</a:t>
            </a:r>
            <a:r>
              <a:rPr lang="ko-KR" altLang="en-US" sz="2400" dirty="0" smtClean="0">
                <a:solidFill>
                  <a:srgbClr val="002060"/>
                </a:solidFill>
              </a:rPr>
              <a:t>인 경우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None/>
            </a:pP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734040" y="2348879"/>
            <a:ext cx="6043902" cy="4248473"/>
            <a:chOff x="755576" y="2492896"/>
            <a:chExt cx="5611854" cy="424847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2492896"/>
              <a:ext cx="4055361" cy="4248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4211960" y="3429000"/>
              <a:ext cx="551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veh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3888" y="486916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4355976" y="4941168"/>
              <a:ext cx="43204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 flipV="1">
              <a:off x="4427984" y="5445224"/>
              <a:ext cx="36004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4499992" y="5373216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16016" y="472514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전체 </a:t>
              </a:r>
              <a:r>
                <a:rPr lang="ko-KR" altLang="en-US" dirty="0" err="1" smtClean="0"/>
                <a:t>오분류율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88024" y="5661248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WinNF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5157192"/>
              <a:ext cx="595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Tabl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4355976" y="57332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3131840" y="5589240"/>
              <a:ext cx="144016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95936" y="594928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WinF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99792" y="5805264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95536" y="2092786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오분류율을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Plot</a:t>
            </a:r>
            <a:r>
              <a:rPr lang="ko-KR" altLang="en-US" sz="2000" dirty="0" smtClean="0"/>
              <a:t>으로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그려보기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 smtClean="0"/>
              <a:t>Randomforest</a:t>
            </a:r>
            <a:r>
              <a:rPr lang="en-US" altLang="ko-KR" u="sng" dirty="0" smtClean="0"/>
              <a:t> in 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rgbClr val="002060"/>
                </a:solidFill>
              </a:rPr>
              <a:t>a classification example ( </a:t>
            </a:r>
            <a:r>
              <a:rPr lang="ko-KR" altLang="en-US" sz="2400" dirty="0" smtClean="0">
                <a:solidFill>
                  <a:srgbClr val="002060"/>
                </a:solidFill>
              </a:rPr>
              <a:t>반응 변수가 </a:t>
            </a:r>
            <a:r>
              <a:rPr lang="en-US" altLang="ko-KR" sz="2400" dirty="0" smtClean="0">
                <a:solidFill>
                  <a:srgbClr val="002060"/>
                </a:solidFill>
              </a:rPr>
              <a:t>factor</a:t>
            </a:r>
            <a:r>
              <a:rPr lang="ko-KR" altLang="en-US" sz="2400" dirty="0" smtClean="0">
                <a:solidFill>
                  <a:srgbClr val="002060"/>
                </a:solidFill>
              </a:rPr>
              <a:t>인 경우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2078" y="2109901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변수의 중요도 선정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10011"/>
            <a:ext cx="4608512" cy="39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508104" y="3167672"/>
            <a:ext cx="2339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Accuracy</a:t>
            </a:r>
            <a:r>
              <a:rPr lang="ko-KR" altLang="en-US" sz="2000" i="1" dirty="0" smtClean="0"/>
              <a:t>측면 </a:t>
            </a:r>
            <a:r>
              <a:rPr lang="en-US" altLang="ko-KR" sz="2000" i="1" dirty="0" smtClean="0"/>
              <a:t>: </a:t>
            </a:r>
          </a:p>
          <a:p>
            <a:r>
              <a:rPr lang="en-US" altLang="ko-KR" sz="2000" dirty="0" smtClean="0"/>
              <a:t>Mg&gt;</a:t>
            </a:r>
            <a:r>
              <a:rPr lang="en-US" altLang="ko-KR" sz="2000" dirty="0" err="1" smtClean="0"/>
              <a:t>Ri</a:t>
            </a:r>
            <a:r>
              <a:rPr lang="en-US" altLang="ko-KR" sz="2000" dirty="0" smtClean="0"/>
              <a:t>&gt;Al&gt;</a:t>
            </a:r>
            <a:r>
              <a:rPr lang="en-US" altLang="ko-KR" sz="2000" dirty="0" err="1" smtClean="0"/>
              <a:t>Ca</a:t>
            </a:r>
            <a:r>
              <a:rPr lang="en-US" altLang="ko-KR" sz="2000" dirty="0" smtClean="0"/>
              <a:t>&gt;K&gt;Ba&gt;Si&gt;Na&gt;Fe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41882" y="4639381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err="1" smtClean="0"/>
              <a:t>Gini</a:t>
            </a:r>
            <a:r>
              <a:rPr lang="ko-KR" altLang="en-US" sz="2000" i="1" dirty="0" smtClean="0"/>
              <a:t>측면 </a:t>
            </a:r>
            <a:r>
              <a:rPr lang="en-US" altLang="ko-KR" sz="2000" i="1" dirty="0" smtClean="0"/>
              <a:t>: </a:t>
            </a:r>
          </a:p>
          <a:p>
            <a:r>
              <a:rPr lang="en-US" altLang="ko-KR" sz="2000" dirty="0" smtClean="0"/>
              <a:t>Mg&gt;Al&gt;</a:t>
            </a:r>
            <a:r>
              <a:rPr lang="en-US" altLang="ko-KR" sz="2000" dirty="0" err="1" smtClean="0"/>
              <a:t>Ri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Ca</a:t>
            </a:r>
            <a:r>
              <a:rPr lang="en-US" altLang="ko-KR" sz="2000" dirty="0" smtClean="0"/>
              <a:t>&gt;Na&gt;K&gt;Si&gt;Ba&gt;Fe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 smtClean="0"/>
              <a:t>Randomforest</a:t>
            </a:r>
            <a:r>
              <a:rPr lang="en-US" altLang="ko-KR" u="sng" dirty="0" smtClean="0"/>
              <a:t> in 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sz="2400" dirty="0" smtClean="0">
                <a:solidFill>
                  <a:srgbClr val="002060"/>
                </a:solidFill>
              </a:rPr>
              <a:t>a regression example </a:t>
            </a:r>
          </a:p>
          <a:p>
            <a:pPr marL="514350" indent="-514350">
              <a:buNone/>
            </a:pPr>
            <a:r>
              <a:rPr lang="en-US" altLang="ko-KR" sz="2400" dirty="0" smtClean="0">
                <a:solidFill>
                  <a:srgbClr val="002060"/>
                </a:solidFill>
              </a:rPr>
              <a:t>( </a:t>
            </a:r>
            <a:r>
              <a:rPr lang="ko-KR" altLang="en-US" sz="2400" dirty="0" smtClean="0">
                <a:solidFill>
                  <a:srgbClr val="002060"/>
                </a:solidFill>
              </a:rPr>
              <a:t>반응 변수가 </a:t>
            </a:r>
            <a:r>
              <a:rPr lang="en-US" altLang="ko-KR" sz="2400" dirty="0" smtClean="0">
                <a:solidFill>
                  <a:srgbClr val="002060"/>
                </a:solidFill>
              </a:rPr>
              <a:t>continuous</a:t>
            </a:r>
            <a:r>
              <a:rPr lang="ko-KR" altLang="en-US" sz="2400" dirty="0" smtClean="0">
                <a:solidFill>
                  <a:srgbClr val="002060"/>
                </a:solidFill>
              </a:rPr>
              <a:t>인 경우</a:t>
            </a:r>
            <a:r>
              <a:rPr lang="en-US" altLang="ko-KR" sz="2400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Boston Housing </a:t>
            </a:r>
            <a:r>
              <a:rPr lang="ko-KR" altLang="en-US" sz="2000" dirty="0" smtClean="0"/>
              <a:t>데이터를 </a:t>
            </a:r>
            <a:r>
              <a:rPr lang="en-US" altLang="ko-KR" sz="2000" dirty="0" err="1" smtClean="0"/>
              <a:t>randomforest</a:t>
            </a:r>
            <a:r>
              <a:rPr lang="ko-KR" altLang="en-US" sz="2000" dirty="0" smtClean="0"/>
              <a:t>함수를 이용하여 분류해보았다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5372100" cy="22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995936" y="4581128"/>
            <a:ext cx="1800200" cy="1008112"/>
            <a:chOff x="3995936" y="4149080"/>
            <a:chExt cx="1800200" cy="1680187"/>
          </a:xfrm>
        </p:grpSpPr>
        <p:sp>
          <p:nvSpPr>
            <p:cNvPr id="10" name="직사각형 9"/>
            <p:cNvSpPr/>
            <p:nvPr/>
          </p:nvSpPr>
          <p:spPr>
            <a:xfrm>
              <a:off x="3995936" y="4437112"/>
              <a:ext cx="720080" cy="1392155"/>
            </a:xfrm>
            <a:prstGeom prst="rect">
              <a:avLst/>
            </a:prstGeom>
            <a:noFill/>
            <a:ln w="38100"/>
            <a:scene3d>
              <a:camera prst="orthographicFront"/>
              <a:lightRig rig="soft" dir="tl">
                <a:rot lat="0" lon="0" rev="0"/>
              </a:lightRig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cxnSp>
          <p:nvCxnSpPr>
            <p:cNvPr id="11" name="직선 화살표 연결선 10"/>
            <p:cNvCxnSpPr>
              <a:stCxn id="10" idx="3"/>
            </p:cNvCxnSpPr>
            <p:nvPr/>
          </p:nvCxnSpPr>
          <p:spPr>
            <a:xfrm flipV="1">
              <a:off x="4716016" y="4149080"/>
              <a:ext cx="1080120" cy="9841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96136" y="4005064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Tree : 500</a:t>
            </a:r>
          </a:p>
          <a:p>
            <a:r>
              <a:rPr lang="ko-KR" altLang="en-US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기준이 되는 변수 개수 </a:t>
            </a:r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4</a:t>
            </a:r>
          </a:p>
          <a:p>
            <a:r>
              <a:rPr lang="en-US" altLang="ko-KR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MSE : 9.99777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6012160" y="4869160"/>
            <a:ext cx="288032" cy="432048"/>
          </a:xfrm>
          <a:prstGeom prst="downArrow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139905704" descr="EMB00000c8c5d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5367535"/>
            <a:ext cx="3744416" cy="869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 smtClean="0"/>
              <a:t>Randomforest</a:t>
            </a:r>
            <a:r>
              <a:rPr lang="en-US" altLang="ko-KR" u="sng" dirty="0" smtClean="0"/>
              <a:t> in 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rgbClr val="002060"/>
                </a:solidFill>
              </a:rPr>
              <a:t>a regression example  ( </a:t>
            </a:r>
            <a:r>
              <a:rPr lang="ko-KR" altLang="en-US" sz="2200" dirty="0" smtClean="0">
                <a:solidFill>
                  <a:srgbClr val="002060"/>
                </a:solidFill>
              </a:rPr>
              <a:t>반응 변수가 </a:t>
            </a:r>
            <a:r>
              <a:rPr lang="en-US" altLang="ko-KR" sz="2200" dirty="0" smtClean="0">
                <a:solidFill>
                  <a:srgbClr val="002060"/>
                </a:solidFill>
              </a:rPr>
              <a:t>continuous</a:t>
            </a:r>
            <a:r>
              <a:rPr lang="ko-KR" altLang="en-US" sz="2200" dirty="0" smtClean="0">
                <a:solidFill>
                  <a:srgbClr val="002060"/>
                </a:solidFill>
              </a:rPr>
              <a:t>인 경우</a:t>
            </a:r>
            <a:r>
              <a:rPr lang="en-US" altLang="ko-KR" sz="2200" dirty="0" smtClean="0">
                <a:solidFill>
                  <a:srgbClr val="00206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변수의 중요도 선정</a:t>
            </a:r>
            <a:endParaRPr lang="en-US" altLang="ko-KR" sz="2000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4536504" cy="399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220072" y="3140968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MSE</a:t>
            </a:r>
            <a:r>
              <a:rPr lang="ko-KR" altLang="en-US" sz="2000" i="1" dirty="0" smtClean="0"/>
              <a:t>측면 </a:t>
            </a:r>
            <a:r>
              <a:rPr lang="en-US" altLang="ko-KR" sz="2000" i="1" dirty="0" smtClean="0"/>
              <a:t>: </a:t>
            </a:r>
          </a:p>
          <a:p>
            <a:r>
              <a:rPr lang="en-US" altLang="ko-KR" sz="2000" dirty="0" err="1" smtClean="0"/>
              <a:t>rm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lstat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nox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dis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crim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ptratio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indus</a:t>
            </a:r>
            <a:r>
              <a:rPr lang="en-US" altLang="ko-KR" sz="2000" dirty="0" smtClean="0"/>
              <a:t>&gt;tax&gt;age&gt;black&gt;</a:t>
            </a:r>
            <a:r>
              <a:rPr lang="en-US" altLang="ko-KR" sz="2000" dirty="0" err="1" smtClean="0"/>
              <a:t>rad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chas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zn</a:t>
            </a:r>
            <a:endParaRPr lang="en-US" altLang="ko-KR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4725144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Purity</a:t>
            </a:r>
            <a:r>
              <a:rPr lang="ko-KR" altLang="en-US" sz="2000" i="1" dirty="0" smtClean="0"/>
              <a:t>측면</a:t>
            </a:r>
            <a:r>
              <a:rPr lang="en-US" altLang="ko-KR" sz="2000" i="1" dirty="0" smtClean="0"/>
              <a:t>: </a:t>
            </a:r>
          </a:p>
          <a:p>
            <a:r>
              <a:rPr lang="en-US" altLang="ko-KR" sz="2000" dirty="0" err="1" smtClean="0"/>
              <a:t>rm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lstat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nox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indus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ptratio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dis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crim</a:t>
            </a:r>
            <a:r>
              <a:rPr lang="en-US" altLang="ko-KR" sz="2000" dirty="0" smtClean="0"/>
              <a:t>&gt;tax&gt;age&gt;black&gt;</a:t>
            </a:r>
            <a:r>
              <a:rPr lang="en-US" altLang="ko-KR" sz="2000" dirty="0" err="1" smtClean="0"/>
              <a:t>rad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zn</a:t>
            </a:r>
            <a:r>
              <a:rPr lang="en-US" altLang="ko-KR" sz="2000" dirty="0" smtClean="0"/>
              <a:t>&gt;</a:t>
            </a:r>
            <a:r>
              <a:rPr lang="en-US" altLang="ko-KR" sz="2000" dirty="0" err="1" smtClean="0"/>
              <a:t>chas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“</a:t>
            </a:r>
            <a:r>
              <a:rPr lang="en-US" altLang="ko-KR" u="sng" dirty="0" err="1" smtClean="0"/>
              <a:t>Blackbox</a:t>
            </a:r>
            <a:r>
              <a:rPr lang="en-US" altLang="ko-KR" u="sng" dirty="0" smtClean="0"/>
              <a:t>”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84784"/>
            <a:ext cx="59436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목차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00200"/>
            <a:ext cx="7848872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/>
              <a:t>          </a:t>
            </a:r>
            <a:r>
              <a:rPr lang="en-US" altLang="ko-KR" sz="7300" b="1" dirty="0" smtClean="0"/>
              <a:t>1</a:t>
            </a:r>
            <a:r>
              <a:rPr lang="en-US" altLang="ko-KR" sz="2800" dirty="0" smtClean="0"/>
              <a:t>  </a:t>
            </a:r>
            <a:r>
              <a:rPr lang="en-US" altLang="ko-KR" sz="4200" dirty="0" smtClean="0"/>
              <a:t>Random forest </a:t>
            </a:r>
            <a:r>
              <a:rPr lang="ko-KR" altLang="en-US" sz="4200" dirty="0" smtClean="0"/>
              <a:t>소개에 앞서 </a:t>
            </a:r>
            <a:r>
              <a:rPr lang="en-US" altLang="ko-KR" sz="4200" dirty="0" smtClean="0"/>
              <a:t>…</a:t>
            </a:r>
          </a:p>
          <a:p>
            <a:pPr lvl="1">
              <a:buNone/>
            </a:pPr>
            <a:r>
              <a:rPr lang="ko-KR" altLang="en-US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ko-KR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-</a:t>
            </a:r>
            <a:r>
              <a:rPr lang="ko-KR" altLang="en-US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앙상블</a:t>
            </a:r>
            <a:r>
              <a:rPr lang="en-US" altLang="ko-KR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3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부스팅</a:t>
            </a:r>
            <a:r>
              <a:rPr lang="en-US" altLang="ko-KR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3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배깅</a:t>
            </a:r>
            <a:r>
              <a:rPr lang="en-US" altLang="ko-KR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marL="742950" indent="-742950">
              <a:buNone/>
            </a:pPr>
            <a:r>
              <a:rPr lang="en-US" altLang="ko-KR" sz="4400" dirty="0" smtClean="0"/>
              <a:t>      </a:t>
            </a:r>
            <a:r>
              <a:rPr lang="en-US" altLang="ko-KR" sz="7300" b="1" dirty="0" smtClean="0"/>
              <a:t>2</a:t>
            </a:r>
            <a:r>
              <a:rPr lang="en-US" altLang="ko-KR" sz="4400" dirty="0" smtClean="0"/>
              <a:t> </a:t>
            </a:r>
            <a:r>
              <a:rPr lang="en-US" altLang="ko-KR" sz="4200" dirty="0" smtClean="0"/>
              <a:t>Random forest</a:t>
            </a:r>
            <a:r>
              <a:rPr lang="ko-KR" altLang="en-US" sz="4200" dirty="0" smtClean="0"/>
              <a:t>의</a:t>
            </a:r>
            <a:r>
              <a:rPr lang="en-US" altLang="ko-KR" sz="4200" dirty="0" smtClean="0"/>
              <a:t> </a:t>
            </a:r>
            <a:r>
              <a:rPr lang="ko-KR" altLang="en-US" sz="4200" dirty="0" smtClean="0"/>
              <a:t>개념</a:t>
            </a:r>
            <a:r>
              <a:rPr lang="en-US" altLang="ko-KR" sz="4200" b="1" dirty="0" smtClean="0"/>
              <a:t>   </a:t>
            </a:r>
          </a:p>
          <a:p>
            <a:pPr marL="742950" indent="-742950">
              <a:buNone/>
            </a:pPr>
            <a:r>
              <a:rPr lang="en-US" altLang="ko-KR" sz="2900" b="1" dirty="0" smtClean="0"/>
              <a:t>      </a:t>
            </a:r>
            <a:r>
              <a:rPr lang="ko-KR" altLang="en-US" sz="4200" b="1" dirty="0" smtClean="0"/>
              <a:t>   </a:t>
            </a:r>
            <a:endParaRPr lang="en-US" altLang="ko-KR" sz="4200" b="1" dirty="0" smtClean="0"/>
          </a:p>
          <a:p>
            <a:pPr marL="914400" indent="-914400">
              <a:buNone/>
            </a:pPr>
            <a:r>
              <a:rPr lang="en-US" altLang="ko-KR" sz="5100" b="1" dirty="0" smtClean="0"/>
              <a:t>     </a:t>
            </a:r>
            <a:r>
              <a:rPr lang="en-US" altLang="ko-KR" sz="7300" b="1" dirty="0" smtClean="0"/>
              <a:t>3</a:t>
            </a:r>
            <a:r>
              <a:rPr lang="en-US" altLang="ko-KR" dirty="0" smtClean="0"/>
              <a:t>  </a:t>
            </a:r>
            <a:r>
              <a:rPr lang="en-US" altLang="ko-KR" sz="4200" dirty="0" smtClean="0"/>
              <a:t>Random forest</a:t>
            </a:r>
            <a:r>
              <a:rPr lang="ko-KR" altLang="en-US" sz="4200" dirty="0" smtClean="0"/>
              <a:t>의</a:t>
            </a:r>
            <a:r>
              <a:rPr lang="en-US" altLang="ko-KR" sz="4200" dirty="0" smtClean="0"/>
              <a:t> </a:t>
            </a:r>
            <a:r>
              <a:rPr lang="ko-KR" altLang="en-US" sz="4200" dirty="0" smtClean="0"/>
              <a:t>알고리즘</a:t>
            </a:r>
            <a:endParaRPr lang="en-US" altLang="ko-KR" sz="4200" dirty="0" smtClean="0"/>
          </a:p>
          <a:p>
            <a:pPr marL="914400" indent="-914400">
              <a:buAutoNum type="arabicPlain" startAt="2"/>
            </a:pPr>
            <a:endParaRPr lang="en-US" altLang="ko-KR" sz="4100" b="1" dirty="0" smtClean="0"/>
          </a:p>
          <a:p>
            <a:pPr marL="914400" indent="-914400">
              <a:buNone/>
            </a:pPr>
            <a:r>
              <a:rPr lang="en-US" altLang="ko-KR" sz="5100" b="1" dirty="0" smtClean="0"/>
              <a:t>     </a:t>
            </a:r>
            <a:r>
              <a:rPr lang="en-US" altLang="ko-KR" sz="7300" b="1" dirty="0" smtClean="0"/>
              <a:t>4</a:t>
            </a:r>
            <a:r>
              <a:rPr lang="en-US" altLang="ko-KR" sz="2800" dirty="0" smtClean="0"/>
              <a:t>  </a:t>
            </a:r>
            <a:r>
              <a:rPr lang="en-US" altLang="ko-KR" sz="4200" dirty="0" smtClean="0"/>
              <a:t>Random forest</a:t>
            </a:r>
            <a:r>
              <a:rPr lang="ko-KR" altLang="en-US" sz="4200" dirty="0" smtClean="0"/>
              <a:t>에서 고려 할 정보</a:t>
            </a:r>
            <a:endParaRPr lang="en-US" altLang="ko-KR" sz="4200" dirty="0" smtClean="0"/>
          </a:p>
          <a:p>
            <a:pPr lvl="1">
              <a:buNone/>
            </a:pPr>
            <a:r>
              <a:rPr lang="en-US" altLang="ko-KR" sz="3400" dirty="0" smtClean="0">
                <a:solidFill>
                  <a:schemeClr val="bg1">
                    <a:lumMod val="50000"/>
                  </a:schemeClr>
                </a:solidFill>
              </a:rPr>
              <a:t>      - OOB</a:t>
            </a:r>
          </a:p>
          <a:p>
            <a:pPr lvl="1">
              <a:buNone/>
            </a:pPr>
            <a:r>
              <a:rPr lang="en-US" altLang="ko-KR" sz="3400" dirty="0" smtClean="0">
                <a:solidFill>
                  <a:schemeClr val="bg1">
                    <a:lumMod val="50000"/>
                  </a:schemeClr>
                </a:solidFill>
              </a:rPr>
              <a:t>      - Variable importance</a:t>
            </a:r>
            <a:r>
              <a:rPr lang="en-US" altLang="ko-KR" sz="3400" dirty="0" smtClean="0"/>
              <a:t>                                     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5100" b="1" dirty="0" smtClean="0"/>
              <a:t>     </a:t>
            </a:r>
            <a:r>
              <a:rPr lang="en-US" altLang="ko-KR" sz="7300" b="1" dirty="0" smtClean="0"/>
              <a:t>5</a:t>
            </a:r>
            <a:r>
              <a:rPr lang="en-US" altLang="ko-KR" sz="2800" dirty="0" smtClean="0"/>
              <a:t>  </a:t>
            </a:r>
            <a:r>
              <a:rPr lang="en-US" altLang="ko-KR" sz="4200" dirty="0" err="1" smtClean="0"/>
              <a:t>Randomforest</a:t>
            </a:r>
            <a:r>
              <a:rPr lang="en-US" altLang="ko-KR" sz="4200" dirty="0" smtClean="0"/>
              <a:t> in R</a:t>
            </a:r>
          </a:p>
          <a:p>
            <a:pPr>
              <a:buNone/>
            </a:pPr>
            <a:endParaRPr lang="en-US" altLang="ko-KR" sz="28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1187624" y="5661248"/>
            <a:ext cx="288032" cy="288032"/>
            <a:chOff x="5436089" y="2204864"/>
            <a:chExt cx="576071" cy="576064"/>
          </a:xfrm>
        </p:grpSpPr>
        <p:sp>
          <p:nvSpPr>
            <p:cNvPr id="16" name="직각 삼각형 15"/>
            <p:cNvSpPr/>
            <p:nvPr/>
          </p:nvSpPr>
          <p:spPr>
            <a:xfrm>
              <a:off x="5436089" y="2204864"/>
              <a:ext cx="576063" cy="57606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6" idx="0"/>
              <a:endCxn id="16" idx="4"/>
            </p:cNvCxnSpPr>
            <p:nvPr/>
          </p:nvCxnSpPr>
          <p:spPr>
            <a:xfrm>
              <a:off x="5436096" y="2204864"/>
              <a:ext cx="576064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87624" y="4437112"/>
            <a:ext cx="288032" cy="288032"/>
            <a:chOff x="5436089" y="2204864"/>
            <a:chExt cx="576071" cy="576064"/>
          </a:xfrm>
        </p:grpSpPr>
        <p:sp>
          <p:nvSpPr>
            <p:cNvPr id="23" name="직각 삼각형 22"/>
            <p:cNvSpPr/>
            <p:nvPr/>
          </p:nvSpPr>
          <p:spPr>
            <a:xfrm>
              <a:off x="5436089" y="2204864"/>
              <a:ext cx="576063" cy="57606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0"/>
              <a:endCxn id="23" idx="4"/>
            </p:cNvCxnSpPr>
            <p:nvPr/>
          </p:nvCxnSpPr>
          <p:spPr>
            <a:xfrm>
              <a:off x="5436096" y="2204864"/>
              <a:ext cx="576064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187624" y="3645024"/>
            <a:ext cx="288032" cy="288032"/>
            <a:chOff x="5436089" y="2204864"/>
            <a:chExt cx="576071" cy="576064"/>
          </a:xfrm>
        </p:grpSpPr>
        <p:sp>
          <p:nvSpPr>
            <p:cNvPr id="26" name="직각 삼각형 25"/>
            <p:cNvSpPr/>
            <p:nvPr/>
          </p:nvSpPr>
          <p:spPr>
            <a:xfrm>
              <a:off x="5436089" y="2204864"/>
              <a:ext cx="576063" cy="57606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6" idx="0"/>
              <a:endCxn id="26" idx="4"/>
            </p:cNvCxnSpPr>
            <p:nvPr/>
          </p:nvCxnSpPr>
          <p:spPr>
            <a:xfrm>
              <a:off x="5436096" y="2204864"/>
              <a:ext cx="576064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187624" y="2780928"/>
            <a:ext cx="288032" cy="288032"/>
            <a:chOff x="5436089" y="2204864"/>
            <a:chExt cx="576071" cy="576064"/>
          </a:xfrm>
        </p:grpSpPr>
        <p:sp>
          <p:nvSpPr>
            <p:cNvPr id="29" name="직각 삼각형 28"/>
            <p:cNvSpPr/>
            <p:nvPr/>
          </p:nvSpPr>
          <p:spPr>
            <a:xfrm>
              <a:off x="5436089" y="2204864"/>
              <a:ext cx="576063" cy="57606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9" idx="0"/>
              <a:endCxn id="29" idx="4"/>
            </p:cNvCxnSpPr>
            <p:nvPr/>
          </p:nvCxnSpPr>
          <p:spPr>
            <a:xfrm>
              <a:off x="5436096" y="2204864"/>
              <a:ext cx="576064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187624" y="1772816"/>
            <a:ext cx="288032" cy="288032"/>
            <a:chOff x="5436089" y="2204864"/>
            <a:chExt cx="576071" cy="576064"/>
          </a:xfrm>
        </p:grpSpPr>
        <p:sp>
          <p:nvSpPr>
            <p:cNvPr id="32" name="직각 삼각형 31"/>
            <p:cNvSpPr/>
            <p:nvPr/>
          </p:nvSpPr>
          <p:spPr>
            <a:xfrm>
              <a:off x="5436089" y="2204864"/>
              <a:ext cx="576063" cy="57606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0"/>
              <a:endCxn id="32" idx="4"/>
            </p:cNvCxnSpPr>
            <p:nvPr/>
          </p:nvCxnSpPr>
          <p:spPr>
            <a:xfrm>
              <a:off x="5436096" y="2204864"/>
              <a:ext cx="576064" cy="57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078088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    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268760"/>
            <a:ext cx="411899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 </a:t>
            </a:r>
            <a:r>
              <a:rPr lang="ko-KR" altLang="en-US" sz="4000" u="sng" dirty="0" smtClean="0"/>
              <a:t>소개에 앞서 </a:t>
            </a:r>
            <a:r>
              <a:rPr lang="en-US" altLang="ko-KR" sz="4000" u="sng" dirty="0" smtClean="0"/>
              <a:t>…</a:t>
            </a:r>
            <a:endParaRPr lang="ko-KR" altLang="en-US" sz="4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앙상블이란</a:t>
            </a:r>
            <a:r>
              <a:rPr lang="en-US" altLang="ko-KR" sz="2800" dirty="0" smtClean="0"/>
              <a:t>?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단일모형들보다 더 나은 예측 모형을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얻기 위해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여러 모형</a:t>
            </a:r>
            <a:r>
              <a:rPr lang="ko-KR" altLang="en-US" sz="2000" dirty="0" smtClean="0"/>
              <a:t>들을 사용하는 기법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400" dirty="0" smtClean="0"/>
              <a:t>                                          </a:t>
            </a:r>
          </a:p>
          <a:p>
            <a:pPr lvl="1">
              <a:buNone/>
            </a:pPr>
            <a:endParaRPr lang="en-US" altLang="ko-KR" sz="2400" dirty="0"/>
          </a:p>
          <a:p>
            <a:pPr lvl="1">
              <a:buNone/>
            </a:pPr>
            <a:endParaRPr lang="en-US" altLang="ko-KR" sz="2400" dirty="0" smtClean="0"/>
          </a:p>
          <a:p>
            <a:pPr lvl="1">
              <a:buNone/>
            </a:pPr>
            <a:endParaRPr lang="en-US" altLang="ko-KR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138620"/>
            <a:ext cx="2736304" cy="144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4635133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부스팅</a:t>
            </a:r>
            <a:endParaRPr lang="en-US" altLang="ko-KR" sz="2800" dirty="0" smtClean="0"/>
          </a:p>
          <a:p>
            <a:r>
              <a:rPr lang="en-US" altLang="ko-KR" sz="2800" dirty="0" smtClean="0"/>
              <a:t>boosting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465313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배깅</a:t>
            </a:r>
            <a:endParaRPr lang="en-US" altLang="ko-KR" sz="2800" dirty="0" smtClean="0"/>
          </a:p>
          <a:p>
            <a:r>
              <a:rPr lang="en-US" altLang="ko-KR" sz="2800" dirty="0" smtClean="0"/>
              <a:t>bagging</a:t>
            </a:r>
            <a:endParaRPr lang="ko-KR" altLang="en-US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2"/>
            <a:ext cx="34240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 </a:t>
            </a:r>
            <a:r>
              <a:rPr lang="ko-KR" altLang="en-US" sz="4000" u="sng" dirty="0" smtClean="0"/>
              <a:t>소개에 앞서 </a:t>
            </a:r>
            <a:r>
              <a:rPr lang="en-US" altLang="ko-KR" sz="4000" u="sng" dirty="0" smtClean="0"/>
              <a:t>…</a:t>
            </a:r>
            <a:endParaRPr lang="ko-KR" altLang="en-US" sz="4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부스팅</a:t>
            </a:r>
            <a:r>
              <a:rPr lang="en-US" altLang="ko-KR" sz="2800" dirty="0" smtClean="0"/>
              <a:t>(boosting)</a:t>
            </a:r>
          </a:p>
          <a:p>
            <a:pPr lvl="1"/>
            <a:r>
              <a:rPr lang="ko-KR" altLang="en-US" dirty="0"/>
              <a:t> </a:t>
            </a:r>
            <a:r>
              <a:rPr lang="ko-KR" altLang="en-US" sz="2000" dirty="0" err="1"/>
              <a:t>붓스트랩</a:t>
            </a:r>
            <a:r>
              <a:rPr lang="ko-KR" altLang="en-US" sz="2000" dirty="0"/>
              <a:t> 표본을 이용하여 다차원의 분류기를 얻고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이용해서 통합된 </a:t>
            </a:r>
            <a:r>
              <a:rPr lang="ko-KR" altLang="en-US" sz="2000" dirty="0" smtClean="0"/>
              <a:t>분류기를 </a:t>
            </a:r>
            <a:r>
              <a:rPr lang="ko-KR" altLang="en-US" sz="2000" dirty="0"/>
              <a:t>얻는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  <a:p>
            <a:r>
              <a:rPr lang="ko-KR" altLang="en-US" sz="2800" dirty="0" err="1" smtClean="0"/>
              <a:t>배깅</a:t>
            </a:r>
            <a:r>
              <a:rPr lang="en-US" altLang="ko-KR" sz="2800" dirty="0" smtClean="0"/>
              <a:t>(bagging)</a:t>
            </a:r>
          </a:p>
          <a:p>
            <a:pPr lvl="1"/>
            <a:r>
              <a:rPr lang="ko-KR" altLang="en-US" sz="2400" dirty="0"/>
              <a:t> </a:t>
            </a:r>
            <a:r>
              <a:rPr lang="ko-KR" altLang="en-US" sz="2000" dirty="0" err="1"/>
              <a:t>붓스트랩</a:t>
            </a:r>
            <a:r>
              <a:rPr lang="ko-KR" altLang="en-US" sz="2000" dirty="0"/>
              <a:t> 표본을 이용하여 여러 개의 분류기를 생성해내서 하나의 분류기를 생성하는 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r>
              <a:rPr lang="ko-KR" altLang="en-US" sz="2800" dirty="0" err="1"/>
              <a:t>부스팅</a:t>
            </a:r>
            <a:r>
              <a:rPr lang="en-US" altLang="ko-KR" sz="2800" dirty="0"/>
              <a:t>(boosting)</a:t>
            </a:r>
            <a:r>
              <a:rPr lang="ko-KR" altLang="en-US" sz="2800" dirty="0"/>
              <a:t>과 배깅</a:t>
            </a:r>
            <a:r>
              <a:rPr lang="en-US" altLang="ko-KR" sz="2800" dirty="0"/>
              <a:t>(bagging)</a:t>
            </a:r>
            <a:r>
              <a:rPr lang="ko-KR" altLang="en-US" sz="2800" dirty="0"/>
              <a:t>의 차이점 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en-US" altLang="ko-KR" sz="2000" dirty="0" smtClean="0"/>
              <a:t>Boosting </a:t>
            </a:r>
            <a:r>
              <a:rPr lang="ko-KR" altLang="en-US" sz="2000" dirty="0" smtClean="0"/>
              <a:t>은 이전의 분류기에 의존하여 다음 분류기 생성 시 가중치가 더해져서 순차적으로 생성 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Bagging</a:t>
            </a:r>
            <a:r>
              <a:rPr lang="ko-KR" altLang="en-US" sz="2000" dirty="0" smtClean="0"/>
              <a:t>은 각각의 분류기들이 독립적으로 생성</a:t>
            </a:r>
          </a:p>
          <a:p>
            <a:endParaRPr lang="en-US" altLang="ko-KR" sz="2400" dirty="0" smtClean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1979712" y="2564904"/>
            <a:ext cx="1296144" cy="1296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140968"/>
            <a:ext cx="4536504" cy="302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</a:t>
            </a:r>
            <a:r>
              <a:rPr lang="ko-KR" altLang="en-US" sz="4000" u="sng" dirty="0" smtClean="0"/>
              <a:t>의</a:t>
            </a:r>
            <a:r>
              <a:rPr lang="en-US" altLang="ko-KR" sz="4000" u="sng" dirty="0" smtClean="0"/>
              <a:t> </a:t>
            </a:r>
            <a:r>
              <a:rPr lang="ko-KR" altLang="en-US" sz="4000" u="sng" dirty="0" smtClean="0"/>
              <a:t>개념</a:t>
            </a:r>
            <a:endParaRPr lang="ko-KR" altLang="en-US" sz="4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 forest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sz="1400" dirty="0" smtClean="0"/>
          </a:p>
          <a:p>
            <a:pPr lvl="1"/>
            <a:r>
              <a:rPr lang="ko-KR" altLang="en-US" sz="2000" dirty="0" err="1" smtClean="0">
                <a:solidFill>
                  <a:srgbClr val="FF0000"/>
                </a:solidFill>
              </a:rPr>
              <a:t>여러개의</a:t>
            </a:r>
            <a:r>
              <a:rPr lang="ko-KR" altLang="en-US" sz="2000" dirty="0" smtClean="0">
                <a:solidFill>
                  <a:srgbClr val="FF0000"/>
                </a:solidFill>
              </a:rPr>
              <a:t> 의사결정 나무</a:t>
            </a:r>
            <a:r>
              <a:rPr lang="ko-KR" altLang="en-US" sz="2000" dirty="0" smtClean="0"/>
              <a:t>를 만들고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각각의 </a:t>
            </a:r>
            <a:r>
              <a:rPr lang="ko-KR" altLang="en-US" sz="2000" dirty="0" err="1" smtClean="0"/>
              <a:t>예측값들을</a:t>
            </a:r>
            <a:r>
              <a:rPr lang="ko-KR" altLang="en-US" sz="2000" dirty="0" smtClean="0"/>
              <a:t> 조합하여 정밀도가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높은 분류를 하는 기법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앞에서 </a:t>
            </a:r>
            <a:r>
              <a:rPr lang="ko-KR" altLang="en-US" sz="2000" dirty="0"/>
              <a:t>설명한 </a:t>
            </a:r>
            <a:r>
              <a:rPr lang="ko-KR" altLang="en-US" sz="2000" dirty="0">
                <a:solidFill>
                  <a:srgbClr val="FF0000"/>
                </a:solidFill>
              </a:rPr>
              <a:t>배깅</a:t>
            </a:r>
            <a:r>
              <a:rPr lang="ko-KR" altLang="en-US" sz="2000" dirty="0"/>
              <a:t>을 수정한 앙상블 </a:t>
            </a:r>
            <a:r>
              <a:rPr lang="ko-KR" altLang="en-US" sz="2000" dirty="0" smtClean="0"/>
              <a:t>기법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나무들 </a:t>
            </a:r>
            <a:r>
              <a:rPr lang="ko-KR" altLang="en-US" sz="2000" dirty="0"/>
              <a:t>사이의 </a:t>
            </a:r>
            <a:r>
              <a:rPr lang="ko-KR" altLang="en-US" sz="2000" dirty="0" smtClean="0"/>
              <a:t>상관관계를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감소시켜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분산의 감소를 </a:t>
            </a:r>
            <a:r>
              <a:rPr lang="ko-KR" altLang="en-US" sz="2000" dirty="0" smtClean="0"/>
              <a:t>향상 </a:t>
            </a: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pPr lvl="1"/>
            <a:r>
              <a:rPr lang="en-US" altLang="ko-KR" sz="2000" dirty="0" smtClean="0"/>
              <a:t>Classification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regression</a:t>
            </a:r>
            <a:r>
              <a:rPr lang="ko-KR" altLang="en-US" sz="2000" dirty="0" smtClean="0"/>
              <a:t>에 사용</a:t>
            </a:r>
            <a:endParaRPr lang="en-US" altLang="ko-KR" sz="2000" dirty="0" smtClean="0"/>
          </a:p>
          <a:p>
            <a:pPr lvl="1"/>
            <a:endParaRPr lang="ko-KR" altLang="en-US" sz="2000" dirty="0" smtClean="0"/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722" y="1412776"/>
            <a:ext cx="2843758" cy="94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구부러진 연결선 7"/>
          <p:cNvCxnSpPr/>
          <p:nvPr/>
        </p:nvCxnSpPr>
        <p:spPr>
          <a:xfrm flipV="1">
            <a:off x="3275856" y="2348880"/>
            <a:ext cx="2952328" cy="108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9" y="3789040"/>
            <a:ext cx="36004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</a:t>
            </a:r>
            <a:r>
              <a:rPr lang="ko-KR" altLang="en-US" sz="4000" u="sng" dirty="0" smtClean="0"/>
              <a:t>의</a:t>
            </a:r>
            <a:r>
              <a:rPr lang="en-US" altLang="ko-KR" sz="4000" u="sng" dirty="0" smtClean="0"/>
              <a:t> </a:t>
            </a:r>
            <a:r>
              <a:rPr lang="ko-KR" altLang="en-US" sz="4000" u="sng" dirty="0" smtClean="0"/>
              <a:t>알고리즘</a:t>
            </a:r>
            <a:endParaRPr lang="en-US" altLang="ko-KR" sz="4000" u="sng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ko-KR" altLang="en-US" sz="2300" dirty="0" smtClean="0"/>
              <a:t>복원추출방법을 이용하여 </a:t>
            </a:r>
            <a:r>
              <a:rPr lang="en-US" altLang="ko-KR" sz="2300" dirty="0" smtClean="0"/>
              <a:t>training data</a:t>
            </a:r>
            <a:r>
              <a:rPr lang="ko-KR" altLang="en-US" sz="2300" dirty="0" smtClean="0"/>
              <a:t>로부터 </a:t>
            </a:r>
            <a:r>
              <a:rPr lang="en-US" altLang="ko-KR" sz="2300" b="1" dirty="0" smtClean="0"/>
              <a:t>N</a:t>
            </a:r>
            <a:r>
              <a:rPr lang="ko-KR" altLang="en-US" sz="2300" dirty="0" smtClean="0"/>
              <a:t>개의 </a:t>
            </a:r>
            <a:r>
              <a:rPr lang="ko-KR" altLang="en-US" sz="2300" dirty="0" err="1" smtClean="0"/>
              <a:t>붓스트랩</a:t>
            </a:r>
            <a:r>
              <a:rPr lang="ko-KR" altLang="en-US" sz="2300" dirty="0" smtClean="0"/>
              <a:t> 샘플을 추출한다</a:t>
            </a:r>
            <a:r>
              <a:rPr lang="en-US" altLang="ko-KR" sz="2300" dirty="0" smtClean="0"/>
              <a:t>.</a:t>
            </a:r>
          </a:p>
          <a:p>
            <a:pPr marL="457200" indent="-457200">
              <a:buAutoNum type="arabicParenR"/>
            </a:pPr>
            <a:endParaRPr lang="ko-KR" altLang="en-US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2)  </a:t>
            </a:r>
            <a:r>
              <a:rPr lang="ko-KR" altLang="en-US" sz="2300" dirty="0" smtClean="0"/>
              <a:t>전체 설명변수 중 </a:t>
            </a:r>
            <a:r>
              <a:rPr lang="ko-KR" altLang="en-US" sz="2300" dirty="0" err="1" smtClean="0"/>
              <a:t>랜덤하게</a:t>
            </a:r>
            <a:r>
              <a:rPr lang="ko-KR" altLang="en-US" sz="2300" dirty="0" smtClean="0"/>
              <a:t> </a:t>
            </a:r>
            <a:r>
              <a:rPr lang="en-US" altLang="ko-KR" sz="2300" b="1" dirty="0" smtClean="0"/>
              <a:t>m</a:t>
            </a:r>
            <a:r>
              <a:rPr lang="ko-KR" altLang="en-US" sz="2300" dirty="0" smtClean="0"/>
              <a:t>개의 변수를 선택하고</a:t>
            </a:r>
            <a:endParaRPr lang="en-US" altLang="ko-KR" sz="2300" dirty="0" smtClean="0"/>
          </a:p>
          <a:p>
            <a:pPr marL="457200" indent="-457200">
              <a:buNone/>
            </a:pPr>
            <a:r>
              <a:rPr lang="en-US" altLang="ko-KR" sz="2300" dirty="0" smtClean="0"/>
              <a:t>   </a:t>
            </a:r>
            <a:r>
              <a:rPr lang="ko-KR" altLang="en-US" sz="2300" dirty="0" smtClean="0"/>
              <a:t> </a:t>
            </a:r>
            <a:r>
              <a:rPr lang="en-US" altLang="ko-KR" sz="2300" b="1" dirty="0" smtClean="0"/>
              <a:t>m</a:t>
            </a:r>
            <a:r>
              <a:rPr lang="ko-KR" altLang="en-US" sz="2300" dirty="0" smtClean="0"/>
              <a:t>개의 변수들 중에서 최적의 변수와 </a:t>
            </a:r>
            <a:r>
              <a:rPr lang="ko-KR" altLang="en-US" sz="2300" dirty="0" err="1" smtClean="0"/>
              <a:t>분리점을</a:t>
            </a:r>
            <a:r>
              <a:rPr lang="ko-KR" altLang="en-US" sz="2300" dirty="0" smtClean="0"/>
              <a:t> 선택한다</a:t>
            </a:r>
            <a:r>
              <a:rPr lang="en-US" altLang="ko-KR" sz="2300" dirty="0" smtClean="0"/>
              <a:t>.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3)  </a:t>
            </a:r>
            <a:r>
              <a:rPr lang="en-US" altLang="ko-KR" sz="2300" dirty="0" smtClean="0"/>
              <a:t>2)</a:t>
            </a:r>
            <a:r>
              <a:rPr lang="ko-KR" altLang="en-US" sz="2300" dirty="0" smtClean="0"/>
              <a:t>과정을 각각의 끝 </a:t>
            </a:r>
            <a:r>
              <a:rPr lang="ko-KR" altLang="en-US" sz="2300" dirty="0" err="1" smtClean="0"/>
              <a:t>노드에서</a:t>
            </a:r>
            <a:r>
              <a:rPr lang="ko-KR" altLang="en-US" sz="2300" dirty="0" smtClean="0"/>
              <a:t> 최소 </a:t>
            </a:r>
            <a:r>
              <a:rPr lang="ko-KR" altLang="en-US" sz="2300" dirty="0" err="1" smtClean="0"/>
              <a:t>노드</a:t>
            </a:r>
            <a:r>
              <a:rPr lang="ko-KR" altLang="en-US" sz="2300" dirty="0" smtClean="0"/>
              <a:t> 크기에 도달할 때까지 반복한다</a:t>
            </a:r>
            <a:r>
              <a:rPr lang="en-US" altLang="ko-KR" sz="2300" dirty="0" smtClean="0"/>
              <a:t>.</a:t>
            </a:r>
            <a:endParaRPr lang="ko-KR" altLang="en-US" sz="2300" dirty="0" smtClean="0"/>
          </a:p>
          <a:p>
            <a:pPr marL="457200" indent="-457200">
              <a:buNone/>
            </a:pPr>
            <a:r>
              <a:rPr lang="en-US" altLang="ko-KR" sz="2300" dirty="0" smtClean="0"/>
              <a:t>    </a:t>
            </a:r>
          </a:p>
          <a:p>
            <a:pPr marL="457200" indent="-457200">
              <a:buNone/>
            </a:pPr>
            <a:r>
              <a:rPr lang="ko-KR" altLang="en-US" sz="2300" dirty="0" smtClean="0"/>
              <a:t>      </a:t>
            </a:r>
            <a:r>
              <a:rPr lang="en-US" altLang="ko-KR" sz="2300" dirty="0" smtClean="0"/>
              <a:t> 1) 2) 3) </a:t>
            </a:r>
            <a:r>
              <a:rPr lang="ko-KR" altLang="en-US" sz="2300" dirty="0" smtClean="0"/>
              <a:t>과정을 </a:t>
            </a:r>
            <a:r>
              <a:rPr lang="en-US" altLang="ko-KR" sz="2300" dirty="0" smtClean="0"/>
              <a:t>B</a:t>
            </a:r>
            <a:r>
              <a:rPr lang="ko-KR" altLang="en-US" sz="2300" dirty="0" smtClean="0"/>
              <a:t>번 반복한 후</a:t>
            </a:r>
            <a:r>
              <a:rPr lang="en-US" altLang="ko-KR" sz="2300" dirty="0" smtClean="0"/>
              <a:t>,</a:t>
            </a:r>
          </a:p>
          <a:p>
            <a:pPr marL="457200" indent="-457200">
              <a:buNone/>
            </a:pPr>
            <a:r>
              <a:rPr lang="en-US" altLang="ko-KR" sz="2300" dirty="0" smtClean="0"/>
              <a:t>                            </a:t>
            </a:r>
            <a:r>
              <a:rPr lang="ko-KR" altLang="en-US" sz="2300" dirty="0" smtClean="0"/>
              <a:t> </a:t>
            </a:r>
            <a:r>
              <a:rPr lang="en-US" altLang="ko-KR" sz="2300" b="1" dirty="0" smtClean="0"/>
              <a:t>vote/average</a:t>
            </a:r>
            <a:r>
              <a:rPr lang="ko-KR" altLang="en-US" sz="2300" dirty="0" smtClean="0"/>
              <a:t>을 구하여 예측</a:t>
            </a:r>
            <a:endParaRPr lang="en-US" altLang="ko-KR" sz="2300" dirty="0" smtClean="0"/>
          </a:p>
          <a:p>
            <a:pPr marL="457200" indent="-457200">
              <a:buNone/>
            </a:pPr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11560" y="5085184"/>
            <a:ext cx="504056" cy="26860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</a:t>
            </a:r>
            <a:r>
              <a:rPr lang="ko-KR" altLang="en-US" sz="4000" u="sng" dirty="0" smtClean="0"/>
              <a:t>의</a:t>
            </a:r>
            <a:r>
              <a:rPr lang="en-US" altLang="ko-KR" sz="4000" u="sng" dirty="0" smtClean="0"/>
              <a:t> </a:t>
            </a:r>
            <a:r>
              <a:rPr lang="ko-KR" altLang="en-US" sz="4000" u="sng" dirty="0" smtClean="0"/>
              <a:t>알고리즘</a:t>
            </a:r>
            <a:endParaRPr lang="en-US" altLang="ko-KR" sz="4000" u="sng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ko-KR" altLang="en-US" sz="2400" dirty="0" smtClean="0"/>
              <a:t>나무 분할 기준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GINI index 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Example)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6055" y="2578596"/>
            <a:ext cx="46958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067" y="5030688"/>
            <a:ext cx="4048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103947" y="4365104"/>
            <a:ext cx="360040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7862" y="2150343"/>
            <a:ext cx="52482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3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</a:t>
            </a:r>
            <a:r>
              <a:rPr lang="ko-KR" altLang="en-US" sz="4000" u="sng" dirty="0" smtClean="0"/>
              <a:t>의</a:t>
            </a:r>
            <a:r>
              <a:rPr lang="en-US" altLang="ko-KR" sz="4000" u="sng" dirty="0" smtClean="0"/>
              <a:t> </a:t>
            </a:r>
            <a:r>
              <a:rPr lang="ko-KR" altLang="en-US" sz="4000" u="sng" dirty="0" smtClean="0"/>
              <a:t>알고리즘</a:t>
            </a:r>
            <a:endParaRPr lang="en-US" altLang="ko-KR" sz="4000" u="sng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ko-KR" altLang="en-US" sz="2400" dirty="0" smtClean="0"/>
              <a:t>나무 분할 기준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GINI index 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Example)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en-US" altLang="ko-KR" sz="2000" dirty="0"/>
          </a:p>
          <a:p>
            <a:pPr marL="457200" indent="-457200">
              <a:buNone/>
            </a:pPr>
            <a:r>
              <a:rPr lang="en-US" altLang="ko-KR" sz="2000" dirty="0" err="1" smtClean="0"/>
              <a:t>Gini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Home_TYPE</a:t>
            </a:r>
            <a:r>
              <a:rPr lang="en-US" altLang="ko-KR" sz="2000" dirty="0" smtClean="0"/>
              <a:t>&lt;=6)=1-(1^2+9^2)=0</a:t>
            </a:r>
          </a:p>
          <a:p>
            <a:pPr marL="457200" indent="-457200">
              <a:buNone/>
            </a:pPr>
            <a:r>
              <a:rPr lang="en-US" altLang="ko-KR" sz="2000" dirty="0" err="1" smtClean="0"/>
              <a:t>Gini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Home_TYPE</a:t>
            </a:r>
            <a:r>
              <a:rPr lang="en-US" altLang="ko-KR" sz="2000" dirty="0" smtClean="0"/>
              <a:t>&gt;6)=1-((2/4)^2+(2/4)^2)=0.5</a:t>
            </a:r>
          </a:p>
          <a:p>
            <a:pPr marL="457200" indent="-457200">
              <a:buNone/>
            </a:pPr>
            <a:r>
              <a:rPr lang="en-US" altLang="ko-KR" sz="2000" dirty="0" err="1" smtClean="0"/>
              <a:t>Gini</a:t>
            </a:r>
            <a:r>
              <a:rPr lang="en-US" altLang="ko-KR" sz="2000" dirty="0" smtClean="0"/>
              <a:t>(split)=(1/5)*0+(4/5)*0.5=</a:t>
            </a:r>
            <a:r>
              <a:rPr lang="en-US" altLang="ko-KR" sz="2400" u="sng" dirty="0" smtClean="0">
                <a:solidFill>
                  <a:srgbClr val="C00000"/>
                </a:solidFill>
              </a:rPr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501317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66"/>
                </a:solidFill>
              </a:rPr>
              <a:t>‘</a:t>
            </a:r>
            <a:r>
              <a:rPr lang="en-US" altLang="ko-KR" sz="2800" dirty="0" err="1" smtClean="0">
                <a:solidFill>
                  <a:srgbClr val="FF0066"/>
                </a:solidFill>
              </a:rPr>
              <a:t>Home_TYPE</a:t>
            </a:r>
            <a:r>
              <a:rPr lang="en-US" altLang="ko-KR" sz="2800" dirty="0" smtClean="0">
                <a:solidFill>
                  <a:srgbClr val="FF0066"/>
                </a:solidFill>
              </a:rPr>
              <a:t>&lt;=10</a:t>
            </a:r>
            <a:r>
              <a:rPr lang="en-US" altLang="ko-KR" sz="2800" dirty="0" smtClean="0">
                <a:solidFill>
                  <a:srgbClr val="FF0066"/>
                </a:solidFill>
              </a:rPr>
              <a:t>‘ has</a:t>
            </a:r>
            <a:r>
              <a:rPr lang="ko-KR" altLang="en-US" sz="2800" dirty="0" smtClean="0">
                <a:solidFill>
                  <a:srgbClr val="FF0066"/>
                </a:solidFill>
              </a:rPr>
              <a:t> </a:t>
            </a:r>
            <a:r>
              <a:rPr lang="en-US" altLang="ko-KR" sz="2800" dirty="0" smtClean="0">
                <a:solidFill>
                  <a:srgbClr val="FF0066"/>
                </a:solidFill>
              </a:rPr>
              <a:t>the </a:t>
            </a:r>
            <a:r>
              <a:rPr lang="en-US" altLang="ko-KR" sz="2800" dirty="0" smtClean="0">
                <a:solidFill>
                  <a:srgbClr val="FF0066"/>
                </a:solidFill>
              </a:rPr>
              <a:t>lowest value</a:t>
            </a:r>
            <a:r>
              <a:rPr lang="en-US" altLang="ko-KR" sz="2800" dirty="0" smtClean="0">
                <a:solidFill>
                  <a:srgbClr val="FF0066"/>
                </a:solidFill>
              </a:rPr>
              <a:t>!!</a:t>
            </a:r>
            <a:endParaRPr lang="ko-KR" altLang="en-US" sz="2800" dirty="0">
              <a:solidFill>
                <a:srgbClr val="FF006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4" y="3163332"/>
            <a:ext cx="4048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907779"/>
            <a:ext cx="4048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150343"/>
            <a:ext cx="37242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40968"/>
            <a:ext cx="3816424" cy="11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82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sng" dirty="0" smtClean="0"/>
              <a:t>Random forest</a:t>
            </a:r>
            <a:r>
              <a:rPr lang="ko-KR" altLang="en-US" sz="4000" u="sng" dirty="0" smtClean="0"/>
              <a:t>에서 고려 할 정보</a:t>
            </a:r>
            <a:endParaRPr lang="ko-KR" altLang="en-US" sz="40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OOB(Out-Of-Bag)</a:t>
            </a:r>
          </a:p>
          <a:p>
            <a:pPr>
              <a:buNone/>
            </a:pPr>
            <a:endParaRPr lang="en-US" altLang="ko-KR" sz="1200" dirty="0" smtClean="0"/>
          </a:p>
          <a:p>
            <a:pPr lvl="1"/>
            <a:r>
              <a:rPr lang="ko-KR" altLang="en-US" sz="2400" dirty="0" smtClean="0"/>
              <a:t>위 알고리즘에서 </a:t>
            </a:r>
            <a:r>
              <a:rPr lang="ko-KR" altLang="en-US" sz="2400" dirty="0" err="1" smtClean="0"/>
              <a:t>붓스트랩을</a:t>
            </a:r>
            <a:r>
              <a:rPr lang="ko-KR" altLang="en-US" sz="2400" dirty="0" smtClean="0"/>
              <a:t> 추출할 때</a:t>
            </a:r>
            <a:r>
              <a:rPr lang="en-US" altLang="ko-KR" sz="2400" dirty="0" smtClean="0"/>
              <a:t>,</a:t>
            </a:r>
          </a:p>
          <a:p>
            <a:pPr lvl="1"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복원추출방법을 이용하므로 반복 추출된 데이터가 있고 추출되지 않은 데이터도 있다</a:t>
            </a:r>
            <a:r>
              <a:rPr lang="en-US" altLang="ko-KR" sz="2400" dirty="0" smtClean="0"/>
              <a:t>.</a:t>
            </a:r>
          </a:p>
          <a:p>
            <a:pPr lvl="1"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이 때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추출되지 않은 데이터들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Out Of Bag(OOB)</a:t>
            </a:r>
            <a:r>
              <a:rPr lang="ko-KR" altLang="en-US" sz="2400" dirty="0" smtClean="0"/>
              <a:t>데이터라 부른다</a:t>
            </a:r>
            <a:r>
              <a:rPr lang="en-US" altLang="ko-KR" sz="2400" dirty="0" smtClean="0"/>
              <a:t>.</a:t>
            </a:r>
          </a:p>
          <a:p>
            <a:pPr lvl="1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 </a:t>
            </a:r>
            <a:r>
              <a:rPr lang="en-US" altLang="ko-KR" sz="2400" dirty="0" smtClean="0"/>
              <a:t>Out Of Bag(OOB)</a:t>
            </a:r>
            <a:r>
              <a:rPr lang="ko-KR" altLang="en-US" sz="2400" dirty="0" smtClean="0"/>
              <a:t>데이터를 알고리즘 수행 후 얻어진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개의 트리 모형에 </a:t>
            </a:r>
            <a:r>
              <a:rPr lang="ko-KR" altLang="en-US" sz="2400" dirty="0" err="1" smtClean="0"/>
              <a:t>적합시켜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오분류율을</a:t>
            </a:r>
            <a:r>
              <a:rPr lang="ko-KR" altLang="en-US" sz="2400" dirty="0" smtClean="0"/>
              <a:t> 구한다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오분류율</a:t>
            </a:r>
            <a:r>
              <a:rPr lang="ko-KR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데이터 중 실제 범주를 틀리게 예측한 비율로서 </a:t>
            </a:r>
            <a:r>
              <a:rPr lang="ko-KR" altLang="en-US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오분류율이</a:t>
            </a:r>
            <a:r>
              <a:rPr lang="ko-KR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낮을수록 예측이 정확하게 된 것</a:t>
            </a:r>
            <a:r>
              <a:rPr lang="en-US" altLang="ko-KR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2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endParaRPr lang="ko-KR" altLang="en-US" sz="2400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604</Words>
  <Application>Microsoft Office PowerPoint</Application>
  <PresentationFormat>화면 슬라이드 쇼(4:3)</PresentationFormat>
  <Paragraphs>155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Random Forest</vt:lpstr>
      <vt:lpstr>목차</vt:lpstr>
      <vt:lpstr>Random forest 소개에 앞서 …</vt:lpstr>
      <vt:lpstr>Random forest 소개에 앞서 …</vt:lpstr>
      <vt:lpstr>Random forest의 개념</vt:lpstr>
      <vt:lpstr>Random forest의 알고리즘</vt:lpstr>
      <vt:lpstr>Random forest의 알고리즘</vt:lpstr>
      <vt:lpstr>Random forest의 알고리즘</vt:lpstr>
      <vt:lpstr>Random forest에서 고려 할 정보</vt:lpstr>
      <vt:lpstr>Random forest에서 고려 할 정보</vt:lpstr>
      <vt:lpstr>Randomforest의 정확성</vt:lpstr>
      <vt:lpstr>Randomforest의 정확성</vt:lpstr>
      <vt:lpstr>Randomforest in R</vt:lpstr>
      <vt:lpstr>Randomforest in R</vt:lpstr>
      <vt:lpstr>Randomforest in R</vt:lpstr>
      <vt:lpstr>Randomforest in R</vt:lpstr>
      <vt:lpstr>Randomforest in R</vt:lpstr>
      <vt:lpstr>Randomforest in R</vt:lpstr>
      <vt:lpstr>“Blackbox”</vt:lpstr>
      <vt:lpstr>    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user</dc:creator>
  <cp:lastModifiedBy>user</cp:lastModifiedBy>
  <cp:revision>222</cp:revision>
  <dcterms:created xsi:type="dcterms:W3CDTF">2014-11-19T16:12:06Z</dcterms:created>
  <dcterms:modified xsi:type="dcterms:W3CDTF">2014-11-29T09:39:17Z</dcterms:modified>
</cp:coreProperties>
</file>