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305" r:id="rId3"/>
    <p:sldId id="257" r:id="rId4"/>
    <p:sldId id="258" r:id="rId5"/>
    <p:sldId id="259" r:id="rId6"/>
    <p:sldId id="261" r:id="rId7"/>
    <p:sldId id="300" r:id="rId8"/>
    <p:sldId id="301" r:id="rId9"/>
    <p:sldId id="284" r:id="rId10"/>
    <p:sldId id="302" r:id="rId11"/>
    <p:sldId id="303" r:id="rId12"/>
    <p:sldId id="304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82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85" r:id="rId40"/>
    <p:sldId id="286" r:id="rId41"/>
    <p:sldId id="283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CC3300"/>
    <a:srgbClr val="006699"/>
    <a:srgbClr val="008000"/>
    <a:srgbClr val="863C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13" autoAdjust="0"/>
  </p:normalViewPr>
  <p:slideViewPr>
    <p:cSldViewPr>
      <p:cViewPr varScale="1">
        <p:scale>
          <a:sx n="62" d="100"/>
          <a:sy n="62" d="100"/>
        </p:scale>
        <p:origin x="-13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210A52-8985-40CE-9C28-6DE9480E0908}" type="datetimeFigureOut">
              <a:rPr lang="ko-KR" altLang="en-US" smtClean="0"/>
              <a:pPr/>
              <a:t>2014-11-15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1EC0A43-50DF-4781-AE96-2674869D62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8784976" cy="1512168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rgbClr val="008000"/>
                </a:solidFill>
                <a:latin typeface="MV Boli" pitchFamily="2" charset="0"/>
                <a:cs typeface="MV Boli" pitchFamily="2" charset="0"/>
              </a:rPr>
              <a:t>Self-Organizing Map, SOM</a:t>
            </a:r>
            <a:br>
              <a:rPr lang="en-US" altLang="ko-KR" sz="4400" dirty="0" smtClean="0">
                <a:solidFill>
                  <a:srgbClr val="008000"/>
                </a:solidFill>
                <a:latin typeface="MV Boli" pitchFamily="2" charset="0"/>
                <a:cs typeface="MV Boli" pitchFamily="2" charset="0"/>
              </a:rPr>
            </a:br>
            <a:r>
              <a:rPr lang="en-US" altLang="ko-KR" sz="4400" dirty="0" smtClean="0">
                <a:solidFill>
                  <a:srgbClr val="008000"/>
                </a:solidFill>
                <a:latin typeface="MV Boli" pitchFamily="2" charset="0"/>
                <a:cs typeface="MV Boli" pitchFamily="2" charset="0"/>
              </a:rPr>
              <a:t>(</a:t>
            </a:r>
            <a:r>
              <a:rPr lang="ko-KR" altLang="en-US" sz="4400" dirty="0" smtClean="0">
                <a:solidFill>
                  <a:srgbClr val="008000"/>
                </a:solidFill>
                <a:latin typeface="MV Boli" pitchFamily="2" charset="0"/>
                <a:cs typeface="MV Boli" pitchFamily="2" charset="0"/>
              </a:rPr>
              <a:t>자기조직화지도</a:t>
            </a:r>
            <a:r>
              <a:rPr lang="en-US" altLang="ko-KR" sz="4400" dirty="0" smtClean="0">
                <a:solidFill>
                  <a:srgbClr val="008000"/>
                </a:solidFill>
                <a:latin typeface="MV Boli" pitchFamily="2" charset="0"/>
                <a:cs typeface="MV Boli" pitchFamily="2" charset="0"/>
              </a:rPr>
              <a:t>)</a:t>
            </a:r>
            <a:endParaRPr lang="ko-KR" altLang="en-US" sz="4400" dirty="0">
              <a:solidFill>
                <a:srgbClr val="008000"/>
              </a:solidFill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1000" y="4365104"/>
            <a:ext cx="8458200" cy="936104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  <a:cs typeface="Lucida Sans Unicode" pitchFamily="34" charset="0"/>
              </a:rPr>
              <a:t>Statistical Methodology</a:t>
            </a:r>
          </a:p>
          <a:p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  <a:cs typeface="Lucida Sans Unicode" pitchFamily="34" charset="0"/>
              </a:rPr>
              <a:t>200903877  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  <a:cs typeface="Lucida Sans Unicode" pitchFamily="34" charset="0"/>
              </a:rPr>
              <a:t>황 성 윤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5589240"/>
            <a:ext cx="8363272" cy="108012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앞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slide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에서 설명한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SOM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 원리를 수식으로 표현해 본 것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핵심은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training data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 영역과 가장 가까운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Best matching unit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을 찾는 것이라고 할 수 있겠다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128792" cy="413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6336705" cy="25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77072"/>
            <a:ext cx="84249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75425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01008"/>
            <a:ext cx="842493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700808"/>
            <a:ext cx="870627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395536" y="5013176"/>
            <a:ext cx="8291264" cy="138457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고차원의 데이터를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2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차원으로 변환시키기 위해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2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가지 주요 패턴을 찾는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SOM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의 원리를 나타낸 것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 (Find two largest principal component eigenvectors)</a:t>
            </a:r>
          </a:p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위의 수식에서는 찾고자 하는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2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가지 주요 패턴을 </a:t>
            </a:r>
            <a:r>
              <a:rPr lang="en-US" altLang="ko-KR" dirty="0" err="1" smtClean="0">
                <a:latin typeface="MD개성체" pitchFamily="18" charset="-127"/>
                <a:ea typeface="MD개성체" pitchFamily="18" charset="-127"/>
              </a:rPr>
              <a:t>Xk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와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Xl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로 표현하였음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  <a:endParaRPr lang="ko-KR" altLang="en-US" dirty="0">
              <a:latin typeface="MD개성체" pitchFamily="18" charset="-127"/>
              <a:ea typeface="MD개성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502431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80112" y="1773936"/>
            <a:ext cx="3106688" cy="462381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300" dirty="0" smtClean="0">
                <a:latin typeface="HY엽서M" pitchFamily="18" charset="-127"/>
                <a:ea typeface="HY엽서M" pitchFamily="18" charset="-127"/>
              </a:rPr>
              <a:t>Architecture of a SOM neural network</a:t>
            </a:r>
          </a:p>
          <a:p>
            <a:r>
              <a:rPr lang="ko-KR" altLang="en-US" dirty="0" err="1" smtClean="0">
                <a:latin typeface="한컴 윤체 L" pitchFamily="18" charset="-127"/>
                <a:ea typeface="한컴 윤체 L" pitchFamily="18" charset="-127"/>
              </a:rPr>
              <a:t>자기구조화지도에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 의해 만들어지는 신경망의 특징을 표현한 그림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.</a:t>
            </a:r>
          </a:p>
          <a:p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데이터 내에 있는 개체들의 특성을 파악하기 위해 면밀하게 분석하고 있는 과정을 보여주고 있음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.</a:t>
            </a:r>
            <a:endParaRPr lang="ko-KR" altLang="en-US" dirty="0">
              <a:latin typeface="한컴 윤체 L" pitchFamily="18" charset="-127"/>
              <a:ea typeface="한컴 윤체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C3300"/>
                </a:solidFill>
              </a:rPr>
              <a:t>Some Example</a:t>
            </a:r>
            <a:endParaRPr lang="ko-KR" altLang="en-US" dirty="0">
              <a:solidFill>
                <a:srgbClr val="CC33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01906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5373216"/>
            <a:ext cx="8363272" cy="102453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한눈에 파악하기 어려운 데이터를 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SOM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을 통한 개체분석을 통해서 알아보기 용이하도록 정렬하는 과정을 표현한 그림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. Clustering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을 통하여 데이터를 몇 가지의 구별되는 특징을 가지는 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Group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으로 군집화시키면 보다 더 쉽게 이해할 수 있다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C3300"/>
                </a:solidFill>
              </a:rPr>
              <a:t>Some Example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772816"/>
            <a:ext cx="476521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64088" y="1773936"/>
            <a:ext cx="3322712" cy="462381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미국 의회와 관련된 투표의 결과를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SOM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을 통해 패턴분석을 해서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차원으로 나타낸 그림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여기에서 빨간색은 공화당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파란색은 민주당을 지지하는 비율이다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</a:p>
          <a:p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첫번째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그림은 주어진 변수들을 사용해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최종적으로 분류한 결과이다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</a:t>
            </a:r>
          </a:p>
          <a:p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나머지 그림들은 각각의 설명변수들에 의해 어떻게 패턴을 분류하고 있는지 보여주고 있다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 결과들을 적절하게 조합해서 </a:t>
            </a: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첫번째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그림과 같은 최종 결과물을 얻게 된다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뒤에서 다른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data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가지고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R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을 통해 시연해 볼 예정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.)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C3300"/>
                </a:solidFill>
              </a:rPr>
              <a:t>Some Example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5"/>
            <a:ext cx="8712968" cy="347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5301208"/>
            <a:ext cx="8363272" cy="109654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아미노산의 구조를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SOM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기법을 통하여 분석한 것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복잡한 구조를 이해하기 쉽게 표현한 예이다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아미노산의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구조를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간단하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게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표현하면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연구활동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시 불필요한 시간을 줄일 수 있을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것이다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C3300"/>
                </a:solidFill>
              </a:rPr>
              <a:t>Some Example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992888" cy="358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5445224"/>
            <a:ext cx="8219256" cy="952528"/>
          </a:xfrm>
        </p:spPr>
        <p:txBody>
          <a:bodyPr>
            <a:noAutofit/>
          </a:bodyPr>
          <a:lstStyle/>
          <a:p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사회조사를 실시할 경우에도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Self-Organizing Map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을 사용하면 보다 더 이해하기 쉬운 결과물을 얻을 수 있다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 SOM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을 통하여 수많은 변수들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중 강한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영향력을 행사하고 있는 나이 또는 성별 등의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몇 개의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변수를 뽑아서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살펴보면 보다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더 효율적으로 자료를 분석할 수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있다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Using R 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(Predicting class of wine)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51520" y="1988840"/>
            <a:ext cx="549406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868144" y="1700808"/>
            <a:ext cx="3096344" cy="496855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R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이용하여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SOM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실행하기 위해서는 패키지 </a:t>
            </a:r>
            <a:r>
              <a:rPr lang="en-US" altLang="ko-KR" dirty="0" err="1" smtClean="0">
                <a:latin typeface="HY울릉도M" pitchFamily="18" charset="-127"/>
                <a:ea typeface="HY울릉도M" pitchFamily="18" charset="-127"/>
              </a:rPr>
              <a:t>kohonen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이 필요함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데이터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wines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를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training data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test data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로 임의로 분류하여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SOM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기법으로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modeling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하고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wine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class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를 예측하여 실제와 비교하는 과정을 나타낸 것이다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주어진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데이터를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training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test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로 분류한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다음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training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을 이용하여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SOM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분석을 통한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model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을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작성하고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test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에 있는 개체들의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class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를 예측하게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됨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각각의 변수들의 단위의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scale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이 다를 수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있으므로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training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와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test data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에 대한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centering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과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scaling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작업을 먼저 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실시해야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함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training data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와 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test data</a:t>
            </a:r>
            <a:r>
              <a:rPr lang="ko-KR" altLang="en-US" dirty="0">
                <a:latin typeface="HY울릉도M" pitchFamily="18" charset="-127"/>
                <a:ea typeface="HY울릉도M" pitchFamily="18" charset="-127"/>
              </a:rPr>
              <a:t>의 크기를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각각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120</a:t>
            </a:r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77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로 정함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INDEX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Introduce</a:t>
            </a:r>
          </a:p>
          <a:p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Teuvo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en-US" altLang="ko-KR" dirty="0" err="1" smtClean="0">
                <a:latin typeface="HY동녘B" pitchFamily="18" charset="-127"/>
                <a:ea typeface="HY동녘B" pitchFamily="18" charset="-127"/>
              </a:rPr>
              <a:t>Kohonen</a:t>
            </a:r>
            <a:endParaRPr lang="en-US" altLang="ko-KR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Principle of SOM</a:t>
            </a: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Some Example</a:t>
            </a: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Using R(Predicting class of wine)</a:t>
            </a: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Using R(2011 Irish Census data)</a:t>
            </a:r>
          </a:p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Conclusion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Using R 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(Predicting class of wine)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00808"/>
            <a:ext cx="841807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3501008"/>
            <a:ext cx="8435280" cy="28967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500" dirty="0" smtClean="0">
                <a:latin typeface="HY엽서M" pitchFamily="18" charset="-127"/>
                <a:ea typeface="HY엽서M" pitchFamily="18" charset="-127"/>
              </a:rPr>
              <a:t>Interpretation</a:t>
            </a:r>
          </a:p>
          <a:p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위의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table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에서 세로축은 실제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wine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의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class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를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, 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가로축은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SOM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을 이용하여 예측한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wine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의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class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를 나타낸다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. 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결과를 보면 총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57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개의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test data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들 중 실제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class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가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2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인데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3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으로 잘못 예측한 자료가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3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개이다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. 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결과적으로 </a:t>
            </a:r>
            <a:r>
              <a:rPr lang="ko-KR" altLang="en-US" dirty="0" err="1" smtClean="0">
                <a:latin typeface="한컴 윤체 L" pitchFamily="18" charset="-127"/>
                <a:ea typeface="한컴 윤체 L" pitchFamily="18" charset="-127"/>
              </a:rPr>
              <a:t>오분류율은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3/57=0.053 (5.3%) 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이 되고 예측의 결과가 그리 나쁘지 않았다고 말할 수 있겠다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Using R 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(Predicting class of wine)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92080" y="1700808"/>
            <a:ext cx="3394720" cy="4696944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실험 반복횟수에 따라 </a:t>
            </a: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가장 </a:t>
            </a: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가까운 개체들에 대한 평균거리가 어떤 식으로 변하고 있는지를 보여주고 있는 그래프이다</a:t>
            </a:r>
            <a:r>
              <a:rPr lang="en-US" altLang="ko-KR" sz="2000" dirty="0" smtClean="0">
                <a:latin typeface="HY나무B" pitchFamily="18" charset="-127"/>
                <a:ea typeface="HY나무B" pitchFamily="18" charset="-127"/>
              </a:rPr>
              <a:t>. SOM</a:t>
            </a: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에서는 이 평균거리를 통하여 데이터를 저차원으로 변환시켜서 </a:t>
            </a:r>
            <a:r>
              <a:rPr lang="en-US" altLang="ko-KR" sz="2000" dirty="0" smtClean="0">
                <a:latin typeface="HY나무B" pitchFamily="18" charset="-127"/>
                <a:ea typeface="HY나무B" pitchFamily="18" charset="-127"/>
              </a:rPr>
              <a:t>model</a:t>
            </a:r>
            <a:r>
              <a:rPr lang="ko-KR" altLang="en-US" sz="2000" dirty="0" smtClean="0">
                <a:latin typeface="HY나무B" pitchFamily="18" charset="-127"/>
                <a:ea typeface="HY나무B" pitchFamily="18" charset="-127"/>
              </a:rPr>
              <a:t>을 만들고 이에 따라 새로운 데이터에 대해서 예측도 실시하게 된다</a:t>
            </a:r>
            <a:r>
              <a:rPr lang="en-US" altLang="ko-KR" sz="2000" dirty="0" smtClean="0"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2000" dirty="0"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90240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Using R 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(Predicting class of wine)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24128" y="1773936"/>
            <a:ext cx="2962672" cy="462381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SOM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을 통하여 각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wine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별로 나타난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변수값에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따라 어떤 식으로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modeling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을 실시했는지 보여주는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fan diagram.</a:t>
            </a: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각 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변수들마다 색을 다르게 하여 구별할 수 있도록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하였고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변수값들이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어떻게 분포되어 있는지도 확인할 수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있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8868"/>
            <a:ext cx="5544616" cy="501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Using R 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(Predicting class of wine)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2120" y="1773936"/>
            <a:ext cx="3034680" cy="462381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SOM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을 통하여 각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wine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이 속해있는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class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에 따라 어떤 식으로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modeling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을 실시했는지 보여주는 그래프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 </a:t>
            </a:r>
            <a:endParaRPr lang="en-US" altLang="ko-KR" dirty="0" smtClean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숫자 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1,2,3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은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3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가지의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wine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group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을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의미하며 앞 슬라이드에서의 결과와 유사한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방법으로 그룹별로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색을 다르게 하여 구별이 용이하게 하고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있다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 smtClean="0">
              <a:latin typeface="HY수평선M" pitchFamily="18" charset="-127"/>
              <a:ea typeface="HY수평선M" pitchFamily="18" charset="-127"/>
            </a:endParaRPr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5040560" cy="519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Using R </a:t>
            </a:r>
            <a:br>
              <a:rPr lang="en-US" altLang="ko-KR" dirty="0" smtClean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(Predicting class of wine)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08104" y="1773936"/>
            <a:ext cx="3178696" cy="4623816"/>
          </a:xfrm>
        </p:spPr>
        <p:txBody>
          <a:bodyPr/>
          <a:lstStyle/>
          <a:p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Training data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가 어떤 식으로 분포되어있는지 알아볼 수 있도록 하는 그래프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색이 진할 수록 개체들의 개수가 적다는 것을 쉽게 알 수 있다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  <a:endParaRPr lang="ko-KR" altLang="en-US" dirty="0">
              <a:latin typeface="MD개성체" pitchFamily="18" charset="-127"/>
              <a:ea typeface="MD개성체" pitchFamily="18" charset="-127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4896544" cy="493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Using R </a:t>
            </a:r>
            <a:br>
              <a:rPr lang="en-US" altLang="ko-KR" dirty="0">
                <a:solidFill>
                  <a:srgbClr val="00B050"/>
                </a:solidFill>
              </a:rPr>
            </a:br>
            <a:r>
              <a:rPr lang="en-US" altLang="ko-KR" dirty="0" smtClean="0">
                <a:solidFill>
                  <a:srgbClr val="00B050"/>
                </a:solidFill>
              </a:rPr>
              <a:t>(Predicting class of wine)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24128" y="1773936"/>
            <a:ext cx="2962672" cy="462381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SOM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을 통하여 실시한 분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류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결과를 각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group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별로 다른 색을 사용해 표현한 그림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ko-KR" altLang="en-US" dirty="0">
                <a:latin typeface="HY강M" pitchFamily="18" charset="-127"/>
                <a:ea typeface="HY강M" pitchFamily="18" charset="-127"/>
              </a:rPr>
              <a:t>동그라미 안에 표시된 모양들이 실제 개체가 속해있는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그룹을 표시한 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것이기 때문에 이 그림을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통해서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SOM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을 이용한 예측이 얼마나 잘 되었는지 확인할 수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9309"/>
            <a:ext cx="5131296" cy="48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37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4038600" cy="286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3400" dirty="0" smtClean="0">
                <a:latin typeface="HY엽서M" pitchFamily="18" charset="-127"/>
                <a:ea typeface="HY엽서M" pitchFamily="18" charset="-127"/>
              </a:rPr>
              <a:t>2011 Irish Census data</a:t>
            </a:r>
          </a:p>
          <a:p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Dublin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지역과 관련되어 있음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</a:p>
          <a:p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18,488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곳의 작은 지역들에 인구가 분포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</a:p>
          <a:p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15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가지 주제와 관련된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767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가지의 변수들로 구성되어 있음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</a:p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선택된 일부 변수들에 의한 분류를 얘기할 것임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</a:p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다음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site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에 접속하면 해당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data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와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R code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를 얻을 수 있다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http://shanelynn.ie/index.php/self-organising-maps-for-customer-segmentation-using-r/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060848"/>
            <a:ext cx="779721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텍스트 개체 틀 4"/>
          <p:cNvSpPr>
            <a:spLocks noGrp="1"/>
          </p:cNvSpPr>
          <p:nvPr>
            <p:ph sz="half" idx="2"/>
          </p:nvPr>
        </p:nvSpPr>
        <p:spPr>
          <a:xfrm>
            <a:off x="395536" y="3933056"/>
            <a:ext cx="8291264" cy="246469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900" dirty="0" smtClean="0">
                <a:latin typeface="HY엽서M" pitchFamily="18" charset="-127"/>
                <a:ea typeface="HY엽서M" pitchFamily="18" charset="-127"/>
              </a:rPr>
              <a:t>Previous working</a:t>
            </a:r>
          </a:p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주어진 데이터가 해당하는 사람의 수로 되어있음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.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그러므로 비교가 가능한 통계량을 계산하여 첨부하기 위한 작업 실시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.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 </a:t>
            </a:r>
            <a:endParaRPr lang="en-US" altLang="ko-KR" dirty="0" smtClean="0"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분석이 가능하도록 순위화 되어있는 변수들을 수치화시킴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844824"/>
            <a:ext cx="851972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3645024"/>
            <a:ext cx="8291264" cy="2752728"/>
          </a:xfrm>
        </p:spPr>
        <p:txBody>
          <a:bodyPr/>
          <a:lstStyle/>
          <a:p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각각의 지역에 해당하는 특징들을 수치화하여 계산하고 첨부함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.</a:t>
            </a:r>
          </a:p>
          <a:p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분석하고자 하는 데이터는 각 지역의 고유번호와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13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개의 특징을 나타내는 변수들을 포함하여 총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14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개의 변수들로 구성됨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.</a:t>
            </a:r>
            <a:endParaRPr lang="ko-KR" altLang="en-US" dirty="0">
              <a:latin typeface="한컴 윤체 L" pitchFamily="18" charset="-127"/>
              <a:ea typeface="한컴 윤체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39248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916832"/>
            <a:ext cx="3970784" cy="448092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얻어진 분석용 데이터를 기반으로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SOM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기법 구현을 위한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training data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생성하고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model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구축 실시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Model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을 만드는 데 선택한 변수는 총 평균 나이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평균 교육수준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평균 보유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차량수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미취업률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의 총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4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가지를 선택함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지도의 크기는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20 by 20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각형 위상공간으로 설정하였고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평균거리는 약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0.113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정도로 나타남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4600" dirty="0" smtClean="0">
                <a:latin typeface="HY엽서M" pitchFamily="18" charset="-127"/>
                <a:ea typeface="HY엽서M" pitchFamily="18" charset="-127"/>
              </a:rPr>
              <a:t>Self-Organizing Map, SOM</a:t>
            </a:r>
            <a:br>
              <a:rPr lang="en-US" altLang="ko-KR" sz="4600" dirty="0" smtClean="0">
                <a:latin typeface="HY엽서M" pitchFamily="18" charset="-127"/>
                <a:ea typeface="HY엽서M" pitchFamily="18" charset="-127"/>
              </a:rPr>
            </a:br>
            <a:r>
              <a:rPr lang="en-US" altLang="ko-KR" sz="4600" dirty="0" smtClean="0">
                <a:latin typeface="HY엽서M" pitchFamily="18" charset="-127"/>
                <a:ea typeface="HY엽서M" pitchFamily="18" charset="-127"/>
              </a:rPr>
              <a:t>(</a:t>
            </a:r>
            <a:r>
              <a:rPr lang="ko-KR" altLang="en-US" sz="4600" dirty="0" smtClean="0">
                <a:latin typeface="HY엽서M" pitchFamily="18" charset="-127"/>
                <a:ea typeface="HY엽서M" pitchFamily="18" charset="-127"/>
              </a:rPr>
              <a:t>자기조직화지도</a:t>
            </a:r>
            <a:r>
              <a:rPr lang="en-US" altLang="ko-KR" sz="4600" dirty="0" smtClean="0">
                <a:latin typeface="HY엽서M" pitchFamily="18" charset="-127"/>
                <a:ea typeface="HY엽서M" pitchFamily="18" charset="-127"/>
              </a:rPr>
              <a:t>)</a:t>
            </a: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대뇌피질과 시각피질을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modeling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한 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Artificial Neural-network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 일종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데이터들을 입력했을 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출력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node(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연결점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들 중 다른 출력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node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와 비교해서 가장 강하게 반응하는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node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를 더욱 더 강하게 반응하게끔 반복적으로 학습시키는 것이 주된 원리이다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해석하기 어려운 고차원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data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를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저차원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data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로 변환해서 좀 더 보기 쉽게 표현할 수 있는 통계적인 방법론이라고 할 수 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(2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차원으로 변환시키는 것이 일반적임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10600" cy="11521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1444" y="1556792"/>
            <a:ext cx="4290556" cy="9361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가장 가까운 개체들의 평균 거리가 어떻게 변하는지를 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보여주는 그래프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56792"/>
            <a:ext cx="4292241" cy="9361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</a:rPr>
              <a:t>해당하는 </a:t>
            </a:r>
            <a:r>
              <a:rPr lang="en-US" altLang="ko-KR" sz="2000" dirty="0" smtClean="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</a:rPr>
              <a:t>node</a:t>
            </a:r>
            <a:r>
              <a:rPr lang="ko-KR" altLang="en-US" sz="2000" dirty="0" smtClean="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</a:rPr>
              <a:t>의 </a:t>
            </a:r>
            <a:r>
              <a:rPr lang="ko-KR" altLang="en-US" sz="2000" dirty="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</a:rPr>
              <a:t>개수를 </a:t>
            </a:r>
            <a:r>
              <a:rPr lang="ko-KR" altLang="en-US" sz="2000" dirty="0" err="1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</a:rPr>
              <a:t>색깔별로</a:t>
            </a:r>
            <a:r>
              <a:rPr lang="ko-KR" altLang="en-US" sz="2000" dirty="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</a:rPr>
              <a:t> 나타낸 </a:t>
            </a:r>
            <a:r>
              <a:rPr lang="ko-KR" altLang="en-US" sz="2000" dirty="0" smtClean="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</a:rPr>
              <a:t>것</a:t>
            </a:r>
            <a:r>
              <a:rPr lang="en-US" altLang="ko-KR" sz="2000" dirty="0" smtClean="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한컴 윤체 L" pitchFamily="18" charset="-127"/>
              <a:ea typeface="한컴 윤체 L" pitchFamily="18" charset="-127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2564904"/>
            <a:ext cx="4040188" cy="279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4008" y="2564904"/>
            <a:ext cx="404177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445224"/>
            <a:ext cx="40324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10600" cy="115212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1444" y="1772816"/>
            <a:ext cx="4290556" cy="792088"/>
          </a:xfr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계산된 거리에 따라 진한 정도를 다르게 해본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것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색이 진할 수록 가까운 거리이기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때문에 연관성이 </a:t>
            </a:r>
            <a:r>
              <a:rPr lang="ko-KR" altLang="en-US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높은 개체가 있을 가능성이 많게 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됨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572000" y="1556792"/>
            <a:ext cx="4292241" cy="8640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선택된 변수에 따라 어떻게 </a:t>
            </a:r>
            <a:r>
              <a:rPr lang="en-US" altLang="ko-KR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modeling</a:t>
            </a:r>
            <a:r>
              <a:rPr lang="ko-KR" altLang="en-US" dirty="0" smtClean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을 실시했는지 </a:t>
            </a:r>
            <a:r>
              <a:rPr lang="ko-KR" altLang="en-US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보여주는 </a:t>
            </a:r>
            <a:r>
              <a:rPr lang="en-US" altLang="ko-KR" dirty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fan </a:t>
            </a:r>
            <a:r>
              <a:rPr lang="en-US" altLang="ko-KR" dirty="0" smtClean="0"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diagram.</a:t>
            </a:r>
            <a:endParaRPr lang="ko-KR" altLang="en-US" dirty="0"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2924944"/>
            <a:ext cx="4040188" cy="354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4008" y="2924944"/>
            <a:ext cx="4041775" cy="28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5877272"/>
            <a:ext cx="4032448" cy="54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628800"/>
            <a:ext cx="521703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80112" y="1772816"/>
            <a:ext cx="3106688" cy="476783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MD개성체" pitchFamily="18" charset="-127"/>
                <a:ea typeface="MD개성체" pitchFamily="18" charset="-127"/>
              </a:rPr>
              <a:t>선택된 변수에 따라 어떻게 </a:t>
            </a:r>
            <a:r>
              <a:rPr lang="en-US" altLang="ko-KR" dirty="0">
                <a:latin typeface="MD개성체" pitchFamily="18" charset="-127"/>
                <a:ea typeface="MD개성체" pitchFamily="18" charset="-127"/>
              </a:rPr>
              <a:t>modeling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을 실시했는지 </a:t>
            </a:r>
            <a:r>
              <a:rPr lang="ko-KR" altLang="en-US" dirty="0">
                <a:latin typeface="MD개성체" pitchFamily="18" charset="-127"/>
                <a:ea typeface="MD개성체" pitchFamily="18" charset="-127"/>
              </a:rPr>
              <a:t>보여주는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f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an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diagram.</a:t>
            </a:r>
            <a:endParaRPr lang="en-US" altLang="ko-KR" dirty="0">
              <a:latin typeface="MD개성체" pitchFamily="18" charset="-127"/>
              <a:ea typeface="MD개성체" pitchFamily="18" charset="-127"/>
            </a:endParaRPr>
          </a:p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이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fan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diagram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은 </a:t>
            </a:r>
            <a:r>
              <a:rPr lang="ko-KR" altLang="en-US" dirty="0">
                <a:latin typeface="MD개성체" pitchFamily="18" charset="-127"/>
                <a:ea typeface="MD개성체" pitchFamily="18" charset="-127"/>
              </a:rPr>
              <a:t>변수들이 </a:t>
            </a:r>
            <a:r>
              <a:rPr lang="en-US" altLang="ko-KR" dirty="0">
                <a:latin typeface="MD개성체" pitchFamily="18" charset="-127"/>
                <a:ea typeface="MD개성체" pitchFamily="18" charset="-127"/>
              </a:rPr>
              <a:t>training data</a:t>
            </a:r>
            <a:r>
              <a:rPr lang="ko-KR" altLang="en-US" dirty="0">
                <a:latin typeface="MD개성체" pitchFamily="18" charset="-127"/>
                <a:ea typeface="MD개성체" pitchFamily="18" charset="-127"/>
              </a:rPr>
              <a:t>에 어떤 식으로</a:t>
            </a:r>
          </a:p>
          <a:p>
            <a:r>
              <a:rPr lang="ko-KR" altLang="en-US" dirty="0">
                <a:latin typeface="MD개성체" pitchFamily="18" charset="-127"/>
                <a:ea typeface="MD개성체" pitchFamily="18" charset="-127"/>
              </a:rPr>
              <a:t>분포되어있는지 보여주고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있음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</a:p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각 변수 별로 색을 다르게 입히고 해당하는 수에 따라 크기를 다르게 하였다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4011" y="2322447"/>
            <a:ext cx="3959957" cy="341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499992" y="2383929"/>
            <a:ext cx="4032448" cy="334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628800"/>
            <a:ext cx="4752528" cy="62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323528" y="5805264"/>
            <a:ext cx="8363272" cy="735384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>
                <a:latin typeface="HY나무B" pitchFamily="18" charset="-127"/>
                <a:ea typeface="HY나무B" pitchFamily="18" charset="-127"/>
              </a:rPr>
              <a:t>평균 교육수준과 </a:t>
            </a:r>
            <a:r>
              <a:rPr lang="ko-KR" altLang="en-US" dirty="0" err="1" smtClean="0">
                <a:latin typeface="HY나무B" pitchFamily="18" charset="-127"/>
                <a:ea typeface="HY나무B" pitchFamily="18" charset="-127"/>
              </a:rPr>
              <a:t>미취업률이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 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training </a:t>
            </a:r>
            <a:r>
              <a:rPr lang="en-US" altLang="ko-KR" dirty="0">
                <a:latin typeface="HY나무B" pitchFamily="18" charset="-127"/>
                <a:ea typeface="HY나무B" pitchFamily="18" charset="-127"/>
              </a:rPr>
              <a:t>data</a:t>
            </a:r>
            <a:r>
              <a:rPr lang="ko-KR" altLang="en-US" dirty="0">
                <a:latin typeface="HY나무B" pitchFamily="18" charset="-127"/>
                <a:ea typeface="HY나무B" pitchFamily="18" charset="-127"/>
              </a:rPr>
              <a:t>에 어떻게 분포하고 있는지를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보여주는 그림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dirty="0"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dirty="0">
                <a:latin typeface="HY나무B" pitchFamily="18" charset="-127"/>
                <a:ea typeface="HY나무B" pitchFamily="18" charset="-127"/>
              </a:rPr>
              <a:t>차가운 색을 띠고 있는 부분이 수치가 낮은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것이며 뜨거운 </a:t>
            </a:r>
            <a:r>
              <a:rPr lang="ko-KR" altLang="en-US" dirty="0">
                <a:latin typeface="HY나무B" pitchFamily="18" charset="-127"/>
                <a:ea typeface="HY나무B" pitchFamily="18" charset="-127"/>
              </a:rPr>
              <a:t>색을 띠고 있는 부분이 수치가 높은 </a:t>
            </a:r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것이다</a:t>
            </a:r>
            <a:r>
              <a:rPr lang="en-US" altLang="ko-KR" dirty="0" smtClean="0"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823" y="2060848"/>
            <a:ext cx="403860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060848"/>
            <a:ext cx="403860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823" y="1700808"/>
            <a:ext cx="4375209" cy="22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323528" y="5805264"/>
            <a:ext cx="8363272" cy="735384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특정한 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4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가지의 변수들이 </a:t>
            </a:r>
            <a:r>
              <a:rPr lang="en-US" altLang="ko-KR" dirty="0">
                <a:latin typeface="MD개성체" pitchFamily="18" charset="-127"/>
                <a:ea typeface="MD개성체" pitchFamily="18" charset="-127"/>
              </a:rPr>
              <a:t>training data</a:t>
            </a:r>
            <a:r>
              <a:rPr lang="ko-KR" altLang="en-US" dirty="0">
                <a:latin typeface="MD개성체" pitchFamily="18" charset="-127"/>
                <a:ea typeface="MD개성체" pitchFamily="18" charset="-127"/>
              </a:rPr>
              <a:t>와 얼마나 연관성이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있는지를 나타내는 그림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  <a:endParaRPr lang="en-US" altLang="ko-KR" dirty="0">
              <a:latin typeface="MD개성체" pitchFamily="18" charset="-127"/>
              <a:ea typeface="MD개성체" pitchFamily="18" charset="-127"/>
            </a:endParaRPr>
          </a:p>
          <a:p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평균나이와 </a:t>
            </a:r>
            <a:r>
              <a:rPr lang="ko-KR" altLang="en-US" dirty="0">
                <a:latin typeface="MD개성체" pitchFamily="18" charset="-127"/>
                <a:ea typeface="MD개성체" pitchFamily="18" charset="-127"/>
              </a:rPr>
              <a:t>임대비율은 수치가 낮은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곳이 더 </a:t>
            </a:r>
            <a:r>
              <a:rPr lang="ko-KR" altLang="en-US" dirty="0">
                <a:latin typeface="MD개성체" pitchFamily="18" charset="-127"/>
                <a:ea typeface="MD개성체" pitchFamily="18" charset="-127"/>
              </a:rPr>
              <a:t>많은 것으로 보아 연관성이 많이 없는 것으로 </a:t>
            </a:r>
            <a:r>
              <a:rPr lang="ko-KR" altLang="en-US" dirty="0" smtClean="0">
                <a:latin typeface="MD개성체" pitchFamily="18" charset="-127"/>
                <a:ea typeface="MD개성체" pitchFamily="18" charset="-127"/>
              </a:rPr>
              <a:t>보여짐</a:t>
            </a:r>
            <a:r>
              <a:rPr lang="en-US" altLang="ko-KR" dirty="0" smtClean="0">
                <a:latin typeface="MD개성체" pitchFamily="18" charset="-127"/>
                <a:ea typeface="MD개성체" pitchFamily="18" charset="-127"/>
              </a:rPr>
              <a:t>.</a:t>
            </a:r>
            <a:endParaRPr lang="ko-KR" altLang="en-US" dirty="0">
              <a:latin typeface="MD개성체" pitchFamily="18" charset="-127"/>
              <a:ea typeface="MD개성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40386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88840"/>
            <a:ext cx="40386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689891"/>
            <a:ext cx="4320480" cy="22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323528" y="5805264"/>
            <a:ext cx="8363272" cy="735384"/>
          </a:xfrm>
          <a:prstGeom prst="rect">
            <a:avLst/>
          </a:prstGeom>
        </p:spPr>
        <p:txBody>
          <a:bodyPr vert="horz" lIns="54864" tIns="91440" rtlCol="0">
            <a:normAutofit fontScale="55000" lnSpcReduction="20000"/>
          </a:bodyPr>
          <a:lstStyle>
            <a:lvl1pPr marL="438912" indent="-320040" algn="l" rtl="0" eaLnBrk="1" latinLnBrk="1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1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특정한 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4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가지의 변수들이 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training data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와 얼마나 연관성이 있는지를 나타내는 그림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인터넷 사용률과 평균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건강측도는 수치가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높은 곳이 더 많기 때문에 연관성이 많은 변수라고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봐도 무방할 것임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2996952"/>
            <a:ext cx="5544616" cy="370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12160" y="1773936"/>
            <a:ext cx="2674640" cy="462381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Training data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에 의한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SOM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을 통해서 얻은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model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을 통해서 실제적인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clustering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실시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군집끼리는 서로 영향을 미치지 않아야 함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왼쪽의 그래프를 통해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Within cluster sum of squares(WCSS)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의 감소량의 변화가 크게 줄어드는 부분이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6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이므로 군집의 개수를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6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으로 결정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556745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9512" y="2420888"/>
            <a:ext cx="5544616" cy="396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68144" y="1773936"/>
            <a:ext cx="2818656" cy="462381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SOM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을 통해서 형성된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model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을 통해 자료를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개의 군집으로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clustering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한 결과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각각의 군집에 대한 특징을 잡을 수 있음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예를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들어서 빨간색에 해당하는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군집은 평균교육수준은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높지만 평균나이와 평균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보유차량수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그리고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미취업률은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낮음을 알 수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있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그에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반해 초록색에 해당하는 군집은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평균나이와 평균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보유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차량수는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높고 평균 교육수준과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미취업률은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낮음을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알 수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44824"/>
            <a:ext cx="55446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Using R</a:t>
            </a:r>
            <a:br>
              <a:rPr lang="en-US" altLang="ko-KR" dirty="0" smtClean="0">
                <a:solidFill>
                  <a:srgbClr val="7030A0"/>
                </a:solidFill>
              </a:rPr>
            </a:br>
            <a:r>
              <a:rPr lang="en-US" altLang="ko-KR" dirty="0" smtClean="0">
                <a:solidFill>
                  <a:srgbClr val="7030A0"/>
                </a:solidFill>
              </a:rPr>
              <a:t>(</a:t>
            </a:r>
            <a:r>
              <a:rPr lang="en-US" altLang="ko-KR" b="0" dirty="0" smtClean="0">
                <a:solidFill>
                  <a:srgbClr val="7030A0"/>
                </a:solidFill>
              </a:rPr>
              <a:t>2011 Irish Census data)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5536" y="1628799"/>
            <a:ext cx="4824536" cy="5036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24128" y="1773936"/>
            <a:ext cx="2962672" cy="4623816"/>
          </a:xfrm>
        </p:spPr>
        <p:txBody>
          <a:bodyPr/>
          <a:lstStyle/>
          <a:p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Clustering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의 결과를 실제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Dublin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지역을 나타내는 지도 위에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mapping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한 결과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 </a:t>
            </a: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전체적인 결과를 한눈에 알아볼 수 있음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C3300"/>
                </a:solidFill>
              </a:rPr>
              <a:t>Conclusion</a:t>
            </a:r>
            <a:endParaRPr lang="ko-KR" altLang="en-US" dirty="0">
              <a:solidFill>
                <a:srgbClr val="CC33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19256" cy="151104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Advantages</a:t>
            </a: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다른 방법론들에 비해 직관적이므로 소비자에 관한 세분화된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profile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을 작성하는 데 사용된다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비교적 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algorithm</a:t>
            </a:r>
            <a:r>
              <a:rPr lang="ko-KR" altLang="en-US" dirty="0" smtClean="0">
                <a:latin typeface="HY수평선M" pitchFamily="18" charset="-127"/>
                <a:ea typeface="HY수평선M" pitchFamily="18" charset="-127"/>
              </a:rPr>
              <a:t>이 간단하기 때문에 일반인들에게 결과를 설명하기 쉽다</a:t>
            </a:r>
            <a:r>
              <a:rPr lang="en-US" altLang="ko-KR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56992"/>
            <a:ext cx="4896544" cy="332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Finland</a:t>
            </a:r>
            <a:r>
              <a:rPr lang="ko-KR" altLang="en-US" dirty="0" smtClean="0">
                <a:latin typeface="HeiT" pitchFamily="34" charset="-120"/>
              </a:rPr>
              <a:t> 태생의 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data scientist</a:t>
            </a:r>
            <a:r>
              <a:rPr lang="ko-KR" altLang="en-US" dirty="0" smtClean="0">
                <a:latin typeface="HeiT" pitchFamily="34" charset="-120"/>
              </a:rPr>
              <a:t>인 </a:t>
            </a:r>
            <a:r>
              <a:rPr lang="en-US" altLang="ko-KR" dirty="0" err="1" smtClean="0">
                <a:latin typeface="HeiT" pitchFamily="34" charset="-120"/>
                <a:ea typeface="HeiT" pitchFamily="34" charset="-120"/>
              </a:rPr>
              <a:t>Teuvo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 </a:t>
            </a:r>
            <a:r>
              <a:rPr lang="en-US" altLang="ko-KR" dirty="0" err="1" smtClean="0">
                <a:latin typeface="HeiT" pitchFamily="34" charset="-120"/>
                <a:ea typeface="HeiT" pitchFamily="34" charset="-120"/>
              </a:rPr>
              <a:t>Kohonen</a:t>
            </a:r>
            <a:r>
              <a:rPr lang="ko-KR" altLang="en-US" dirty="0" smtClean="0">
                <a:latin typeface="HeiT" pitchFamily="34" charset="-120"/>
              </a:rPr>
              <a:t>에 의해 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1982</a:t>
            </a:r>
            <a:r>
              <a:rPr lang="ko-KR" altLang="en-US" dirty="0" smtClean="0">
                <a:latin typeface="HeiT" pitchFamily="34" charset="-120"/>
              </a:rPr>
              <a:t>년에 처음으로 발표되었고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, </a:t>
            </a:r>
            <a:r>
              <a:rPr lang="en-US" altLang="ko-KR" dirty="0" err="1" smtClean="0">
                <a:latin typeface="HeiT" pitchFamily="34" charset="-120"/>
                <a:ea typeface="HeiT" pitchFamily="34" charset="-120"/>
              </a:rPr>
              <a:t>Kohonen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 </a:t>
            </a:r>
            <a:r>
              <a:rPr lang="ko-KR" altLang="en-US" dirty="0" smtClean="0">
                <a:latin typeface="HeiT" pitchFamily="34" charset="-120"/>
              </a:rPr>
              <a:t>형상 지도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(feature map)</a:t>
            </a:r>
            <a:r>
              <a:rPr lang="ko-KR" altLang="en-US" dirty="0" smtClean="0">
                <a:latin typeface="HeiT" pitchFamily="34" charset="-120"/>
              </a:rPr>
              <a:t>라고도 불린다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. </a:t>
            </a:r>
          </a:p>
          <a:p>
            <a:r>
              <a:rPr lang="ko-KR" altLang="en-US" dirty="0" smtClean="0">
                <a:latin typeface="HeiT" pitchFamily="34" charset="-120"/>
              </a:rPr>
              <a:t>대부분의 신경망 알고리즘이 지도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(supervised) </a:t>
            </a:r>
            <a:r>
              <a:rPr lang="ko-KR" altLang="en-US" dirty="0" smtClean="0">
                <a:latin typeface="HeiT" pitchFamily="34" charset="-120"/>
              </a:rPr>
              <a:t>학습방법을 사용하는 것과는 대조적으로 자율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(unsupervised) </a:t>
            </a:r>
            <a:r>
              <a:rPr lang="ko-KR" altLang="en-US" dirty="0" smtClean="0">
                <a:latin typeface="HeiT" pitchFamily="34" charset="-120"/>
              </a:rPr>
              <a:t>학습방법과 경쟁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(competitive) </a:t>
            </a:r>
            <a:r>
              <a:rPr lang="ko-KR" altLang="en-US" dirty="0" smtClean="0">
                <a:latin typeface="HeiT" pitchFamily="34" charset="-120"/>
              </a:rPr>
              <a:t>학습방법을 사용한다는 것이 특징이다</a:t>
            </a:r>
            <a:r>
              <a:rPr lang="en-US" altLang="ko-KR" dirty="0" smtClean="0">
                <a:latin typeface="HeiT" pitchFamily="34" charset="-120"/>
                <a:ea typeface="HeiT" pitchFamily="34" charset="-120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C3300"/>
                </a:solidFill>
              </a:rPr>
              <a:t>Conclusion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19256" cy="151104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Disadvantages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데이터가 반드시 깨끗하게 정렬되어 있어야 하고 수치만을 포함하고 있어야 한다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한꺼번에 많은 수의 변수들을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차원의 평면에 표현하기 어려울 때가 종종 발생한다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356992"/>
            <a:ext cx="536620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7300" dirty="0" smtClean="0">
                <a:solidFill>
                  <a:srgbClr val="0000FF"/>
                </a:solidFill>
                <a:latin typeface="Mistral" pitchFamily="66" charset="0"/>
              </a:rPr>
              <a:t>Thank you </a:t>
            </a:r>
            <a:br>
              <a:rPr lang="en-US" altLang="ko-KR" sz="7300" dirty="0" smtClean="0">
                <a:solidFill>
                  <a:srgbClr val="0000FF"/>
                </a:solidFill>
                <a:latin typeface="Mistral" pitchFamily="66" charset="0"/>
              </a:rPr>
            </a:br>
            <a:r>
              <a:rPr lang="en-US" altLang="ko-KR" sz="7300" dirty="0" smtClean="0">
                <a:solidFill>
                  <a:srgbClr val="0000FF"/>
                </a:solidFill>
                <a:latin typeface="Mistral" pitchFamily="66" charset="0"/>
              </a:rPr>
              <a:t>for watching~~!!</a:t>
            </a:r>
            <a:endParaRPr lang="ko-KR" altLang="en-US" sz="7300" dirty="0">
              <a:solidFill>
                <a:srgbClr val="0000FF"/>
              </a:solidFill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19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Teuvo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Kohonen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5445224"/>
            <a:ext cx="4038600" cy="9525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Teuvo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Kohonen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1934.7.11 ~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3500" dirty="0" err="1" smtClean="0">
                <a:latin typeface="HY엽서M" pitchFamily="18" charset="-127"/>
                <a:ea typeface="HY엽서M" pitchFamily="18" charset="-127"/>
              </a:rPr>
              <a:t>Teuvo</a:t>
            </a:r>
            <a:r>
              <a:rPr lang="en-US" altLang="ko-KR" sz="35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3500" dirty="0" err="1" smtClean="0">
                <a:latin typeface="HY엽서M" pitchFamily="18" charset="-127"/>
                <a:ea typeface="HY엽서M" pitchFamily="18" charset="-127"/>
              </a:rPr>
              <a:t>Kohonen</a:t>
            </a:r>
            <a:endParaRPr lang="en-US" altLang="ko-KR" sz="3500" dirty="0" smtClean="0">
              <a:latin typeface="HY엽서M" pitchFamily="18" charset="-127"/>
              <a:ea typeface="HY엽서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핀란드 출신의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data scientist.</a:t>
            </a: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주로 인공신경망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(Artificial Neural Network)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과 관련된 분야에서 연구활동을 하고 있음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특히 자기조직화지도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(Self-Organizing Map, SOM)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과 관련된 연구가 큰 업적으로 평가받고 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267078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Principle of SOM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3528" y="1628800"/>
            <a:ext cx="8496944" cy="324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67544" y="4941168"/>
            <a:ext cx="8219256" cy="145658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고차원의 </a:t>
            </a: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X data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를 </a:t>
            </a:r>
            <a:r>
              <a:rPr lang="ko-KR" altLang="en-US" dirty="0" err="1" smtClean="0">
                <a:latin typeface="HY바다L" pitchFamily="18" charset="-127"/>
                <a:ea typeface="HY바다L" pitchFamily="18" charset="-127"/>
              </a:rPr>
              <a:t>저차원의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 </a:t>
            </a: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Y data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로 변환시키는 </a:t>
            </a: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logic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을 표현한 그림</a:t>
            </a: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. 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이러한 경우 </a:t>
            </a: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SOM</a:t>
            </a:r>
            <a:r>
              <a:rPr lang="ko-KR" altLang="en-US" dirty="0" smtClean="0">
                <a:latin typeface="HY바다L" pitchFamily="18" charset="-127"/>
                <a:ea typeface="HY바다L" pitchFamily="18" charset="-127"/>
              </a:rPr>
              <a:t>을 사용하면 보다 더 효율적으로 자료를 분석할 수 있다</a:t>
            </a:r>
            <a:r>
              <a:rPr lang="en-US" altLang="ko-KR" dirty="0" smtClean="0">
                <a:latin typeface="HY바다L" pitchFamily="18" charset="-127"/>
                <a:ea typeface="HY바다L" pitchFamily="18" charset="-127"/>
              </a:rPr>
              <a:t>.</a:t>
            </a:r>
            <a:endParaRPr lang="ko-KR" altLang="en-US" dirty="0">
              <a:latin typeface="HY바다L" pitchFamily="18" charset="-127"/>
              <a:ea typeface="HY바다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HY엽서M" pitchFamily="18" charset="-127"/>
                <a:ea typeface="HY엽서M" pitchFamily="18" charset="-127"/>
              </a:rPr>
              <a:t>SOM</a:t>
            </a:r>
            <a:r>
              <a:rPr lang="ko-KR" altLang="en-US" sz="3600" dirty="0" smtClean="0">
                <a:latin typeface="HY엽서M" pitchFamily="18" charset="-127"/>
                <a:ea typeface="HY엽서M" pitchFamily="18" charset="-127"/>
              </a:rPr>
              <a:t>의 원리</a:t>
            </a:r>
            <a:endParaRPr lang="en-US" altLang="ko-KR" sz="3600" dirty="0" smtClean="0">
              <a:latin typeface="HY엽서M" pitchFamily="18" charset="-127"/>
              <a:ea typeface="HY엽서M" pitchFamily="18" charset="-127"/>
            </a:endParaRPr>
          </a:p>
          <a:p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고차원의 복잡한 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data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를 </a:t>
            </a:r>
            <a:r>
              <a:rPr lang="ko-KR" altLang="en-US" sz="2800" dirty="0" err="1" smtClean="0">
                <a:latin typeface="HY수평선M" pitchFamily="18" charset="-127"/>
                <a:ea typeface="HY수평선M" pitchFamily="18" charset="-127"/>
              </a:rPr>
              <a:t>저차원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일반적으로 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2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차원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)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의 영역에 적절하게 그물망을 덮는 것처럼 변형시키는 게 핵심이다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단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주어진 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data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의 특성을 왜곡시키지 않는 범위 하에서 그물망을 만들도록 한다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그물망을 제대로 만들기 위해서는 해당 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data</a:t>
            </a:r>
            <a:r>
              <a:rPr lang="ko-KR" altLang="en-US" sz="2800" dirty="0" smtClean="0">
                <a:latin typeface="HY수평선M" pitchFamily="18" charset="-127"/>
                <a:ea typeface="HY수평선M" pitchFamily="18" charset="-127"/>
              </a:rPr>
              <a:t>를 대표하는 핵심적인 패턴을 찾는 것이 중요하다</a:t>
            </a:r>
            <a:r>
              <a:rPr lang="en-US" altLang="ko-KR" sz="2800" dirty="0" smtClean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96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3538736" cy="302321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Competitive learning(</a:t>
            </a:r>
            <a:r>
              <a:rPr lang="ko-KR" altLang="en-US" sz="4000" dirty="0" smtClean="0">
                <a:latin typeface="HY엽서M" pitchFamily="18" charset="-127"/>
                <a:ea typeface="HY엽서M" pitchFamily="18" charset="-127"/>
              </a:rPr>
              <a:t>경쟁적 학습방법</a:t>
            </a:r>
            <a:r>
              <a:rPr lang="en-US" altLang="ko-KR" sz="4000" dirty="0" smtClean="0">
                <a:latin typeface="HY엽서M" pitchFamily="18" charset="-127"/>
                <a:ea typeface="HY엽서M" pitchFamily="18" charset="-127"/>
              </a:rPr>
              <a:t>) </a:t>
            </a:r>
            <a:endParaRPr lang="en-US" altLang="ko-KR" sz="4000" dirty="0"/>
          </a:p>
          <a:p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일반적으로 거리를 나타낼 때 자주 사용하는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Euclidean distance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를 측정하여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data</a:t>
            </a:r>
            <a:r>
              <a:rPr lang="ko-KR" altLang="en-US" dirty="0" smtClean="0">
                <a:latin typeface="한컴 윤체 L" pitchFamily="18" charset="-127"/>
                <a:ea typeface="한컴 윤체 L" pitchFamily="18" charset="-127"/>
              </a:rPr>
              <a:t>를 잘 나타낸다고 여겨지는 주요패턴을 찾는 것이 </a:t>
            </a:r>
            <a:r>
              <a:rPr lang="en-US" altLang="ko-KR" dirty="0" smtClean="0">
                <a:latin typeface="한컴 윤체 L" pitchFamily="18" charset="-127"/>
                <a:ea typeface="한컴 윤체 L" pitchFamily="18" charset="-127"/>
              </a:rPr>
              <a:t>point..</a:t>
            </a:r>
            <a:endParaRPr lang="ko-KR" altLang="en-US" dirty="0">
              <a:latin typeface="한컴 윤체 L" pitchFamily="18" charset="-127"/>
              <a:ea typeface="한컴 윤체 L" pitchFamily="18" charset="-127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844824"/>
            <a:ext cx="455729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941168"/>
            <a:ext cx="8162925" cy="166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776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Principle of SOM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520280"/>
          </a:xfrm>
        </p:spPr>
        <p:txBody>
          <a:bodyPr>
            <a:noAutofit/>
          </a:bodyPr>
          <a:lstStyle/>
          <a:p>
            <a:r>
              <a:rPr lang="en-US" altLang="ko-KR" sz="1800" u="sng" dirty="0" smtClean="0">
                <a:latin typeface="HY수평선M" pitchFamily="18" charset="-127"/>
                <a:ea typeface="HY수평선M" pitchFamily="18" charset="-127"/>
              </a:rPr>
              <a:t>Self-Organizing Map</a:t>
            </a:r>
            <a:r>
              <a:rPr lang="ko-KR" altLang="en-US" sz="1800" u="sng" dirty="0" smtClean="0">
                <a:latin typeface="HY수평선M" pitchFamily="18" charset="-127"/>
                <a:ea typeface="HY수평선M" pitchFamily="18" charset="-127"/>
              </a:rPr>
              <a:t>의 기본원리를 보여주는 그림</a:t>
            </a:r>
            <a:r>
              <a:rPr lang="en-US" altLang="ko-KR" sz="1800" u="sng" dirty="0" smtClean="0">
                <a:latin typeface="HY수평선M" pitchFamily="18" charset="-127"/>
                <a:ea typeface="HY수평선M" pitchFamily="18" charset="-127"/>
              </a:rPr>
              <a:t>.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</a:t>
            </a:r>
          </a:p>
          <a:p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파란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색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영역은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training data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의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분포이며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그 위에 떠있는 그물망은 분석하고자 하는 실제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data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를 나타낸다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1600" dirty="0" err="1" smtClean="0">
                <a:latin typeface="HY수평선M" pitchFamily="18" charset="-127"/>
                <a:ea typeface="HY수평선M" pitchFamily="18" charset="-127"/>
              </a:rPr>
              <a:t>첫번째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그림과 같이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SOM node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는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임의의 데이터 공간에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배치되어 있다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노란색으로 표시된 부분은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training data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의 영역과 가장 가까운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node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를 표시한 것인데 이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node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를 소위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Best matching unit(BMU)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라고 부른다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.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이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node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를 기준으로 하여 주어진 고차원의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data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그물망을 </a:t>
            </a:r>
            <a:r>
              <a:rPr lang="ko-KR" altLang="en-US" sz="1600" dirty="0" err="1" smtClean="0">
                <a:latin typeface="HY수평선M" pitchFamily="18" charset="-127"/>
                <a:ea typeface="HY수평선M" pitchFamily="18" charset="-127"/>
              </a:rPr>
              <a:t>저차원의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training data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영역에 덮어 씌우게 된다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이러한 과정을 </a:t>
            </a:r>
            <a:r>
              <a:rPr lang="ko-KR" altLang="en-US" sz="1600" dirty="0" err="1" smtClean="0">
                <a:latin typeface="HY수평선M" pitchFamily="18" charset="-127"/>
                <a:ea typeface="HY수평선M" pitchFamily="18" charset="-127"/>
              </a:rPr>
              <a:t>반복추정법이라고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1600" dirty="0" err="1" smtClean="0">
                <a:latin typeface="HY수평선M" pitchFamily="18" charset="-127"/>
                <a:ea typeface="HY수평선M" pitchFamily="18" charset="-127"/>
              </a:rPr>
              <a:t>불리우는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Jackknife method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를 이용하여 </a:t>
            </a:r>
            <a:r>
              <a:rPr lang="ko-KR" altLang="en-US" sz="1600" dirty="0" err="1" smtClean="0">
                <a:latin typeface="HY수평선M" pitchFamily="18" charset="-127"/>
                <a:ea typeface="HY수평선M" pitchFamily="18" charset="-127"/>
              </a:rPr>
              <a:t>반복실시하게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되고 결과적으로 축약된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data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는 마지막 그림과 같이 주어진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training data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의 분포에 근사하게 된다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sz="1600" dirty="0">
              <a:latin typeface="HY수평선M" pitchFamily="18" charset="-127"/>
              <a:ea typeface="HY수평선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35292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589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1429</TotalTime>
  <Words>1538</Words>
  <Application>Microsoft Office PowerPoint</Application>
  <PresentationFormat>화면 슬라이드 쇼(4:3)</PresentationFormat>
  <Paragraphs>138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트렉</vt:lpstr>
      <vt:lpstr>Self-Organizing Map, SOM (자기조직화지도)</vt:lpstr>
      <vt:lpstr>INDEX</vt:lpstr>
      <vt:lpstr>Introduce</vt:lpstr>
      <vt:lpstr>Introduce</vt:lpstr>
      <vt:lpstr>Teuvo Kohonen</vt:lpstr>
      <vt:lpstr>Principle of SOM</vt:lpstr>
      <vt:lpstr>Principle of SOM</vt:lpstr>
      <vt:lpstr>Principle of SOM</vt:lpstr>
      <vt:lpstr>Principle of SOM</vt:lpstr>
      <vt:lpstr>Principle of SOM</vt:lpstr>
      <vt:lpstr>Principle of SOM</vt:lpstr>
      <vt:lpstr>Principle of SOM</vt:lpstr>
      <vt:lpstr>Principle of SOM</vt:lpstr>
      <vt:lpstr>Principle of SOM</vt:lpstr>
      <vt:lpstr>Some Example</vt:lpstr>
      <vt:lpstr>Some Example</vt:lpstr>
      <vt:lpstr>Some Example</vt:lpstr>
      <vt:lpstr>Some Example</vt:lpstr>
      <vt:lpstr>Using R  (Predicting class of wine)</vt:lpstr>
      <vt:lpstr>Using R  (Predicting class of wine)</vt:lpstr>
      <vt:lpstr>Using R  (Predicting class of wine)</vt:lpstr>
      <vt:lpstr>Using R  (Predicting class of wine)</vt:lpstr>
      <vt:lpstr>Using R  (Predicting class of wine)</vt:lpstr>
      <vt:lpstr>Using R  (Predicting class of wine)</vt:lpstr>
      <vt:lpstr>Using R  (Predicting class of wine)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Using R (2011 Irish Census data)</vt:lpstr>
      <vt:lpstr>Conclusion</vt:lpstr>
      <vt:lpstr>Conclusion</vt:lpstr>
      <vt:lpstr>       Thank you  for watching~~!!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Self-Organizing Map</dc:title>
  <dc:creator>user</dc:creator>
  <cp:lastModifiedBy>user</cp:lastModifiedBy>
  <cp:revision>166</cp:revision>
  <dcterms:created xsi:type="dcterms:W3CDTF">2014-10-06T12:49:36Z</dcterms:created>
  <dcterms:modified xsi:type="dcterms:W3CDTF">2014-11-15T05:10:52Z</dcterms:modified>
</cp:coreProperties>
</file>