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268" r:id="rId1"/>
  </p:sldMasterIdLst>
  <p:notesMasterIdLst>
    <p:notesMasterId r:id="rId20"/>
  </p:notesMasterIdLst>
  <p:handoutMasterIdLst>
    <p:handoutMasterId r:id="rId21"/>
  </p:handoutMasterIdLst>
  <p:sldIdLst>
    <p:sldId id="280" r:id="rId2"/>
    <p:sldId id="273" r:id="rId3"/>
    <p:sldId id="281" r:id="rId4"/>
    <p:sldId id="300" r:id="rId5"/>
    <p:sldId id="297" r:id="rId6"/>
    <p:sldId id="298" r:id="rId7"/>
    <p:sldId id="301" r:id="rId8"/>
    <p:sldId id="299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11" r:id="rId17"/>
    <p:sldId id="309" r:id="rId18"/>
    <p:sldId id="310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FC6414-2121-4007-B6AE-1640F8A4740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9562CA2-077F-4299-A982-BA463E6D3743}">
      <dgm:prSet phldrT="[텍스트]"/>
      <dgm:spPr/>
      <dgm:t>
        <a:bodyPr/>
        <a:lstStyle/>
        <a:p>
          <a:pPr latinLnBrk="1"/>
          <a:r>
            <a:rPr lang="ko-KR" altLang="en-US" dirty="0" err="1" smtClean="0">
              <a:latin typeface="맑은 고딕" pitchFamily="50" charset="-127"/>
              <a:ea typeface="맑은 고딕" pitchFamily="50" charset="-127"/>
            </a:rPr>
            <a:t>리스크식별</a:t>
          </a:r>
          <a:endParaRPr lang="ko-KR" altLang="en-US" dirty="0">
            <a:latin typeface="맑은 고딕" pitchFamily="50" charset="-127"/>
            <a:ea typeface="맑은 고딕" pitchFamily="50" charset="-127"/>
          </a:endParaRPr>
        </a:p>
      </dgm:t>
    </dgm:pt>
    <dgm:pt modelId="{5A646634-D096-4421-8A66-33D87C21C0DC}" type="parTrans" cxnId="{7EEBCE48-483B-4B3E-A78A-B381DD0A8BBD}">
      <dgm:prSet/>
      <dgm:spPr/>
      <dgm:t>
        <a:bodyPr/>
        <a:lstStyle/>
        <a:p>
          <a:pPr latinLnBrk="1"/>
          <a:endParaRPr lang="ko-KR" altLang="en-US"/>
        </a:p>
      </dgm:t>
    </dgm:pt>
    <dgm:pt modelId="{8DB2F380-6131-4FFE-9D8F-588A8DE93C5F}" type="sibTrans" cxnId="{7EEBCE48-483B-4B3E-A78A-B381DD0A8BBD}">
      <dgm:prSet/>
      <dgm:spPr/>
      <dgm:t>
        <a:bodyPr/>
        <a:lstStyle/>
        <a:p>
          <a:pPr latinLnBrk="1"/>
          <a:endParaRPr lang="ko-KR" altLang="en-US"/>
        </a:p>
      </dgm:t>
    </dgm:pt>
    <dgm:pt modelId="{DF7025DE-2D00-460E-A833-FCE09C734A58}">
      <dgm:prSet phldrT="[텍스트]"/>
      <dgm:spPr/>
      <dgm:t>
        <a:bodyPr/>
        <a:lstStyle/>
        <a:p>
          <a:pPr latinLnBrk="1"/>
          <a:r>
            <a:rPr lang="ko-KR" altLang="en-US" dirty="0" err="1" smtClean="0">
              <a:latin typeface="맑은 고딕" pitchFamily="50" charset="-127"/>
              <a:ea typeface="맑은 고딕" pitchFamily="50" charset="-127"/>
            </a:rPr>
            <a:t>리스크측정</a:t>
          </a:r>
          <a:endParaRPr lang="ko-KR" altLang="en-US" dirty="0">
            <a:latin typeface="맑은 고딕" pitchFamily="50" charset="-127"/>
            <a:ea typeface="맑은 고딕" pitchFamily="50" charset="-127"/>
          </a:endParaRPr>
        </a:p>
      </dgm:t>
    </dgm:pt>
    <dgm:pt modelId="{9D5929BE-A652-4771-97EE-9CCAA8D12DA5}" type="parTrans" cxnId="{B9AB0802-81D6-41BA-99DD-1F489C992F54}">
      <dgm:prSet/>
      <dgm:spPr/>
      <dgm:t>
        <a:bodyPr/>
        <a:lstStyle/>
        <a:p>
          <a:pPr latinLnBrk="1"/>
          <a:endParaRPr lang="ko-KR" altLang="en-US"/>
        </a:p>
      </dgm:t>
    </dgm:pt>
    <dgm:pt modelId="{50D90DBC-56F5-4870-A083-682B740F771C}" type="sibTrans" cxnId="{B9AB0802-81D6-41BA-99DD-1F489C992F54}">
      <dgm:prSet/>
      <dgm:spPr/>
      <dgm:t>
        <a:bodyPr/>
        <a:lstStyle/>
        <a:p>
          <a:pPr latinLnBrk="1"/>
          <a:endParaRPr lang="ko-KR" altLang="en-US"/>
        </a:p>
      </dgm:t>
    </dgm:pt>
    <dgm:pt modelId="{FCC84BED-E0D8-48D1-9310-DCFB9CDC4060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맑은 고딕" pitchFamily="50" charset="-127"/>
              <a:ea typeface="맑은 고딕" pitchFamily="50" charset="-127"/>
            </a:rPr>
            <a:t>대응</a:t>
          </a:r>
          <a:endParaRPr lang="ko-KR" altLang="en-US" dirty="0">
            <a:latin typeface="맑은 고딕" pitchFamily="50" charset="-127"/>
            <a:ea typeface="맑은 고딕" pitchFamily="50" charset="-127"/>
          </a:endParaRPr>
        </a:p>
      </dgm:t>
    </dgm:pt>
    <dgm:pt modelId="{F79ED76D-2BCF-42A9-90A7-15EF3F1AB723}" type="parTrans" cxnId="{DEDFDFE7-28CC-4DDA-9554-05A6BD41F8B4}">
      <dgm:prSet/>
      <dgm:spPr/>
      <dgm:t>
        <a:bodyPr/>
        <a:lstStyle/>
        <a:p>
          <a:pPr latinLnBrk="1"/>
          <a:endParaRPr lang="ko-KR" altLang="en-US"/>
        </a:p>
      </dgm:t>
    </dgm:pt>
    <dgm:pt modelId="{DA180451-7FE4-4108-B2B7-3F1085D60E5D}" type="sibTrans" cxnId="{DEDFDFE7-28CC-4DDA-9554-05A6BD41F8B4}">
      <dgm:prSet/>
      <dgm:spPr/>
      <dgm:t>
        <a:bodyPr/>
        <a:lstStyle/>
        <a:p>
          <a:pPr latinLnBrk="1"/>
          <a:endParaRPr lang="ko-KR" altLang="en-US"/>
        </a:p>
      </dgm:t>
    </dgm:pt>
    <dgm:pt modelId="{3777E439-0107-4BC5-94A2-CA9AFF157940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맑은 고딕" pitchFamily="50" charset="-127"/>
              <a:ea typeface="맑은 고딕" pitchFamily="50" charset="-127"/>
            </a:rPr>
            <a:t>모니 </a:t>
          </a:r>
          <a:r>
            <a:rPr lang="ko-KR" altLang="en-US" dirty="0" err="1" smtClean="0">
              <a:latin typeface="맑은 고딕" pitchFamily="50" charset="-127"/>
              <a:ea typeface="맑은 고딕" pitchFamily="50" charset="-127"/>
            </a:rPr>
            <a:t>터링</a:t>
          </a:r>
          <a:endParaRPr lang="ko-KR" altLang="en-US" dirty="0">
            <a:latin typeface="맑은 고딕" pitchFamily="50" charset="-127"/>
            <a:ea typeface="맑은 고딕" pitchFamily="50" charset="-127"/>
          </a:endParaRPr>
        </a:p>
      </dgm:t>
    </dgm:pt>
    <dgm:pt modelId="{FFD5D32C-178C-4652-9FCB-77C16672C68B}" type="parTrans" cxnId="{E1D2A691-8D69-4D2D-819E-0648330A7E6E}">
      <dgm:prSet/>
      <dgm:spPr/>
      <dgm:t>
        <a:bodyPr/>
        <a:lstStyle/>
        <a:p>
          <a:pPr latinLnBrk="1"/>
          <a:endParaRPr lang="ko-KR" altLang="en-US"/>
        </a:p>
      </dgm:t>
    </dgm:pt>
    <dgm:pt modelId="{2E02EE45-1D83-40DB-B40F-BA514E15CA8B}" type="sibTrans" cxnId="{E1D2A691-8D69-4D2D-819E-0648330A7E6E}">
      <dgm:prSet/>
      <dgm:spPr/>
      <dgm:t>
        <a:bodyPr/>
        <a:lstStyle/>
        <a:p>
          <a:pPr latinLnBrk="1"/>
          <a:endParaRPr lang="ko-KR" altLang="en-US"/>
        </a:p>
      </dgm:t>
    </dgm:pt>
    <dgm:pt modelId="{05EBA603-FC06-4FDD-AB77-647AA8507912}" type="pres">
      <dgm:prSet presAssocID="{8FFC6414-2121-4007-B6AE-1640F8A4740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932320-5584-4886-A269-339AC55A8F1F}" type="pres">
      <dgm:prSet presAssocID="{E9562CA2-077F-4299-A982-BA463E6D374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E1ABE8-15EA-44F1-B92B-EC751E854504}" type="pres">
      <dgm:prSet presAssocID="{8DB2F380-6131-4FFE-9D8F-588A8DE93C5F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E482DD8E-4B63-4740-9627-0B805AA35912}" type="pres">
      <dgm:prSet presAssocID="{8DB2F380-6131-4FFE-9D8F-588A8DE93C5F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CD98F52-4123-4BD1-9A10-2026022648E1}" type="pres">
      <dgm:prSet presAssocID="{DF7025DE-2D00-460E-A833-FCE09C734A5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E70AC8-8DCA-45AB-830D-33475D931663}" type="pres">
      <dgm:prSet presAssocID="{50D90DBC-56F5-4870-A083-682B740F771C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3E4B170-A48D-4A10-A9A2-52DF4957F216}" type="pres">
      <dgm:prSet presAssocID="{50D90DBC-56F5-4870-A083-682B740F771C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411B5026-A1D2-4898-9625-13CCA25AE143}" type="pres">
      <dgm:prSet presAssocID="{FCC84BED-E0D8-48D1-9310-DCFB9CDC40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48DE4B-D653-4C63-8521-D1A190A86AE2}" type="pres">
      <dgm:prSet presAssocID="{DA180451-7FE4-4108-B2B7-3F1085D60E5D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0560A41-07EA-4BB5-912B-B57B44D9488F}" type="pres">
      <dgm:prSet presAssocID="{DA180451-7FE4-4108-B2B7-3F1085D60E5D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38733744-CEDE-4281-92C5-EABFCB43764F}" type="pres">
      <dgm:prSet presAssocID="{3777E439-0107-4BC5-94A2-CA9AFF15794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86A9DF-125F-4F36-A070-7F462C67F6F5}" type="pres">
      <dgm:prSet presAssocID="{2E02EE45-1D83-40DB-B40F-BA514E15CA8B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10E0B162-3346-41C4-A275-FE0BAE4714AD}" type="pres">
      <dgm:prSet presAssocID="{2E02EE45-1D83-40DB-B40F-BA514E15CA8B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</dgm:ptLst>
  <dgm:cxnLst>
    <dgm:cxn modelId="{7000D852-56F7-43EE-9753-6ECA553179F7}" type="presOf" srcId="{50D90DBC-56F5-4870-A083-682B740F771C}" destId="{27E70AC8-8DCA-45AB-830D-33475D931663}" srcOrd="0" destOrd="0" presId="urn:microsoft.com/office/officeart/2005/8/layout/cycle2"/>
    <dgm:cxn modelId="{041AD8E8-EF55-4867-9EFC-F28B50BC5D7B}" type="presOf" srcId="{3777E439-0107-4BC5-94A2-CA9AFF157940}" destId="{38733744-CEDE-4281-92C5-EABFCB43764F}" srcOrd="0" destOrd="0" presId="urn:microsoft.com/office/officeart/2005/8/layout/cycle2"/>
    <dgm:cxn modelId="{00E7E055-05E0-4681-8B2D-46ACDE5B15D2}" type="presOf" srcId="{2E02EE45-1D83-40DB-B40F-BA514E15CA8B}" destId="{10E0B162-3346-41C4-A275-FE0BAE4714AD}" srcOrd="1" destOrd="0" presId="urn:microsoft.com/office/officeart/2005/8/layout/cycle2"/>
    <dgm:cxn modelId="{621902DE-CD80-4060-9A0F-69ACFFF6BB6C}" type="presOf" srcId="{E9562CA2-077F-4299-A982-BA463E6D3743}" destId="{4B932320-5584-4886-A269-339AC55A8F1F}" srcOrd="0" destOrd="0" presId="urn:microsoft.com/office/officeart/2005/8/layout/cycle2"/>
    <dgm:cxn modelId="{B9AB0802-81D6-41BA-99DD-1F489C992F54}" srcId="{8FFC6414-2121-4007-B6AE-1640F8A47408}" destId="{DF7025DE-2D00-460E-A833-FCE09C734A58}" srcOrd="1" destOrd="0" parTransId="{9D5929BE-A652-4771-97EE-9CCAA8D12DA5}" sibTransId="{50D90DBC-56F5-4870-A083-682B740F771C}"/>
    <dgm:cxn modelId="{E1D2A691-8D69-4D2D-819E-0648330A7E6E}" srcId="{8FFC6414-2121-4007-B6AE-1640F8A47408}" destId="{3777E439-0107-4BC5-94A2-CA9AFF157940}" srcOrd="3" destOrd="0" parTransId="{FFD5D32C-178C-4652-9FCB-77C16672C68B}" sibTransId="{2E02EE45-1D83-40DB-B40F-BA514E15CA8B}"/>
    <dgm:cxn modelId="{B48464B4-2CFE-490F-AFA6-6762776D2F74}" type="presOf" srcId="{8FFC6414-2121-4007-B6AE-1640F8A47408}" destId="{05EBA603-FC06-4FDD-AB77-647AA8507912}" srcOrd="0" destOrd="0" presId="urn:microsoft.com/office/officeart/2005/8/layout/cycle2"/>
    <dgm:cxn modelId="{477388E0-4749-4D81-9750-6919822808D6}" type="presOf" srcId="{8DB2F380-6131-4FFE-9D8F-588A8DE93C5F}" destId="{E482DD8E-4B63-4740-9627-0B805AA35912}" srcOrd="1" destOrd="0" presId="urn:microsoft.com/office/officeart/2005/8/layout/cycle2"/>
    <dgm:cxn modelId="{7ECC4B66-07A3-40AC-B8CC-77DA4AA294CA}" type="presOf" srcId="{50D90DBC-56F5-4870-A083-682B740F771C}" destId="{B3E4B170-A48D-4A10-A9A2-52DF4957F216}" srcOrd="1" destOrd="0" presId="urn:microsoft.com/office/officeart/2005/8/layout/cycle2"/>
    <dgm:cxn modelId="{76A0283B-9C90-40FB-A0E9-9A1FA481EF4C}" type="presOf" srcId="{DA180451-7FE4-4108-B2B7-3F1085D60E5D}" destId="{40560A41-07EA-4BB5-912B-B57B44D9488F}" srcOrd="1" destOrd="0" presId="urn:microsoft.com/office/officeart/2005/8/layout/cycle2"/>
    <dgm:cxn modelId="{DEDFDFE7-28CC-4DDA-9554-05A6BD41F8B4}" srcId="{8FFC6414-2121-4007-B6AE-1640F8A47408}" destId="{FCC84BED-E0D8-48D1-9310-DCFB9CDC4060}" srcOrd="2" destOrd="0" parTransId="{F79ED76D-2BCF-42A9-90A7-15EF3F1AB723}" sibTransId="{DA180451-7FE4-4108-B2B7-3F1085D60E5D}"/>
    <dgm:cxn modelId="{7EEBCE48-483B-4B3E-A78A-B381DD0A8BBD}" srcId="{8FFC6414-2121-4007-B6AE-1640F8A47408}" destId="{E9562CA2-077F-4299-A982-BA463E6D3743}" srcOrd="0" destOrd="0" parTransId="{5A646634-D096-4421-8A66-33D87C21C0DC}" sibTransId="{8DB2F380-6131-4FFE-9D8F-588A8DE93C5F}"/>
    <dgm:cxn modelId="{FE719AEF-932E-49C8-9A7E-F09A3F1DCE05}" type="presOf" srcId="{DA180451-7FE4-4108-B2B7-3F1085D60E5D}" destId="{A748DE4B-D653-4C63-8521-D1A190A86AE2}" srcOrd="0" destOrd="0" presId="urn:microsoft.com/office/officeart/2005/8/layout/cycle2"/>
    <dgm:cxn modelId="{B50A6F44-23F8-4F8C-97AD-1B2E348F4E60}" type="presOf" srcId="{FCC84BED-E0D8-48D1-9310-DCFB9CDC4060}" destId="{411B5026-A1D2-4898-9625-13CCA25AE143}" srcOrd="0" destOrd="0" presId="urn:microsoft.com/office/officeart/2005/8/layout/cycle2"/>
    <dgm:cxn modelId="{651D1A2D-35CE-497F-9844-8E9BCF7794EF}" type="presOf" srcId="{2E02EE45-1D83-40DB-B40F-BA514E15CA8B}" destId="{6F86A9DF-125F-4F36-A070-7F462C67F6F5}" srcOrd="0" destOrd="0" presId="urn:microsoft.com/office/officeart/2005/8/layout/cycle2"/>
    <dgm:cxn modelId="{0A12F565-907B-4DA7-B2ED-637DB8F2CA24}" type="presOf" srcId="{8DB2F380-6131-4FFE-9D8F-588A8DE93C5F}" destId="{C4E1ABE8-15EA-44F1-B92B-EC751E854504}" srcOrd="0" destOrd="0" presId="urn:microsoft.com/office/officeart/2005/8/layout/cycle2"/>
    <dgm:cxn modelId="{FF3ADC36-3377-4DF6-85D2-CB06E8E88C77}" type="presOf" srcId="{DF7025DE-2D00-460E-A833-FCE09C734A58}" destId="{1CD98F52-4123-4BD1-9A10-2026022648E1}" srcOrd="0" destOrd="0" presId="urn:microsoft.com/office/officeart/2005/8/layout/cycle2"/>
    <dgm:cxn modelId="{D471BAF4-FA96-444D-A139-EC72DCFE91D3}" type="presParOf" srcId="{05EBA603-FC06-4FDD-AB77-647AA8507912}" destId="{4B932320-5584-4886-A269-339AC55A8F1F}" srcOrd="0" destOrd="0" presId="urn:microsoft.com/office/officeart/2005/8/layout/cycle2"/>
    <dgm:cxn modelId="{189CF239-B221-4992-BEB2-7999119A110F}" type="presParOf" srcId="{05EBA603-FC06-4FDD-AB77-647AA8507912}" destId="{C4E1ABE8-15EA-44F1-B92B-EC751E854504}" srcOrd="1" destOrd="0" presId="urn:microsoft.com/office/officeart/2005/8/layout/cycle2"/>
    <dgm:cxn modelId="{27D7890E-011F-4070-9C89-08180572454B}" type="presParOf" srcId="{C4E1ABE8-15EA-44F1-B92B-EC751E854504}" destId="{E482DD8E-4B63-4740-9627-0B805AA35912}" srcOrd="0" destOrd="0" presId="urn:microsoft.com/office/officeart/2005/8/layout/cycle2"/>
    <dgm:cxn modelId="{88BD2A2F-8E60-4A3E-8DC8-FF11CBD3E68F}" type="presParOf" srcId="{05EBA603-FC06-4FDD-AB77-647AA8507912}" destId="{1CD98F52-4123-4BD1-9A10-2026022648E1}" srcOrd="2" destOrd="0" presId="urn:microsoft.com/office/officeart/2005/8/layout/cycle2"/>
    <dgm:cxn modelId="{0D5AD2EE-D209-40BF-8D2A-28B2ED5F5CE5}" type="presParOf" srcId="{05EBA603-FC06-4FDD-AB77-647AA8507912}" destId="{27E70AC8-8DCA-45AB-830D-33475D931663}" srcOrd="3" destOrd="0" presId="urn:microsoft.com/office/officeart/2005/8/layout/cycle2"/>
    <dgm:cxn modelId="{4B912C11-F1A7-44CA-B5C6-5BCE19C994F0}" type="presParOf" srcId="{27E70AC8-8DCA-45AB-830D-33475D931663}" destId="{B3E4B170-A48D-4A10-A9A2-52DF4957F216}" srcOrd="0" destOrd="0" presId="urn:microsoft.com/office/officeart/2005/8/layout/cycle2"/>
    <dgm:cxn modelId="{A130E753-4625-45E8-A053-93D34679AE42}" type="presParOf" srcId="{05EBA603-FC06-4FDD-AB77-647AA8507912}" destId="{411B5026-A1D2-4898-9625-13CCA25AE143}" srcOrd="4" destOrd="0" presId="urn:microsoft.com/office/officeart/2005/8/layout/cycle2"/>
    <dgm:cxn modelId="{82F07DD1-B3E0-419D-9CAD-D5CCC4E1D99B}" type="presParOf" srcId="{05EBA603-FC06-4FDD-AB77-647AA8507912}" destId="{A748DE4B-D653-4C63-8521-D1A190A86AE2}" srcOrd="5" destOrd="0" presId="urn:microsoft.com/office/officeart/2005/8/layout/cycle2"/>
    <dgm:cxn modelId="{5C8F4BE8-5335-4357-9ECE-27ADAB8FC2DB}" type="presParOf" srcId="{A748DE4B-D653-4C63-8521-D1A190A86AE2}" destId="{40560A41-07EA-4BB5-912B-B57B44D9488F}" srcOrd="0" destOrd="0" presId="urn:microsoft.com/office/officeart/2005/8/layout/cycle2"/>
    <dgm:cxn modelId="{DA6CF1EB-0ACD-400A-8425-6C69E6E5D2C9}" type="presParOf" srcId="{05EBA603-FC06-4FDD-AB77-647AA8507912}" destId="{38733744-CEDE-4281-92C5-EABFCB43764F}" srcOrd="6" destOrd="0" presId="urn:microsoft.com/office/officeart/2005/8/layout/cycle2"/>
    <dgm:cxn modelId="{9B0CCF62-5ACF-4590-B6D8-45040FF82042}" type="presParOf" srcId="{05EBA603-FC06-4FDD-AB77-647AA8507912}" destId="{6F86A9DF-125F-4F36-A070-7F462C67F6F5}" srcOrd="7" destOrd="0" presId="urn:microsoft.com/office/officeart/2005/8/layout/cycle2"/>
    <dgm:cxn modelId="{9954B875-D8C4-4688-856A-6CBC1814D345}" type="presParOf" srcId="{6F86A9DF-125F-4F36-A070-7F462C67F6F5}" destId="{10E0B162-3346-41C4-A275-FE0BAE4714A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32320-5584-4886-A269-339AC55A8F1F}">
      <dsp:nvSpPr>
        <dsp:cNvPr id="0" name=""/>
        <dsp:cNvSpPr/>
      </dsp:nvSpPr>
      <dsp:spPr>
        <a:xfrm>
          <a:off x="2608752" y="656"/>
          <a:ext cx="1502903" cy="15029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err="1" smtClean="0">
              <a:latin typeface="맑은 고딕" pitchFamily="50" charset="-127"/>
              <a:ea typeface="맑은 고딕" pitchFamily="50" charset="-127"/>
            </a:rPr>
            <a:t>리스크식별</a:t>
          </a:r>
          <a:endParaRPr lang="ko-KR" altLang="en-US" sz="2400" kern="1200" dirty="0">
            <a:latin typeface="맑은 고딕" pitchFamily="50" charset="-127"/>
            <a:ea typeface="맑은 고딕" pitchFamily="50" charset="-127"/>
          </a:endParaRPr>
        </a:p>
      </dsp:txBody>
      <dsp:txXfrm>
        <a:off x="2828847" y="220751"/>
        <a:ext cx="1062713" cy="1062713"/>
      </dsp:txXfrm>
    </dsp:sp>
    <dsp:sp modelId="{C4E1ABE8-15EA-44F1-B92B-EC751E854504}">
      <dsp:nvSpPr>
        <dsp:cNvPr id="0" name=""/>
        <dsp:cNvSpPr/>
      </dsp:nvSpPr>
      <dsp:spPr>
        <a:xfrm rot="2700000">
          <a:off x="3950351" y="1288513"/>
          <a:ext cx="399745" cy="5072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900" kern="1200"/>
        </a:p>
      </dsp:txBody>
      <dsp:txXfrm>
        <a:off x="3967913" y="1347560"/>
        <a:ext cx="279822" cy="304338"/>
      </dsp:txXfrm>
    </dsp:sp>
    <dsp:sp modelId="{1CD98F52-4123-4BD1-9A10-2026022648E1}">
      <dsp:nvSpPr>
        <dsp:cNvPr id="0" name=""/>
        <dsp:cNvSpPr/>
      </dsp:nvSpPr>
      <dsp:spPr>
        <a:xfrm>
          <a:off x="4204792" y="1596696"/>
          <a:ext cx="1502903" cy="15029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err="1" smtClean="0">
              <a:latin typeface="맑은 고딕" pitchFamily="50" charset="-127"/>
              <a:ea typeface="맑은 고딕" pitchFamily="50" charset="-127"/>
            </a:rPr>
            <a:t>리스크측정</a:t>
          </a:r>
          <a:endParaRPr lang="ko-KR" altLang="en-US" sz="2400" kern="1200" dirty="0">
            <a:latin typeface="맑은 고딕" pitchFamily="50" charset="-127"/>
            <a:ea typeface="맑은 고딕" pitchFamily="50" charset="-127"/>
          </a:endParaRPr>
        </a:p>
      </dsp:txBody>
      <dsp:txXfrm>
        <a:off x="4424887" y="1816791"/>
        <a:ext cx="1062713" cy="1062713"/>
      </dsp:txXfrm>
    </dsp:sp>
    <dsp:sp modelId="{27E70AC8-8DCA-45AB-830D-33475D931663}">
      <dsp:nvSpPr>
        <dsp:cNvPr id="0" name=""/>
        <dsp:cNvSpPr/>
      </dsp:nvSpPr>
      <dsp:spPr>
        <a:xfrm rot="8100000">
          <a:off x="3966350" y="2884553"/>
          <a:ext cx="399745" cy="5072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900" kern="1200"/>
        </a:p>
      </dsp:txBody>
      <dsp:txXfrm rot="10800000">
        <a:off x="4068711" y="2943600"/>
        <a:ext cx="279822" cy="304338"/>
      </dsp:txXfrm>
    </dsp:sp>
    <dsp:sp modelId="{411B5026-A1D2-4898-9625-13CCA25AE143}">
      <dsp:nvSpPr>
        <dsp:cNvPr id="0" name=""/>
        <dsp:cNvSpPr/>
      </dsp:nvSpPr>
      <dsp:spPr>
        <a:xfrm>
          <a:off x="2608752" y="3192736"/>
          <a:ext cx="1502903" cy="15029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맑은 고딕" pitchFamily="50" charset="-127"/>
              <a:ea typeface="맑은 고딕" pitchFamily="50" charset="-127"/>
            </a:rPr>
            <a:t>대응</a:t>
          </a:r>
          <a:endParaRPr lang="ko-KR" altLang="en-US" sz="2400" kern="1200" dirty="0">
            <a:latin typeface="맑은 고딕" pitchFamily="50" charset="-127"/>
            <a:ea typeface="맑은 고딕" pitchFamily="50" charset="-127"/>
          </a:endParaRPr>
        </a:p>
      </dsp:txBody>
      <dsp:txXfrm>
        <a:off x="2828847" y="3412831"/>
        <a:ext cx="1062713" cy="1062713"/>
      </dsp:txXfrm>
    </dsp:sp>
    <dsp:sp modelId="{A748DE4B-D653-4C63-8521-D1A190A86AE2}">
      <dsp:nvSpPr>
        <dsp:cNvPr id="0" name=""/>
        <dsp:cNvSpPr/>
      </dsp:nvSpPr>
      <dsp:spPr>
        <a:xfrm rot="13500000">
          <a:off x="2370311" y="2900552"/>
          <a:ext cx="399745" cy="5072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900" kern="1200"/>
        </a:p>
      </dsp:txBody>
      <dsp:txXfrm rot="10800000">
        <a:off x="2472672" y="3044397"/>
        <a:ext cx="279822" cy="304338"/>
      </dsp:txXfrm>
    </dsp:sp>
    <dsp:sp modelId="{38733744-CEDE-4281-92C5-EABFCB43764F}">
      <dsp:nvSpPr>
        <dsp:cNvPr id="0" name=""/>
        <dsp:cNvSpPr/>
      </dsp:nvSpPr>
      <dsp:spPr>
        <a:xfrm>
          <a:off x="1012712" y="1596696"/>
          <a:ext cx="1502903" cy="15029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맑은 고딕" pitchFamily="50" charset="-127"/>
              <a:ea typeface="맑은 고딕" pitchFamily="50" charset="-127"/>
            </a:rPr>
            <a:t>모니 </a:t>
          </a:r>
          <a:r>
            <a:rPr lang="ko-KR" altLang="en-US" sz="2400" kern="1200" dirty="0" err="1" smtClean="0">
              <a:latin typeface="맑은 고딕" pitchFamily="50" charset="-127"/>
              <a:ea typeface="맑은 고딕" pitchFamily="50" charset="-127"/>
            </a:rPr>
            <a:t>터링</a:t>
          </a:r>
          <a:endParaRPr lang="ko-KR" altLang="en-US" sz="2400" kern="1200" dirty="0">
            <a:latin typeface="맑은 고딕" pitchFamily="50" charset="-127"/>
            <a:ea typeface="맑은 고딕" pitchFamily="50" charset="-127"/>
          </a:endParaRPr>
        </a:p>
      </dsp:txBody>
      <dsp:txXfrm>
        <a:off x="1232807" y="1816791"/>
        <a:ext cx="1062713" cy="1062713"/>
      </dsp:txXfrm>
    </dsp:sp>
    <dsp:sp modelId="{6F86A9DF-125F-4F36-A070-7F462C67F6F5}">
      <dsp:nvSpPr>
        <dsp:cNvPr id="0" name=""/>
        <dsp:cNvSpPr/>
      </dsp:nvSpPr>
      <dsp:spPr>
        <a:xfrm rot="18900000">
          <a:off x="2354311" y="1304512"/>
          <a:ext cx="399745" cy="5072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900" kern="1200"/>
        </a:p>
      </dsp:txBody>
      <dsp:txXfrm>
        <a:off x="2371873" y="1448357"/>
        <a:ext cx="279822" cy="304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D49FB-5862-4574-AA37-335CB65F367A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EB664-24ED-4839-8068-A49ED14D4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9638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6AA6E-A828-47BA-8B06-6DB723CD7FC8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11715-A09A-4B95-A0C8-1C432EF40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1932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D48D5-6A96-4145-A499-3883AE3978DA}" type="datetime1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9FC-D53D-4CAA-B890-E0E88092479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2960-CEBE-4E51-B17D-0A8E59752E5A}" type="datetime1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9FC-D53D-4CAA-B890-E0E8809247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8E12-4018-43F5-9313-8A3967769F8D}" type="datetime1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9FC-D53D-4CAA-B890-E0E8809247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AC82-B9D9-4A1E-885C-C9B3EDD95F38}" type="datetime1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9FC-D53D-4CAA-B890-E0E8809247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A481-D5CF-428B-B787-BAC459648CA8}" type="datetime1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9FC-D53D-4CAA-B890-E0E88092479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5F24-1F9B-43FB-B91C-01279C141CEE}" type="datetime1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9FC-D53D-4CAA-B890-E0E8809247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354E-9E8E-4C24-9B61-1E3D6DA9B5F2}" type="datetime1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9FC-D53D-4CAA-B890-E0E88092479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2343-1C48-456F-BC98-2CD32DDD32A4}" type="datetime1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9FC-D53D-4CAA-B890-E0E8809247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96B0-8FA4-4A4A-B3CE-7F1DA2399DCC}" type="datetime1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9FC-D53D-4CAA-B890-E0E8809247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A95BF-371F-4629-8FFB-A07178FFD24E}" type="datetime1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9FC-D53D-4CAA-B890-E0E88092479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6520-E766-4CDF-AB4D-D5CF4A6B8AC5}" type="datetime1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9FC-D53D-4CAA-B890-E0E8809247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478711C-3A62-46D7-B69F-07E6C17D4187}" type="datetime1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EB5F9FC-D53D-4CAA-B890-E0E8809247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69" r:id="rId1"/>
    <p:sldLayoutId id="2147485270" r:id="rId2"/>
    <p:sldLayoutId id="2147485271" r:id="rId3"/>
    <p:sldLayoutId id="2147485272" r:id="rId4"/>
    <p:sldLayoutId id="2147485273" r:id="rId5"/>
    <p:sldLayoutId id="2147485274" r:id="rId6"/>
    <p:sldLayoutId id="2147485275" r:id="rId7"/>
    <p:sldLayoutId id="2147485276" r:id="rId8"/>
    <p:sldLayoutId id="2147485277" r:id="rId9"/>
    <p:sldLayoutId id="2147485278" r:id="rId10"/>
    <p:sldLayoutId id="214748527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971600" y="1196752"/>
            <a:ext cx="7132970" cy="1800200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리스크</a:t>
            </a:r>
            <a:r>
              <a:rPr lang="ko-KR" altLang="en-US" b="1" dirty="0" smtClean="0"/>
              <a:t> 관리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(Risk Management)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9FC-D53D-4CAA-B890-E0E88092479A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357158" y="553240"/>
            <a:ext cx="8031266" cy="859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리스크</a:t>
            </a:r>
            <a:r>
              <a:rPr lang="ko-KR" altLang="en-US" sz="3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측정 </a:t>
            </a:r>
            <a:r>
              <a:rPr lang="en-US" altLang="ko-KR" sz="3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(RISK MEASUREMENT)</a:t>
            </a:r>
            <a:endParaRPr lang="ko-KR" altLang="en-US" sz="3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7158" y="1628800"/>
            <a:ext cx="8247290" cy="4374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3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식별된 </a:t>
            </a:r>
            <a:r>
              <a:rPr lang="ko-KR" altLang="en-US" sz="3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리스크의</a:t>
            </a:r>
            <a:r>
              <a:rPr lang="ko-KR" altLang="en-US" sz="3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수리적 모형화</a:t>
            </a:r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수치화된 </a:t>
            </a:r>
            <a:r>
              <a:rPr lang="ko-KR" altLang="en-US" sz="3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리스크의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통합</a:t>
            </a:r>
            <a:endParaRPr lang="en-US" altLang="ko-KR" sz="3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정성적 요소 결합</a:t>
            </a:r>
            <a:endParaRPr lang="en-US" altLang="ko-KR" sz="3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유사사례 벤치마킹</a:t>
            </a:r>
            <a:endParaRPr lang="en-US" altLang="ko-KR" sz="3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스트레스 테스트</a:t>
            </a:r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민감도 분석</a:t>
            </a:r>
            <a:endParaRPr lang="ko-KR" altLang="en-US" sz="3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9FC-D53D-4CAA-B890-E0E88092479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6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357158" y="553240"/>
            <a:ext cx="8031266" cy="859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예시 </a:t>
            </a:r>
            <a:r>
              <a:rPr lang="en-US" altLang="ko-KR" sz="3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3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은행의 </a:t>
            </a:r>
            <a:r>
              <a:rPr lang="ko-KR" altLang="en-US" sz="36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운영리스크</a:t>
            </a:r>
            <a:r>
              <a:rPr lang="ko-KR" altLang="en-US" sz="3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측정</a:t>
            </a:r>
            <a:endParaRPr lang="ko-KR" altLang="en-US" sz="3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7158" y="1484784"/>
            <a:ext cx="8247290" cy="5112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3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운영리스크</a:t>
            </a:r>
            <a:endParaRPr lang="en-US" altLang="ko-KR" sz="3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rgbClr val="2F2F2F"/>
                </a:solidFill>
                <a:latin typeface="맑은 고딕" pitchFamily="50" charset="-127"/>
                <a:ea typeface="맑은 고딕" pitchFamily="50" charset="-127"/>
              </a:rPr>
              <a:t>부적절하거나 잘못된 내부의 절차</a:t>
            </a:r>
            <a:r>
              <a:rPr lang="en-US" altLang="ko-KR" sz="3200" dirty="0">
                <a:solidFill>
                  <a:srgbClr val="2F2F2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3200" dirty="0">
                <a:solidFill>
                  <a:srgbClr val="2F2F2F"/>
                </a:solidFill>
                <a:latin typeface="맑은 고딕" pitchFamily="50" charset="-127"/>
                <a:ea typeface="맑은 고딕" pitchFamily="50" charset="-127"/>
              </a:rPr>
              <a:t>인력</a:t>
            </a:r>
            <a:r>
              <a:rPr lang="en-US" altLang="ko-KR" sz="3200" dirty="0">
                <a:solidFill>
                  <a:srgbClr val="2F2F2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3200" dirty="0">
                <a:solidFill>
                  <a:srgbClr val="2F2F2F"/>
                </a:solidFill>
                <a:latin typeface="맑은 고딕" pitchFamily="50" charset="-127"/>
                <a:ea typeface="맑은 고딕" pitchFamily="50" charset="-127"/>
              </a:rPr>
              <a:t>시스템 및 외부사건으로 인해 발생하는 </a:t>
            </a:r>
            <a:r>
              <a:rPr lang="ko-KR" altLang="en-US" sz="3200" dirty="0" err="1" smtClean="0">
                <a:solidFill>
                  <a:srgbClr val="2F2F2F"/>
                </a:solidFill>
                <a:latin typeface="맑은 고딕" pitchFamily="50" charset="-127"/>
                <a:ea typeface="맑은 고딕" pitchFamily="50" charset="-127"/>
              </a:rPr>
              <a:t>손실리스크</a:t>
            </a:r>
            <a:r>
              <a:rPr lang="en-US" altLang="ko-KR" sz="3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금융감독용어사전</a:t>
            </a:r>
            <a:r>
              <a:rPr lang="en-US" altLang="ko-KR" sz="3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2011.2, </a:t>
            </a:r>
            <a:r>
              <a:rPr lang="ko-KR" altLang="en-US" sz="3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금융감독원</a:t>
            </a:r>
            <a:r>
              <a:rPr lang="en-US" altLang="ko-KR" sz="3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3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신용리스크</a:t>
            </a:r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3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시장리스크와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함께 은행 </a:t>
            </a:r>
            <a:r>
              <a:rPr lang="ko-KR" altLang="en-US" sz="3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리스크관리의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한 요소</a:t>
            </a:r>
            <a:endParaRPr lang="en-US" altLang="ko-KR" sz="3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9FC-D53D-4CAA-B890-E0E88092479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6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357158" y="553240"/>
            <a:ext cx="8031266" cy="859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배경</a:t>
            </a:r>
            <a:endParaRPr lang="ko-KR" altLang="en-US" sz="3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9FC-D53D-4CAA-B890-E0E88092479A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1250" y="4149080"/>
            <a:ext cx="2433028" cy="2610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</a:rPr>
              <a:t>• </a:t>
            </a:r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</a:rPr>
              <a:t>BIS Ratio &gt; 8%</a:t>
            </a:r>
          </a:p>
          <a:p>
            <a:endParaRPr lang="en-US" altLang="ko-KR" dirty="0" smtClean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</a:rPr>
              <a:t>• </a:t>
            </a:r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</a:rPr>
              <a:t>BIS </a:t>
            </a:r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</a:rPr>
              <a:t>Ratio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</a:rPr>
              <a:t>= </a:t>
            </a:r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</a:rPr>
              <a:t>자기자본</a:t>
            </a:r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</a:rPr>
              <a:t>위험가중자산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187624" y="3140968"/>
            <a:ext cx="2476654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Basel I</a:t>
            </a:r>
            <a:endParaRPr lang="ko-KR" altLang="en-US" sz="2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60032" y="4167020"/>
            <a:ext cx="2692678" cy="2592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</a:rPr>
              <a:t>•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/>
                <a:ea typeface="맑은 고딕"/>
              </a:rPr>
              <a:t>리스크</a:t>
            </a:r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</a:rPr>
              <a:t>측정 세분화</a:t>
            </a:r>
            <a:endParaRPr lang="en-US" altLang="ko-KR" dirty="0" smtClean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  <a:latin typeface="맑은 고딕"/>
                <a:ea typeface="맑은 고딕"/>
              </a:rPr>
              <a:t>운영리스크</a:t>
            </a:r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</a:rPr>
              <a:t> 포함</a:t>
            </a:r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</a:rPr>
              <a:t>• </a:t>
            </a:r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</a:rPr>
              <a:t>신용도에 따른 가중치 적용</a:t>
            </a:r>
            <a:endParaRPr lang="en-US" altLang="ko-KR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</a:rPr>
              <a:t>• </a:t>
            </a:r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</a:rPr>
              <a:t>측정방식의 다변화</a:t>
            </a:r>
            <a:endParaRPr lang="en-US" altLang="ko-KR" dirty="0" smtClean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</a:rPr>
              <a:t>• </a:t>
            </a:r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</a:rPr>
              <a:t>규제가 강화되는 효과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816406" y="3140968"/>
            <a:ext cx="2736304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Basel II</a:t>
            </a:r>
            <a:endParaRPr lang="ko-KR" altLang="en-US" sz="2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880302" y="5391156"/>
            <a:ext cx="720080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76347" y="1379052"/>
            <a:ext cx="8247290" cy="1545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국제화에 따른 은행간의 </a:t>
            </a:r>
            <a:r>
              <a:rPr lang="ko-KR" altLang="en-US" sz="2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고위험</a:t>
            </a: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∙고수익 전략 위주의 경쟁을 규제할 필요성</a:t>
            </a:r>
            <a:r>
              <a:rPr lang="en-US" altLang="ko-KR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최소 자기자본비율</a:t>
            </a:r>
            <a:r>
              <a: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(BIS Ratio)</a:t>
            </a: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제정</a:t>
            </a:r>
            <a:endParaRPr lang="en-US" altLang="ko-KR" sz="2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96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357158" y="553240"/>
            <a:ext cx="8031266" cy="859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사업 부문 및 손실유형</a:t>
            </a:r>
            <a:endParaRPr lang="ko-KR" altLang="en-US" sz="3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9FC-D53D-4CAA-B890-E0E88092479A}" type="slidenum">
              <a:rPr lang="ko-KR" altLang="en-US" smtClean="0"/>
              <a:pPr/>
              <a:t>13</a:t>
            </a:fld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138731"/>
              </p:ext>
            </p:extLst>
          </p:nvPr>
        </p:nvGraphicFramePr>
        <p:xfrm>
          <a:off x="1428328" y="1829048"/>
          <a:ext cx="6096000" cy="2680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67001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손실유형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손실유형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… 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670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사업부문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사건유형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1-1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사건유형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1-2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670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사업부문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사건유형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2-1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사건유형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2-2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670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...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67544" y="4888302"/>
            <a:ext cx="8247290" cy="772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각 셀</a:t>
            </a:r>
            <a:r>
              <a: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(cell)</a:t>
            </a: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별로 손실분포를 추정</a:t>
            </a:r>
            <a:r>
              <a: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en-US" altLang="ko-KR" sz="2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96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357158" y="553240"/>
            <a:ext cx="8031266" cy="859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손실분포</a:t>
            </a:r>
            <a:endParaRPr lang="ko-KR" altLang="en-US" sz="3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7158" y="1772816"/>
            <a:ext cx="8247290" cy="2232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손실빈도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ko-KR" altLang="en-US" sz="2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손실량</a:t>
            </a:r>
            <a:endParaRPr lang="en-US" altLang="ko-KR" sz="2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손실빈도</a:t>
            </a:r>
            <a:r>
              <a:rPr lang="ko-KR" altLang="en-US" sz="2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1</a:t>
            </a:r>
            <a:r>
              <a:rPr lang="ko-KR" altLang="en-US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년간 발생하는 손실사건의 빈도수</a:t>
            </a:r>
            <a:endParaRPr lang="en-US" altLang="ko-KR" sz="2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손실량</a:t>
            </a:r>
            <a:r>
              <a:rPr lang="ko-KR" altLang="en-US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1</a:t>
            </a:r>
            <a:r>
              <a:rPr lang="ko-KR" altLang="en-US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 손실사건 발생시 실현되는 손실액수</a:t>
            </a:r>
            <a:endParaRPr lang="en-US" altLang="ko-KR" sz="2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9FC-D53D-4CAA-B890-E0E88092479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6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357158" y="553240"/>
            <a:ext cx="8031266" cy="859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손실분포</a:t>
            </a:r>
            <a:endParaRPr lang="ko-KR" altLang="en-US" sz="3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9FC-D53D-4CAA-B890-E0E88092479A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3" name="위쪽 화살표 설명선 2"/>
          <p:cNvSpPr/>
          <p:nvPr/>
        </p:nvSpPr>
        <p:spPr>
          <a:xfrm>
            <a:off x="2771800" y="2636912"/>
            <a:ext cx="1296144" cy="1224136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손실빈</a:t>
            </a:r>
            <a:r>
              <a: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</a:t>
            </a:r>
          </a:p>
        </p:txBody>
      </p:sp>
      <p:sp>
        <p:nvSpPr>
          <p:cNvPr id="7" name="위쪽 화살표 설명선 6"/>
          <p:cNvSpPr/>
          <p:nvPr/>
        </p:nvSpPr>
        <p:spPr>
          <a:xfrm>
            <a:off x="4644008" y="2636912"/>
            <a:ext cx="1251806" cy="1224136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손실량</a:t>
            </a:r>
            <a:endParaRPr lang="ko-KR" altLang="en-US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815672" y="1484784"/>
            <a:ext cx="3096344" cy="8640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손실분포</a:t>
            </a:r>
            <a:endParaRPr lang="ko-KR" altLang="en-US" sz="2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위쪽 화살표 설명선 9"/>
          <p:cNvSpPr/>
          <p:nvPr/>
        </p:nvSpPr>
        <p:spPr>
          <a:xfrm>
            <a:off x="2771799" y="4005064"/>
            <a:ext cx="3124015" cy="1008112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확률적 모형화</a:t>
            </a:r>
            <a:endParaRPr lang="ko-KR" altLang="en-US" sz="2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위쪽 화살표 설명선 10"/>
          <p:cNvSpPr/>
          <p:nvPr/>
        </p:nvSpPr>
        <p:spPr>
          <a:xfrm>
            <a:off x="2771800" y="5229200"/>
            <a:ext cx="3124015" cy="1008112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손실사건 관측</a:t>
            </a:r>
            <a:endParaRPr lang="ko-KR" altLang="en-US" sz="2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683568" y="2775974"/>
            <a:ext cx="1800200" cy="122909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포아송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왼쪽 화살표 11"/>
          <p:cNvSpPr/>
          <p:nvPr/>
        </p:nvSpPr>
        <p:spPr>
          <a:xfrm>
            <a:off x="6156176" y="2780928"/>
            <a:ext cx="2016224" cy="122909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감마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로그정규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와이블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158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357158" y="553240"/>
            <a:ext cx="8031266" cy="859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총손실</a:t>
            </a:r>
            <a:r>
              <a:rPr lang="ko-KR" altLang="en-US" sz="3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추정</a:t>
            </a:r>
            <a:endParaRPr lang="ko-KR" altLang="en-US" sz="3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9FC-D53D-4CAA-B890-E0E88092479A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714233" y="2708920"/>
            <a:ext cx="6020972" cy="2565616"/>
          </a:xfrm>
          <a:custGeom>
            <a:avLst/>
            <a:gdLst>
              <a:gd name="connsiteX0" fmla="*/ 0 w 6020972"/>
              <a:gd name="connsiteY0" fmla="*/ 2565616 h 2565616"/>
              <a:gd name="connsiteX1" fmla="*/ 1195753 w 6020972"/>
              <a:gd name="connsiteY1" fmla="*/ 19364 h 2565616"/>
              <a:gd name="connsiteX2" fmla="*/ 2560320 w 6020972"/>
              <a:gd name="connsiteY2" fmla="*/ 1426133 h 2565616"/>
              <a:gd name="connsiteX3" fmla="*/ 4051495 w 6020972"/>
              <a:gd name="connsiteY3" fmla="*/ 2031044 h 2565616"/>
              <a:gd name="connsiteX4" fmla="*/ 6020972 w 6020972"/>
              <a:gd name="connsiteY4" fmla="*/ 2453074 h 2565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20972" h="2565616">
                <a:moveTo>
                  <a:pt x="0" y="2565616"/>
                </a:moveTo>
                <a:cubicBezTo>
                  <a:pt x="384516" y="1387447"/>
                  <a:pt x="769033" y="209278"/>
                  <a:pt x="1195753" y="19364"/>
                </a:cubicBezTo>
                <a:cubicBezTo>
                  <a:pt x="1622473" y="-170550"/>
                  <a:pt x="2084363" y="1090853"/>
                  <a:pt x="2560320" y="1426133"/>
                </a:cubicBezTo>
                <a:cubicBezTo>
                  <a:pt x="3036277" y="1761413"/>
                  <a:pt x="3474720" y="1859887"/>
                  <a:pt x="4051495" y="2031044"/>
                </a:cubicBezTo>
                <a:cubicBezTo>
                  <a:pt x="4628270" y="2202201"/>
                  <a:pt x="5659901" y="2366323"/>
                  <a:pt x="6020972" y="2453074"/>
                </a:cubicBezTo>
              </a:path>
            </a:pathLst>
          </a:custGeom>
          <a:ln w="254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5" idx="0"/>
          </p:cNvCxnSpPr>
          <p:nvPr/>
        </p:nvCxnSpPr>
        <p:spPr>
          <a:xfrm>
            <a:off x="714233" y="5274536"/>
            <a:ext cx="62340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519772" y="5157192"/>
            <a:ext cx="0" cy="2880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444208" y="5165576"/>
            <a:ext cx="0" cy="2880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051720" y="5517232"/>
            <a:ext cx="936104" cy="432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평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균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220072" y="5529024"/>
            <a:ext cx="2448272" cy="5642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99.9%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분위수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폭발 1 15"/>
          <p:cNvSpPr/>
          <p:nvPr/>
        </p:nvSpPr>
        <p:spPr>
          <a:xfrm>
            <a:off x="4427984" y="1268760"/>
            <a:ext cx="2952328" cy="2448272"/>
          </a:xfrm>
          <a:prstGeom prst="irregularSeal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몬테카를로</a:t>
            </a:r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시뮬레이션으로 분포함수 추정</a:t>
            </a:r>
            <a:r>
              <a:rPr lang="en-US" altLang="ko-KR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509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357158" y="553240"/>
            <a:ext cx="8031266" cy="859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셀별결합</a:t>
            </a:r>
            <a:r>
              <a:rPr lang="ko-KR" altLang="en-US" sz="3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및 데이터보완</a:t>
            </a:r>
            <a:endParaRPr lang="ko-KR" altLang="en-US" sz="3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7158" y="1412776"/>
            <a:ext cx="8247290" cy="5040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2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셀별결합</a:t>
            </a:r>
            <a:endParaRPr lang="en-US" altLang="ko-KR" sz="2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모든 사건유형에 대한 총 </a:t>
            </a:r>
            <a:r>
              <a:rPr lang="ko-KR" altLang="en-US" sz="2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운영리스크를</a:t>
            </a:r>
            <a:r>
              <a:rPr lang="ko-KR" altLang="en-US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산출</a:t>
            </a:r>
            <a:endParaRPr lang="en-US" altLang="ko-KR" sz="2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가중평균 혹은 </a:t>
            </a:r>
            <a:r>
              <a:rPr lang="ko-KR" altLang="en-US" sz="2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코퓰라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(copula) </a:t>
            </a:r>
            <a:r>
              <a:rPr lang="ko-KR" altLang="en-US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2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r>
              <a:rPr lang="ko-KR" altLang="en-US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데이터보완</a:t>
            </a:r>
            <a:endParaRPr lang="en-US" altLang="ko-KR" sz="2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내부의 데이터의 부족함을 보충</a:t>
            </a:r>
            <a:endParaRPr lang="en-US" altLang="ko-KR" sz="2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현재 발생하지는 않았지만 미래에 발생할 수 있는 사건도 </a:t>
            </a:r>
            <a:r>
              <a:rPr lang="ko-KR" altLang="en-US" sz="2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리스크</a:t>
            </a:r>
            <a:r>
              <a:rPr lang="ko-KR" altLang="en-US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측정에 포함</a:t>
            </a:r>
            <a:endParaRPr lang="en-US" altLang="ko-KR" sz="2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정량적 분석뿐 아니라 정성적 평가도 포함</a:t>
            </a:r>
            <a:endParaRPr lang="en-US" altLang="ko-KR" sz="2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9FC-D53D-4CAA-B890-E0E88092479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58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357158" y="553240"/>
            <a:ext cx="8031266" cy="859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현황</a:t>
            </a:r>
            <a:endParaRPr lang="ko-KR" altLang="en-US" sz="3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7158" y="1628800"/>
            <a:ext cx="8247290" cy="2952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4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은행 </a:t>
            </a:r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Basel II </a:t>
            </a:r>
            <a:r>
              <a:rPr lang="ko-KR" altLang="en-US" sz="3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운영리스크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부문의 고급측정법 사용승인 </a:t>
            </a:r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(2008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년</a:t>
            </a:r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2013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년 말 </a:t>
            </a:r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Basel III 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도입</a:t>
            </a:r>
            <a:endParaRPr lang="en-US" altLang="ko-KR" sz="3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9FC-D53D-4CAA-B890-E0E88092479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58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2860394" y="2708920"/>
            <a:ext cx="3701017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800" b="1" dirty="0" smtClean="0">
                <a:solidFill>
                  <a:schemeClr val="tx1"/>
                </a:solidFill>
              </a:rPr>
              <a:t>RISK?</a:t>
            </a:r>
            <a:endParaRPr lang="ko-KR" altLang="en-US" sz="88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901936"/>
            <a:ext cx="2183939" cy="24942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16" y="4797152"/>
            <a:ext cx="2571750" cy="1666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593529"/>
            <a:ext cx="2568607" cy="16833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10" y="3429000"/>
            <a:ext cx="2182327" cy="16146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84945"/>
            <a:ext cx="3633573" cy="1763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357158" y="553240"/>
            <a:ext cx="6591106" cy="859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사전적 정의 </a:t>
            </a:r>
            <a:r>
              <a:rPr lang="en-US" altLang="ko-KR" sz="3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(Definition)</a:t>
            </a:r>
            <a:endParaRPr lang="ko-KR" altLang="en-US" sz="3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7158" y="1646470"/>
            <a:ext cx="8247290" cy="3222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RISK = 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위험</a:t>
            </a:r>
            <a:endParaRPr lang="en-US" altLang="ko-KR" sz="3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위험 </a:t>
            </a:r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 </a:t>
            </a:r>
            <a:r>
              <a:rPr lang="ko-KR" altLang="en-US" sz="32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해로움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이나 </a:t>
            </a:r>
            <a:r>
              <a:rPr lang="ko-KR" altLang="en-US" sz="32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손실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생길 우려가 있음</a:t>
            </a:r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또는 그런 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상태</a:t>
            </a:r>
            <a:endParaRPr lang="ko-KR" altLang="en-US" sz="3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9FC-D53D-4CAA-B890-E0E88092479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87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357158" y="553240"/>
            <a:ext cx="6591106" cy="859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RISK</a:t>
            </a:r>
            <a:r>
              <a:rPr lang="ko-KR" altLang="en-US" sz="3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 초래하는 결과</a:t>
            </a:r>
            <a:endParaRPr lang="ko-KR" altLang="en-US" sz="3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7158" y="1646470"/>
            <a:ext cx="8247290" cy="2502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불확실</a:t>
            </a:r>
            <a:r>
              <a:rPr lang="ko-KR" altLang="en-US" sz="3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성</a:t>
            </a:r>
            <a:endParaRPr lang="en-US" altLang="ko-KR" sz="3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RISK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의 현실화 </a:t>
            </a:r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 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손실</a:t>
            </a:r>
            <a:endParaRPr lang="en-US" altLang="ko-KR" sz="3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손실의 누적</a:t>
            </a:r>
            <a:endParaRPr lang="ko-KR" altLang="en-US" sz="3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9FC-D53D-4CAA-B890-E0E88092479A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070" y="4064552"/>
            <a:ext cx="2673282" cy="238878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373521"/>
            <a:ext cx="2602080" cy="19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2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9FC-D53D-4CAA-B890-E0E88092479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왼쪽 화살표 5"/>
          <p:cNvSpPr/>
          <p:nvPr/>
        </p:nvSpPr>
        <p:spPr>
          <a:xfrm>
            <a:off x="467544" y="1556792"/>
            <a:ext cx="2880000" cy="216000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위</a:t>
            </a:r>
            <a:r>
              <a:rPr lang="ko-KR" altLang="en-US" sz="4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험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5652440" y="1556792"/>
            <a:ext cx="2880000" cy="21600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불확실성</a:t>
            </a:r>
            <a:endParaRPr lang="ko-KR" altLang="en-US" sz="4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565556" y="1700808"/>
            <a:ext cx="1872208" cy="180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RISK</a:t>
            </a:r>
            <a:endParaRPr lang="ko-KR" altLang="en-US" sz="3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779" y="3861048"/>
            <a:ext cx="2419321" cy="243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4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357158" y="553240"/>
            <a:ext cx="8031266" cy="859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리스크</a:t>
            </a:r>
            <a:r>
              <a:rPr lang="ko-KR" altLang="en-US" sz="3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관리 </a:t>
            </a:r>
            <a:r>
              <a:rPr lang="en-US" altLang="ko-KR" sz="3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(RISK MANAGEMENT)</a:t>
            </a:r>
            <a:endParaRPr lang="ko-KR" altLang="en-US" sz="3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7158" y="1628800"/>
            <a:ext cx="8247290" cy="4374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위험의 식별</a:t>
            </a:r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측정</a:t>
            </a:r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평가</a:t>
            </a:r>
            <a:endParaRPr lang="en-US" altLang="ko-KR" sz="3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어떤 사건들의 발생 혹은 발생했을 때의 영향을 감독</a:t>
            </a:r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제어하고 그에 따른 손실을 최소화</a:t>
            </a:r>
            <a:endParaRPr lang="en-US" altLang="ko-KR" sz="3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기회의 실현을 최대화</a:t>
            </a:r>
            <a:endParaRPr lang="ko-KR" altLang="en-US" sz="3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9FC-D53D-4CAA-B890-E0E88092479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64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357158" y="548680"/>
            <a:ext cx="8031266" cy="859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리스크</a:t>
            </a:r>
            <a:r>
              <a:rPr lang="ko-KR" altLang="en-US" sz="3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관리의 예</a:t>
            </a:r>
            <a:endParaRPr lang="ko-KR" altLang="en-US" sz="3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7158" y="1214422"/>
            <a:ext cx="8247290" cy="4374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외환보유고</a:t>
            </a:r>
            <a:endParaRPr lang="en-US" altLang="ko-KR" sz="3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자기자본축적</a:t>
            </a:r>
            <a:endParaRPr lang="en-US" altLang="ko-KR" sz="3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대출제도</a:t>
            </a:r>
            <a:endParaRPr lang="en-US" altLang="ko-KR" sz="3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스포츠</a:t>
            </a:r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개인적 차원</a:t>
            </a:r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3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9FC-D53D-4CAA-B890-E0E88092479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40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9FC-D53D-4CAA-B890-E0E88092479A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994956" y="2402948"/>
            <a:ext cx="2016224" cy="3474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주관적 평가</a:t>
            </a:r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영역별 관리</a:t>
            </a:r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성장성과 수익성 확보에 주력</a:t>
            </a:r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개별 집단 차원의 관리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951330" y="1196752"/>
            <a:ext cx="2160240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과거</a:t>
            </a:r>
            <a:endParaRPr lang="ko-KR" altLang="en-US" sz="3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63698" y="2420888"/>
            <a:ext cx="2016224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맑은 고딕"/>
                <a:ea typeface="맑은 고딕"/>
              </a:rPr>
              <a:t>• </a:t>
            </a:r>
            <a:r>
              <a:rPr lang="ko-KR" altLang="en-US" sz="2000" dirty="0" smtClean="0">
                <a:solidFill>
                  <a:schemeClr val="tx1"/>
                </a:solidFill>
                <a:latin typeface="맑은 고딕"/>
                <a:ea typeface="맑은 고딕"/>
              </a:rPr>
              <a:t>정량적 평가</a:t>
            </a:r>
            <a:endParaRPr lang="en-US" altLang="ko-KR" sz="2000" dirty="0" smtClean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2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맑은 고딕"/>
                <a:ea typeface="맑은 고딕"/>
              </a:rPr>
              <a:t>• </a:t>
            </a:r>
            <a:r>
              <a:rPr lang="ko-KR" altLang="en-US" sz="2000" dirty="0" smtClean="0">
                <a:solidFill>
                  <a:schemeClr val="tx1"/>
                </a:solidFill>
                <a:latin typeface="맑은 고딕"/>
                <a:ea typeface="맑은 고딕"/>
              </a:rPr>
              <a:t>통합</a:t>
            </a:r>
            <a:r>
              <a:rPr lang="ko-KR" altLang="en-US" sz="2000" dirty="0">
                <a:solidFill>
                  <a:schemeClr val="tx1"/>
                </a:solidFill>
                <a:latin typeface="맑은 고딕"/>
                <a:ea typeface="맑은 고딕"/>
              </a:rPr>
              <a:t>적</a:t>
            </a:r>
            <a:r>
              <a:rPr lang="ko-KR" altLang="en-US" sz="2000" dirty="0" smtClean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맑은 고딕"/>
                <a:ea typeface="맑은 고딕"/>
              </a:rPr>
              <a:t>관리</a:t>
            </a:r>
            <a:endParaRPr lang="en-US" altLang="ko-KR" sz="2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2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맑은 고딕"/>
                <a:ea typeface="맑은 고딕"/>
              </a:rPr>
              <a:t>• </a:t>
            </a:r>
            <a:r>
              <a:rPr lang="ko-KR" altLang="en-US" sz="2000" dirty="0" smtClean="0">
                <a:solidFill>
                  <a:schemeClr val="tx1"/>
                </a:solidFill>
                <a:latin typeface="맑은 고딕"/>
                <a:ea typeface="맑은 고딕"/>
              </a:rPr>
              <a:t>잠재해 있는 </a:t>
            </a:r>
            <a:r>
              <a:rPr lang="ko-KR" altLang="en-US" sz="2000" dirty="0" err="1" smtClean="0">
                <a:solidFill>
                  <a:schemeClr val="tx1"/>
                </a:solidFill>
                <a:latin typeface="맑은 고딕"/>
                <a:ea typeface="맑은 고딕"/>
              </a:rPr>
              <a:t>리스크의</a:t>
            </a:r>
            <a:r>
              <a:rPr lang="ko-KR" altLang="en-US" sz="2000" dirty="0" smtClean="0">
                <a:solidFill>
                  <a:schemeClr val="tx1"/>
                </a:solidFill>
                <a:latin typeface="맑은 고딕"/>
                <a:ea typeface="맑은 고딕"/>
              </a:rPr>
              <a:t> 식별 및 평가에 관심</a:t>
            </a:r>
            <a:endParaRPr lang="en-US" altLang="ko-KR" sz="2000" dirty="0" smtClean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2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latin typeface="맑은 고딕"/>
                <a:ea typeface="맑은 고딕"/>
              </a:rPr>
              <a:t>• </a:t>
            </a:r>
            <a:r>
              <a:rPr lang="ko-KR" altLang="en-US" sz="2000" dirty="0" smtClean="0">
                <a:solidFill>
                  <a:schemeClr val="tx1"/>
                </a:solidFill>
                <a:latin typeface="맑은 고딕"/>
                <a:ea typeface="맑은 고딕"/>
              </a:rPr>
              <a:t>국가적 차원의 규제 및 감독 증대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220072" y="1196752"/>
            <a:ext cx="2160240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현재</a:t>
            </a:r>
            <a:endParaRPr lang="ko-KR" altLang="en-US" sz="3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283968" y="3645024"/>
            <a:ext cx="720080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64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9FC-D53D-4CAA-B890-E0E88092479A}" type="slidenum">
              <a:rPr lang="ko-KR" altLang="en-US" smtClean="0"/>
              <a:pPr/>
              <a:t>9</a:t>
            </a:fld>
            <a:endParaRPr lang="ko-KR" altLang="en-US"/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644684700"/>
              </p:ext>
            </p:extLst>
          </p:nvPr>
        </p:nvGraphicFramePr>
        <p:xfrm>
          <a:off x="323528" y="1252984"/>
          <a:ext cx="6720408" cy="4696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위로 구부러진 화살표 3"/>
          <p:cNvSpPr/>
          <p:nvPr/>
        </p:nvSpPr>
        <p:spPr>
          <a:xfrm rot="10217578">
            <a:off x="5647579" y="1965120"/>
            <a:ext cx="1498440" cy="842425"/>
          </a:xfrm>
          <a:prstGeom prst="curved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폭발 1 4"/>
          <p:cNvSpPr/>
          <p:nvPr/>
        </p:nvSpPr>
        <p:spPr>
          <a:xfrm>
            <a:off x="6660232" y="2780928"/>
            <a:ext cx="2088232" cy="1584176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통계학</a:t>
            </a:r>
            <a:endParaRPr lang="ko-KR" altLang="en-US" sz="2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05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7194</TotalTime>
  <Words>430</Words>
  <Application>Microsoft Office PowerPoint</Application>
  <PresentationFormat>화면 슬라이드 쇼(4:3)</PresentationFormat>
  <Paragraphs>131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투명도</vt:lpstr>
      <vt:lpstr>리스크 관리 (Risk Management)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정보통계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한국외대</dc:creator>
  <cp:lastModifiedBy>yang</cp:lastModifiedBy>
  <cp:revision>280</cp:revision>
  <dcterms:created xsi:type="dcterms:W3CDTF">2010-04-22T00:11:09Z</dcterms:created>
  <dcterms:modified xsi:type="dcterms:W3CDTF">2014-03-14T02:37:24Z</dcterms:modified>
</cp:coreProperties>
</file>