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57" r:id="rId4"/>
    <p:sldId id="271" r:id="rId5"/>
    <p:sldId id="262" r:id="rId6"/>
    <p:sldId id="261" r:id="rId7"/>
    <p:sldId id="258" r:id="rId8"/>
    <p:sldId id="259" r:id="rId9"/>
    <p:sldId id="260" r:id="rId10"/>
    <p:sldId id="265" r:id="rId11"/>
    <p:sldId id="263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6FF42-266E-4286-895D-38D2E5AF1C73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F00FE9A0-69CA-4D5B-8337-5EC06A6827CB}">
      <dgm:prSet phldrT="[텍스트]"/>
      <dgm:spPr/>
      <dgm:t>
        <a:bodyPr/>
        <a:lstStyle/>
        <a:p>
          <a:pPr latinLnBrk="1"/>
          <a:r>
            <a:rPr lang="ko-KR" altLang="en-US" dirty="0" smtClean="0"/>
            <a:t>고객사용     패턴파악</a:t>
          </a:r>
          <a:endParaRPr lang="ko-KR" altLang="en-US" dirty="0"/>
        </a:p>
      </dgm:t>
    </dgm:pt>
    <dgm:pt modelId="{0F7F22B4-528D-47A6-B7DC-BFA86468A762}" type="parTrans" cxnId="{B4226596-0279-48F2-BF48-BEAAF53807DF}">
      <dgm:prSet/>
      <dgm:spPr/>
      <dgm:t>
        <a:bodyPr/>
        <a:lstStyle/>
        <a:p>
          <a:pPr latinLnBrk="1"/>
          <a:endParaRPr lang="ko-KR" altLang="en-US"/>
        </a:p>
      </dgm:t>
    </dgm:pt>
    <dgm:pt modelId="{B8EB13B6-C8D8-432D-806A-E908C753D1CB}" type="sibTrans" cxnId="{B4226596-0279-48F2-BF48-BEAAF53807DF}">
      <dgm:prSet/>
      <dgm:spPr/>
      <dgm:t>
        <a:bodyPr/>
        <a:lstStyle/>
        <a:p>
          <a:pPr latinLnBrk="1"/>
          <a:endParaRPr lang="ko-KR" altLang="en-US"/>
        </a:p>
      </dgm:t>
    </dgm:pt>
    <dgm:pt modelId="{F1A402F6-4C4B-457D-8061-C0BD1D708AA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패턴일치여부점수화</a:t>
          </a:r>
          <a:endParaRPr lang="ko-KR" altLang="en-US" dirty="0"/>
        </a:p>
      </dgm:t>
    </dgm:pt>
    <dgm:pt modelId="{66CC10CE-E9AA-46BE-842A-39E808B3A4D0}" type="parTrans" cxnId="{69CD1698-594D-407B-9CAF-86F094E501AA}">
      <dgm:prSet/>
      <dgm:spPr/>
      <dgm:t>
        <a:bodyPr/>
        <a:lstStyle/>
        <a:p>
          <a:pPr latinLnBrk="1"/>
          <a:endParaRPr lang="ko-KR" altLang="en-US"/>
        </a:p>
      </dgm:t>
    </dgm:pt>
    <dgm:pt modelId="{6F77324B-AC72-4DEA-9542-E3AB77734CCE}" type="sibTrans" cxnId="{69CD1698-594D-407B-9CAF-86F094E501AA}">
      <dgm:prSet/>
      <dgm:spPr/>
      <dgm:t>
        <a:bodyPr/>
        <a:lstStyle/>
        <a:p>
          <a:pPr latinLnBrk="1"/>
          <a:endParaRPr lang="ko-KR" altLang="en-US"/>
        </a:p>
      </dgm:t>
    </dgm:pt>
    <dgm:pt modelId="{BC37340F-5A54-4AAF-83E9-D54771598306}">
      <dgm:prSet phldrT="[텍스트]"/>
      <dgm:spPr/>
      <dgm:t>
        <a:bodyPr/>
        <a:lstStyle/>
        <a:p>
          <a:pPr latinLnBrk="1"/>
          <a:r>
            <a:rPr lang="ko-KR" altLang="en-US" dirty="0" smtClean="0"/>
            <a:t>결제승인     여부결정</a:t>
          </a:r>
          <a:endParaRPr lang="ko-KR" altLang="en-US" dirty="0"/>
        </a:p>
      </dgm:t>
    </dgm:pt>
    <dgm:pt modelId="{687A0777-0202-4360-B7DE-2AE979BBCA21}" type="parTrans" cxnId="{0D5036E9-5C11-4C9F-AC87-D7C045E98386}">
      <dgm:prSet/>
      <dgm:spPr/>
      <dgm:t>
        <a:bodyPr/>
        <a:lstStyle/>
        <a:p>
          <a:pPr latinLnBrk="1"/>
          <a:endParaRPr lang="ko-KR" altLang="en-US"/>
        </a:p>
      </dgm:t>
    </dgm:pt>
    <dgm:pt modelId="{C8936042-5D7E-4E37-80C1-2F7C9C934C9A}" type="sibTrans" cxnId="{0D5036E9-5C11-4C9F-AC87-D7C045E98386}">
      <dgm:prSet/>
      <dgm:spPr/>
      <dgm:t>
        <a:bodyPr/>
        <a:lstStyle/>
        <a:p>
          <a:pPr latinLnBrk="1"/>
          <a:endParaRPr lang="ko-KR" altLang="en-US"/>
        </a:p>
      </dgm:t>
    </dgm:pt>
    <dgm:pt modelId="{A0A6E1B5-DFD0-4BB2-8394-668FED2A6D6E}" type="pres">
      <dgm:prSet presAssocID="{E256FF42-266E-4286-895D-38D2E5AF1C73}" presName="Name0" presStyleCnt="0">
        <dgm:presLayoutVars>
          <dgm:dir/>
          <dgm:resizeHandles val="exact"/>
        </dgm:presLayoutVars>
      </dgm:prSet>
      <dgm:spPr/>
    </dgm:pt>
    <dgm:pt modelId="{A92C0A1F-A6EF-42B4-B253-FD26238A48BB}" type="pres">
      <dgm:prSet presAssocID="{F00FE9A0-69CA-4D5B-8337-5EC06A6827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FC0DD-2D34-4AFC-86CB-189A15D03C7D}" type="pres">
      <dgm:prSet presAssocID="{B8EB13B6-C8D8-432D-806A-E908C753D1CB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0011CD0-DD17-4BC6-82B7-BFB4E9142369}" type="pres">
      <dgm:prSet presAssocID="{B8EB13B6-C8D8-432D-806A-E908C753D1CB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A61FE90-55A8-4CDD-A9F0-DFFA8A68043E}" type="pres">
      <dgm:prSet presAssocID="{F1A402F6-4C4B-457D-8061-C0BD1D708A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3E884E-1B7B-45EF-A380-285E2CDF517D}" type="pres">
      <dgm:prSet presAssocID="{6F77324B-AC72-4DEA-9542-E3AB77734CCE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FDF9132-7C90-4E93-8FB8-A54A9BF837E4}" type="pres">
      <dgm:prSet presAssocID="{6F77324B-AC72-4DEA-9542-E3AB77734CCE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0D58C2B-74CF-4110-B691-242BB0573516}" type="pres">
      <dgm:prSet presAssocID="{BC37340F-5A54-4AAF-83E9-D547715983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2835146-76EC-4CB6-BF3D-17B962D96923}" type="presOf" srcId="{6F77324B-AC72-4DEA-9542-E3AB77734CCE}" destId="{AE3E884E-1B7B-45EF-A380-285E2CDF517D}" srcOrd="0" destOrd="0" presId="urn:microsoft.com/office/officeart/2005/8/layout/process1"/>
    <dgm:cxn modelId="{B4226596-0279-48F2-BF48-BEAAF53807DF}" srcId="{E256FF42-266E-4286-895D-38D2E5AF1C73}" destId="{F00FE9A0-69CA-4D5B-8337-5EC06A6827CB}" srcOrd="0" destOrd="0" parTransId="{0F7F22B4-528D-47A6-B7DC-BFA86468A762}" sibTransId="{B8EB13B6-C8D8-432D-806A-E908C753D1CB}"/>
    <dgm:cxn modelId="{99CC31BE-2BFE-42D6-B54E-49B381F3AD9B}" type="presOf" srcId="{E256FF42-266E-4286-895D-38D2E5AF1C73}" destId="{A0A6E1B5-DFD0-4BB2-8394-668FED2A6D6E}" srcOrd="0" destOrd="0" presId="urn:microsoft.com/office/officeart/2005/8/layout/process1"/>
    <dgm:cxn modelId="{69CD1698-594D-407B-9CAF-86F094E501AA}" srcId="{E256FF42-266E-4286-895D-38D2E5AF1C73}" destId="{F1A402F6-4C4B-457D-8061-C0BD1D708AA6}" srcOrd="1" destOrd="0" parTransId="{66CC10CE-E9AA-46BE-842A-39E808B3A4D0}" sibTransId="{6F77324B-AC72-4DEA-9542-E3AB77734CCE}"/>
    <dgm:cxn modelId="{0D5036E9-5C11-4C9F-AC87-D7C045E98386}" srcId="{E256FF42-266E-4286-895D-38D2E5AF1C73}" destId="{BC37340F-5A54-4AAF-83E9-D54771598306}" srcOrd="2" destOrd="0" parTransId="{687A0777-0202-4360-B7DE-2AE979BBCA21}" sibTransId="{C8936042-5D7E-4E37-80C1-2F7C9C934C9A}"/>
    <dgm:cxn modelId="{7A83BDD1-FC01-421F-9778-84FB08CF996B}" type="presOf" srcId="{BC37340F-5A54-4AAF-83E9-D54771598306}" destId="{D0D58C2B-74CF-4110-B691-242BB0573516}" srcOrd="0" destOrd="0" presId="urn:microsoft.com/office/officeart/2005/8/layout/process1"/>
    <dgm:cxn modelId="{FF3452EC-67A7-4166-8F51-56FCFD2F3A27}" type="presOf" srcId="{F1A402F6-4C4B-457D-8061-C0BD1D708AA6}" destId="{DA61FE90-55A8-4CDD-A9F0-DFFA8A68043E}" srcOrd="0" destOrd="0" presId="urn:microsoft.com/office/officeart/2005/8/layout/process1"/>
    <dgm:cxn modelId="{ABB35681-BF6D-48FA-99C2-A72067A109EE}" type="presOf" srcId="{6F77324B-AC72-4DEA-9542-E3AB77734CCE}" destId="{9FDF9132-7C90-4E93-8FB8-A54A9BF837E4}" srcOrd="1" destOrd="0" presId="urn:microsoft.com/office/officeart/2005/8/layout/process1"/>
    <dgm:cxn modelId="{7FEAF6E7-CC2A-426B-B76F-E39127F0FBB8}" type="presOf" srcId="{B8EB13B6-C8D8-432D-806A-E908C753D1CB}" destId="{EC4FC0DD-2D34-4AFC-86CB-189A15D03C7D}" srcOrd="0" destOrd="0" presId="urn:microsoft.com/office/officeart/2005/8/layout/process1"/>
    <dgm:cxn modelId="{3F2F456E-A857-4D3A-A9FA-680D6DBA1362}" type="presOf" srcId="{F00FE9A0-69CA-4D5B-8337-5EC06A6827CB}" destId="{A92C0A1F-A6EF-42B4-B253-FD26238A48BB}" srcOrd="0" destOrd="0" presId="urn:microsoft.com/office/officeart/2005/8/layout/process1"/>
    <dgm:cxn modelId="{B14125D0-3E48-4261-904C-DD018733C98D}" type="presOf" srcId="{B8EB13B6-C8D8-432D-806A-E908C753D1CB}" destId="{80011CD0-DD17-4BC6-82B7-BFB4E9142369}" srcOrd="1" destOrd="0" presId="urn:microsoft.com/office/officeart/2005/8/layout/process1"/>
    <dgm:cxn modelId="{5DE4CD34-5667-4C48-98C2-72DEDFC54743}" type="presParOf" srcId="{A0A6E1B5-DFD0-4BB2-8394-668FED2A6D6E}" destId="{A92C0A1F-A6EF-42B4-B253-FD26238A48BB}" srcOrd="0" destOrd="0" presId="urn:microsoft.com/office/officeart/2005/8/layout/process1"/>
    <dgm:cxn modelId="{CB285D71-9815-4805-8EEB-3430B42C5CF6}" type="presParOf" srcId="{A0A6E1B5-DFD0-4BB2-8394-668FED2A6D6E}" destId="{EC4FC0DD-2D34-4AFC-86CB-189A15D03C7D}" srcOrd="1" destOrd="0" presId="urn:microsoft.com/office/officeart/2005/8/layout/process1"/>
    <dgm:cxn modelId="{1CAEB0EA-2815-41FF-A559-F8238A22EEE6}" type="presParOf" srcId="{EC4FC0DD-2D34-4AFC-86CB-189A15D03C7D}" destId="{80011CD0-DD17-4BC6-82B7-BFB4E9142369}" srcOrd="0" destOrd="0" presId="urn:microsoft.com/office/officeart/2005/8/layout/process1"/>
    <dgm:cxn modelId="{A5A62032-BD97-4CD7-AFB9-992DE3E6C647}" type="presParOf" srcId="{A0A6E1B5-DFD0-4BB2-8394-668FED2A6D6E}" destId="{DA61FE90-55A8-4CDD-A9F0-DFFA8A68043E}" srcOrd="2" destOrd="0" presId="urn:microsoft.com/office/officeart/2005/8/layout/process1"/>
    <dgm:cxn modelId="{10E60BB3-8EA0-46E9-AB4F-011B7F138BCF}" type="presParOf" srcId="{A0A6E1B5-DFD0-4BB2-8394-668FED2A6D6E}" destId="{AE3E884E-1B7B-45EF-A380-285E2CDF517D}" srcOrd="3" destOrd="0" presId="urn:microsoft.com/office/officeart/2005/8/layout/process1"/>
    <dgm:cxn modelId="{7A88F74C-E159-41E8-8DF0-9BD0F673679B}" type="presParOf" srcId="{AE3E884E-1B7B-45EF-A380-285E2CDF517D}" destId="{9FDF9132-7C90-4E93-8FB8-A54A9BF837E4}" srcOrd="0" destOrd="0" presId="urn:microsoft.com/office/officeart/2005/8/layout/process1"/>
    <dgm:cxn modelId="{42CADB17-C7FD-43B7-A397-2E5629D103B5}" type="presParOf" srcId="{A0A6E1B5-DFD0-4BB2-8394-668FED2A6D6E}" destId="{D0D58C2B-74CF-4110-B691-242BB057351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6FF42-266E-4286-895D-38D2E5AF1C73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F00FE9A0-69CA-4D5B-8337-5EC06A6827CB}">
      <dgm:prSet phldrT="[텍스트]"/>
      <dgm:spPr/>
      <dgm:t>
        <a:bodyPr/>
        <a:lstStyle/>
        <a:p>
          <a:pPr latinLnBrk="1"/>
          <a:r>
            <a:rPr lang="ko-KR" altLang="en-US" dirty="0" smtClean="0"/>
            <a:t>위장가맹점  개설</a:t>
          </a:r>
          <a:endParaRPr lang="en-US" altLang="ko-KR" dirty="0" smtClean="0"/>
        </a:p>
      </dgm:t>
    </dgm:pt>
    <dgm:pt modelId="{0F7F22B4-528D-47A6-B7DC-BFA86468A762}" type="parTrans" cxnId="{B4226596-0279-48F2-BF48-BEAAF53807DF}">
      <dgm:prSet/>
      <dgm:spPr/>
      <dgm:t>
        <a:bodyPr/>
        <a:lstStyle/>
        <a:p>
          <a:pPr latinLnBrk="1"/>
          <a:endParaRPr lang="ko-KR" altLang="en-US"/>
        </a:p>
      </dgm:t>
    </dgm:pt>
    <dgm:pt modelId="{B8EB13B6-C8D8-432D-806A-E908C753D1CB}" type="sibTrans" cxnId="{B4226596-0279-48F2-BF48-BEAAF53807DF}">
      <dgm:prSet/>
      <dgm:spPr/>
      <dgm:t>
        <a:bodyPr/>
        <a:lstStyle/>
        <a:p>
          <a:pPr latinLnBrk="1"/>
          <a:endParaRPr lang="ko-KR" altLang="en-US"/>
        </a:p>
      </dgm:t>
    </dgm:pt>
    <dgm:pt modelId="{F1A402F6-4C4B-457D-8061-C0BD1D708AA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결제후</a:t>
          </a:r>
          <a:r>
            <a:rPr lang="ko-KR" altLang="en-US" dirty="0" smtClean="0"/>
            <a:t> 물품대신 현금 융통</a:t>
          </a:r>
          <a:endParaRPr lang="ko-KR" altLang="en-US" dirty="0"/>
        </a:p>
      </dgm:t>
    </dgm:pt>
    <dgm:pt modelId="{66CC10CE-E9AA-46BE-842A-39E808B3A4D0}" type="parTrans" cxnId="{69CD1698-594D-407B-9CAF-86F094E501AA}">
      <dgm:prSet/>
      <dgm:spPr/>
      <dgm:t>
        <a:bodyPr/>
        <a:lstStyle/>
        <a:p>
          <a:pPr latinLnBrk="1"/>
          <a:endParaRPr lang="ko-KR" altLang="en-US"/>
        </a:p>
      </dgm:t>
    </dgm:pt>
    <dgm:pt modelId="{6F77324B-AC72-4DEA-9542-E3AB77734CCE}" type="sibTrans" cxnId="{69CD1698-594D-407B-9CAF-86F094E501AA}">
      <dgm:prSet/>
      <dgm:spPr/>
      <dgm:t>
        <a:bodyPr/>
        <a:lstStyle/>
        <a:p>
          <a:pPr latinLnBrk="1"/>
          <a:endParaRPr lang="ko-KR" altLang="en-US"/>
        </a:p>
      </dgm:t>
    </dgm:pt>
    <dgm:pt modelId="{BC37340F-5A54-4AAF-83E9-D54771598306}">
      <dgm:prSet phldrT="[텍스트]"/>
      <dgm:spPr/>
      <dgm:t>
        <a:bodyPr/>
        <a:lstStyle/>
        <a:p>
          <a:pPr latinLnBrk="1"/>
          <a:r>
            <a:rPr lang="ko-KR" altLang="en-US" dirty="0" smtClean="0"/>
            <a:t>허위매출 승인요청 및 대금청구 </a:t>
          </a:r>
          <a:endParaRPr lang="ko-KR" altLang="en-US" dirty="0"/>
        </a:p>
      </dgm:t>
    </dgm:pt>
    <dgm:pt modelId="{687A0777-0202-4360-B7DE-2AE979BBCA21}" type="parTrans" cxnId="{0D5036E9-5C11-4C9F-AC87-D7C045E98386}">
      <dgm:prSet/>
      <dgm:spPr/>
      <dgm:t>
        <a:bodyPr/>
        <a:lstStyle/>
        <a:p>
          <a:pPr latinLnBrk="1"/>
          <a:endParaRPr lang="ko-KR" altLang="en-US"/>
        </a:p>
      </dgm:t>
    </dgm:pt>
    <dgm:pt modelId="{C8936042-5D7E-4E37-80C1-2F7C9C934C9A}" type="sibTrans" cxnId="{0D5036E9-5C11-4C9F-AC87-D7C045E98386}">
      <dgm:prSet/>
      <dgm:spPr/>
      <dgm:t>
        <a:bodyPr/>
        <a:lstStyle/>
        <a:p>
          <a:pPr latinLnBrk="1"/>
          <a:endParaRPr lang="ko-KR" altLang="en-US"/>
        </a:p>
      </dgm:t>
    </dgm:pt>
    <dgm:pt modelId="{A0A6E1B5-DFD0-4BB2-8394-668FED2A6D6E}" type="pres">
      <dgm:prSet presAssocID="{E256FF42-266E-4286-895D-38D2E5AF1C73}" presName="Name0" presStyleCnt="0">
        <dgm:presLayoutVars>
          <dgm:dir/>
          <dgm:resizeHandles val="exact"/>
        </dgm:presLayoutVars>
      </dgm:prSet>
      <dgm:spPr/>
    </dgm:pt>
    <dgm:pt modelId="{A92C0A1F-A6EF-42B4-B253-FD26238A48BB}" type="pres">
      <dgm:prSet presAssocID="{F00FE9A0-69CA-4D5B-8337-5EC06A6827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FC0DD-2D34-4AFC-86CB-189A15D03C7D}" type="pres">
      <dgm:prSet presAssocID="{B8EB13B6-C8D8-432D-806A-E908C753D1CB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0011CD0-DD17-4BC6-82B7-BFB4E9142369}" type="pres">
      <dgm:prSet presAssocID="{B8EB13B6-C8D8-432D-806A-E908C753D1CB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A61FE90-55A8-4CDD-A9F0-DFFA8A68043E}" type="pres">
      <dgm:prSet presAssocID="{F1A402F6-4C4B-457D-8061-C0BD1D708A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3E884E-1B7B-45EF-A380-285E2CDF517D}" type="pres">
      <dgm:prSet presAssocID="{6F77324B-AC72-4DEA-9542-E3AB77734CCE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FDF9132-7C90-4E93-8FB8-A54A9BF837E4}" type="pres">
      <dgm:prSet presAssocID="{6F77324B-AC72-4DEA-9542-E3AB77734CCE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0D58C2B-74CF-4110-B691-242BB0573516}" type="pres">
      <dgm:prSet presAssocID="{BC37340F-5A54-4AAF-83E9-D547715983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3B0AF3-9406-46B2-8D0A-83D2055B5212}" type="presOf" srcId="{6F77324B-AC72-4DEA-9542-E3AB77734CCE}" destId="{9FDF9132-7C90-4E93-8FB8-A54A9BF837E4}" srcOrd="1" destOrd="0" presId="urn:microsoft.com/office/officeart/2005/8/layout/process1"/>
    <dgm:cxn modelId="{69CD1698-594D-407B-9CAF-86F094E501AA}" srcId="{E256FF42-266E-4286-895D-38D2E5AF1C73}" destId="{F1A402F6-4C4B-457D-8061-C0BD1D708AA6}" srcOrd="1" destOrd="0" parTransId="{66CC10CE-E9AA-46BE-842A-39E808B3A4D0}" sibTransId="{6F77324B-AC72-4DEA-9542-E3AB77734CCE}"/>
    <dgm:cxn modelId="{B01AF3A4-EF70-4ACD-A311-B1F49F853D17}" type="presOf" srcId="{E256FF42-266E-4286-895D-38D2E5AF1C73}" destId="{A0A6E1B5-DFD0-4BB2-8394-668FED2A6D6E}" srcOrd="0" destOrd="0" presId="urn:microsoft.com/office/officeart/2005/8/layout/process1"/>
    <dgm:cxn modelId="{B4226596-0279-48F2-BF48-BEAAF53807DF}" srcId="{E256FF42-266E-4286-895D-38D2E5AF1C73}" destId="{F00FE9A0-69CA-4D5B-8337-5EC06A6827CB}" srcOrd="0" destOrd="0" parTransId="{0F7F22B4-528D-47A6-B7DC-BFA86468A762}" sibTransId="{B8EB13B6-C8D8-432D-806A-E908C753D1CB}"/>
    <dgm:cxn modelId="{9ED252DF-BCD6-41CC-AD59-7776804C2DCC}" type="presOf" srcId="{BC37340F-5A54-4AAF-83E9-D54771598306}" destId="{D0D58C2B-74CF-4110-B691-242BB0573516}" srcOrd="0" destOrd="0" presId="urn:microsoft.com/office/officeart/2005/8/layout/process1"/>
    <dgm:cxn modelId="{DC75892A-D5EC-450B-8906-1322EC463797}" type="presOf" srcId="{6F77324B-AC72-4DEA-9542-E3AB77734CCE}" destId="{AE3E884E-1B7B-45EF-A380-285E2CDF517D}" srcOrd="0" destOrd="0" presId="urn:microsoft.com/office/officeart/2005/8/layout/process1"/>
    <dgm:cxn modelId="{690A07C1-3A4D-4148-836F-5E9789D11294}" type="presOf" srcId="{B8EB13B6-C8D8-432D-806A-E908C753D1CB}" destId="{80011CD0-DD17-4BC6-82B7-BFB4E9142369}" srcOrd="1" destOrd="0" presId="urn:microsoft.com/office/officeart/2005/8/layout/process1"/>
    <dgm:cxn modelId="{F8B6A318-335F-41A7-B637-E65AE6AC857C}" type="presOf" srcId="{B8EB13B6-C8D8-432D-806A-E908C753D1CB}" destId="{EC4FC0DD-2D34-4AFC-86CB-189A15D03C7D}" srcOrd="0" destOrd="0" presId="urn:microsoft.com/office/officeart/2005/8/layout/process1"/>
    <dgm:cxn modelId="{082C6DB7-3403-4ADB-97B5-7CA784FCAA4B}" type="presOf" srcId="{F00FE9A0-69CA-4D5B-8337-5EC06A6827CB}" destId="{A92C0A1F-A6EF-42B4-B253-FD26238A48BB}" srcOrd="0" destOrd="0" presId="urn:microsoft.com/office/officeart/2005/8/layout/process1"/>
    <dgm:cxn modelId="{2D078D5B-09EA-4AFB-A4E6-48435626478B}" type="presOf" srcId="{F1A402F6-4C4B-457D-8061-C0BD1D708AA6}" destId="{DA61FE90-55A8-4CDD-A9F0-DFFA8A68043E}" srcOrd="0" destOrd="0" presId="urn:microsoft.com/office/officeart/2005/8/layout/process1"/>
    <dgm:cxn modelId="{0D5036E9-5C11-4C9F-AC87-D7C045E98386}" srcId="{E256FF42-266E-4286-895D-38D2E5AF1C73}" destId="{BC37340F-5A54-4AAF-83E9-D54771598306}" srcOrd="2" destOrd="0" parTransId="{687A0777-0202-4360-B7DE-2AE979BBCA21}" sibTransId="{C8936042-5D7E-4E37-80C1-2F7C9C934C9A}"/>
    <dgm:cxn modelId="{E480AF9C-650B-44B0-A2FD-0109617E73A2}" type="presParOf" srcId="{A0A6E1B5-DFD0-4BB2-8394-668FED2A6D6E}" destId="{A92C0A1F-A6EF-42B4-B253-FD26238A48BB}" srcOrd="0" destOrd="0" presId="urn:microsoft.com/office/officeart/2005/8/layout/process1"/>
    <dgm:cxn modelId="{B51220A6-2349-4C54-A0EF-9F4E0EE274AF}" type="presParOf" srcId="{A0A6E1B5-DFD0-4BB2-8394-668FED2A6D6E}" destId="{EC4FC0DD-2D34-4AFC-86CB-189A15D03C7D}" srcOrd="1" destOrd="0" presId="urn:microsoft.com/office/officeart/2005/8/layout/process1"/>
    <dgm:cxn modelId="{6A217338-87CC-493E-B3CB-47A38F3DA0D4}" type="presParOf" srcId="{EC4FC0DD-2D34-4AFC-86CB-189A15D03C7D}" destId="{80011CD0-DD17-4BC6-82B7-BFB4E9142369}" srcOrd="0" destOrd="0" presId="urn:microsoft.com/office/officeart/2005/8/layout/process1"/>
    <dgm:cxn modelId="{9A49C602-29B1-43A7-AA8B-42D995FC0B07}" type="presParOf" srcId="{A0A6E1B5-DFD0-4BB2-8394-668FED2A6D6E}" destId="{DA61FE90-55A8-4CDD-A9F0-DFFA8A68043E}" srcOrd="2" destOrd="0" presId="urn:microsoft.com/office/officeart/2005/8/layout/process1"/>
    <dgm:cxn modelId="{FE7B08C5-B4BB-4E83-9ECB-75930026D974}" type="presParOf" srcId="{A0A6E1B5-DFD0-4BB2-8394-668FED2A6D6E}" destId="{AE3E884E-1B7B-45EF-A380-285E2CDF517D}" srcOrd="3" destOrd="0" presId="urn:microsoft.com/office/officeart/2005/8/layout/process1"/>
    <dgm:cxn modelId="{20E8B904-7F71-4017-B3BA-B00272E5590E}" type="presParOf" srcId="{AE3E884E-1B7B-45EF-A380-285E2CDF517D}" destId="{9FDF9132-7C90-4E93-8FB8-A54A9BF837E4}" srcOrd="0" destOrd="0" presId="urn:microsoft.com/office/officeart/2005/8/layout/process1"/>
    <dgm:cxn modelId="{09ADEDF0-C7B9-40C3-AEC2-9934B28BB6D1}" type="presParOf" srcId="{A0A6E1B5-DFD0-4BB2-8394-668FED2A6D6E}" destId="{D0D58C2B-74CF-4110-B691-242BB057351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6FF42-266E-4286-895D-38D2E5AF1C73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F00FE9A0-69CA-4D5B-8337-5EC06A6827CB}">
      <dgm:prSet phldrT="[텍스트]"/>
      <dgm:spPr/>
      <dgm:t>
        <a:bodyPr/>
        <a:lstStyle/>
        <a:p>
          <a:pPr latinLnBrk="1"/>
          <a:r>
            <a:rPr lang="ko-KR" altLang="en-US" dirty="0" smtClean="0"/>
            <a:t>신용정보    수집</a:t>
          </a:r>
          <a:endParaRPr lang="en-US" altLang="ko-KR" dirty="0" smtClean="0"/>
        </a:p>
      </dgm:t>
    </dgm:pt>
    <dgm:pt modelId="{0F7F22B4-528D-47A6-B7DC-BFA86468A762}" type="parTrans" cxnId="{B4226596-0279-48F2-BF48-BEAAF53807DF}">
      <dgm:prSet/>
      <dgm:spPr/>
      <dgm:t>
        <a:bodyPr/>
        <a:lstStyle/>
        <a:p>
          <a:pPr latinLnBrk="1"/>
          <a:endParaRPr lang="ko-KR" altLang="en-US"/>
        </a:p>
      </dgm:t>
    </dgm:pt>
    <dgm:pt modelId="{B8EB13B6-C8D8-432D-806A-E908C753D1CB}" type="sibTrans" cxnId="{B4226596-0279-48F2-BF48-BEAAF53807DF}">
      <dgm:prSet/>
      <dgm:spPr/>
      <dgm:t>
        <a:bodyPr/>
        <a:lstStyle/>
        <a:p>
          <a:pPr latinLnBrk="1"/>
          <a:endParaRPr lang="ko-KR" altLang="en-US"/>
        </a:p>
      </dgm:t>
    </dgm:pt>
    <dgm:pt modelId="{F1A402F6-4C4B-457D-8061-C0BD1D708AA6}">
      <dgm:prSet phldrT="[텍스트]"/>
      <dgm:spPr/>
      <dgm:t>
        <a:bodyPr/>
        <a:lstStyle/>
        <a:p>
          <a:pPr latinLnBrk="1"/>
          <a:r>
            <a:rPr lang="ko-KR" altLang="en-US" dirty="0" smtClean="0"/>
            <a:t>평가모형개발 및 점수화</a:t>
          </a:r>
          <a:endParaRPr lang="ko-KR" altLang="en-US" dirty="0"/>
        </a:p>
      </dgm:t>
    </dgm:pt>
    <dgm:pt modelId="{66CC10CE-E9AA-46BE-842A-39E808B3A4D0}" type="parTrans" cxnId="{69CD1698-594D-407B-9CAF-86F094E501AA}">
      <dgm:prSet/>
      <dgm:spPr/>
      <dgm:t>
        <a:bodyPr/>
        <a:lstStyle/>
        <a:p>
          <a:pPr latinLnBrk="1"/>
          <a:endParaRPr lang="ko-KR" altLang="en-US"/>
        </a:p>
      </dgm:t>
    </dgm:pt>
    <dgm:pt modelId="{6F77324B-AC72-4DEA-9542-E3AB77734CCE}" type="sibTrans" cxnId="{69CD1698-594D-407B-9CAF-86F094E501AA}">
      <dgm:prSet/>
      <dgm:spPr/>
      <dgm:t>
        <a:bodyPr/>
        <a:lstStyle/>
        <a:p>
          <a:pPr latinLnBrk="1"/>
          <a:endParaRPr lang="ko-KR" altLang="en-US"/>
        </a:p>
      </dgm:t>
    </dgm:pt>
    <dgm:pt modelId="{BC37340F-5A54-4AAF-83E9-D54771598306}">
      <dgm:prSet phldrT="[텍스트]"/>
      <dgm:spPr/>
      <dgm:t>
        <a:bodyPr/>
        <a:lstStyle/>
        <a:p>
          <a:pPr latinLnBrk="1"/>
          <a:r>
            <a:rPr lang="ko-KR" altLang="en-US" dirty="0" smtClean="0"/>
            <a:t>신용등급    결정 및 모니터링 </a:t>
          </a:r>
          <a:endParaRPr lang="ko-KR" altLang="en-US" dirty="0"/>
        </a:p>
      </dgm:t>
    </dgm:pt>
    <dgm:pt modelId="{687A0777-0202-4360-B7DE-2AE979BBCA21}" type="parTrans" cxnId="{0D5036E9-5C11-4C9F-AC87-D7C045E98386}">
      <dgm:prSet/>
      <dgm:spPr/>
      <dgm:t>
        <a:bodyPr/>
        <a:lstStyle/>
        <a:p>
          <a:pPr latinLnBrk="1"/>
          <a:endParaRPr lang="ko-KR" altLang="en-US"/>
        </a:p>
      </dgm:t>
    </dgm:pt>
    <dgm:pt modelId="{C8936042-5D7E-4E37-80C1-2F7C9C934C9A}" type="sibTrans" cxnId="{0D5036E9-5C11-4C9F-AC87-D7C045E98386}">
      <dgm:prSet/>
      <dgm:spPr/>
      <dgm:t>
        <a:bodyPr/>
        <a:lstStyle/>
        <a:p>
          <a:pPr latinLnBrk="1"/>
          <a:endParaRPr lang="ko-KR" altLang="en-US"/>
        </a:p>
      </dgm:t>
    </dgm:pt>
    <dgm:pt modelId="{A0A6E1B5-DFD0-4BB2-8394-668FED2A6D6E}" type="pres">
      <dgm:prSet presAssocID="{E256FF42-266E-4286-895D-38D2E5AF1C73}" presName="Name0" presStyleCnt="0">
        <dgm:presLayoutVars>
          <dgm:dir/>
          <dgm:resizeHandles val="exact"/>
        </dgm:presLayoutVars>
      </dgm:prSet>
      <dgm:spPr/>
    </dgm:pt>
    <dgm:pt modelId="{A92C0A1F-A6EF-42B4-B253-FD26238A48BB}" type="pres">
      <dgm:prSet presAssocID="{F00FE9A0-69CA-4D5B-8337-5EC06A6827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FC0DD-2D34-4AFC-86CB-189A15D03C7D}" type="pres">
      <dgm:prSet presAssocID="{B8EB13B6-C8D8-432D-806A-E908C753D1CB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0011CD0-DD17-4BC6-82B7-BFB4E9142369}" type="pres">
      <dgm:prSet presAssocID="{B8EB13B6-C8D8-432D-806A-E908C753D1CB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A61FE90-55A8-4CDD-A9F0-DFFA8A68043E}" type="pres">
      <dgm:prSet presAssocID="{F1A402F6-4C4B-457D-8061-C0BD1D708A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3E884E-1B7B-45EF-A380-285E2CDF517D}" type="pres">
      <dgm:prSet presAssocID="{6F77324B-AC72-4DEA-9542-E3AB77734CCE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FDF9132-7C90-4E93-8FB8-A54A9BF837E4}" type="pres">
      <dgm:prSet presAssocID="{6F77324B-AC72-4DEA-9542-E3AB77734CCE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0D58C2B-74CF-4110-B691-242BB0573516}" type="pres">
      <dgm:prSet presAssocID="{BC37340F-5A54-4AAF-83E9-D547715983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F887C36-74D0-4AE3-807F-F8F569E8678D}" type="presOf" srcId="{B8EB13B6-C8D8-432D-806A-E908C753D1CB}" destId="{80011CD0-DD17-4BC6-82B7-BFB4E9142369}" srcOrd="1" destOrd="0" presId="urn:microsoft.com/office/officeart/2005/8/layout/process1"/>
    <dgm:cxn modelId="{9A4B082F-E44B-4B9B-A336-9595804E5BCC}" type="presOf" srcId="{6F77324B-AC72-4DEA-9542-E3AB77734CCE}" destId="{9FDF9132-7C90-4E93-8FB8-A54A9BF837E4}" srcOrd="1" destOrd="0" presId="urn:microsoft.com/office/officeart/2005/8/layout/process1"/>
    <dgm:cxn modelId="{87CCF4B5-3B94-4235-AD7C-D4A423C49903}" type="presOf" srcId="{6F77324B-AC72-4DEA-9542-E3AB77734CCE}" destId="{AE3E884E-1B7B-45EF-A380-285E2CDF517D}" srcOrd="0" destOrd="0" presId="urn:microsoft.com/office/officeart/2005/8/layout/process1"/>
    <dgm:cxn modelId="{B4226596-0279-48F2-BF48-BEAAF53807DF}" srcId="{E256FF42-266E-4286-895D-38D2E5AF1C73}" destId="{F00FE9A0-69CA-4D5B-8337-5EC06A6827CB}" srcOrd="0" destOrd="0" parTransId="{0F7F22B4-528D-47A6-B7DC-BFA86468A762}" sibTransId="{B8EB13B6-C8D8-432D-806A-E908C753D1CB}"/>
    <dgm:cxn modelId="{5B5CB1DF-0E3E-4F7B-9C7B-DED1B0008BBF}" type="presOf" srcId="{B8EB13B6-C8D8-432D-806A-E908C753D1CB}" destId="{EC4FC0DD-2D34-4AFC-86CB-189A15D03C7D}" srcOrd="0" destOrd="0" presId="urn:microsoft.com/office/officeart/2005/8/layout/process1"/>
    <dgm:cxn modelId="{644A6F33-58DB-4BEE-B1AD-E5EB72B166C4}" type="presOf" srcId="{BC37340F-5A54-4AAF-83E9-D54771598306}" destId="{D0D58C2B-74CF-4110-B691-242BB0573516}" srcOrd="0" destOrd="0" presId="urn:microsoft.com/office/officeart/2005/8/layout/process1"/>
    <dgm:cxn modelId="{FDAD8A30-D172-49F6-AC00-4D8A972C8BDC}" type="presOf" srcId="{F00FE9A0-69CA-4D5B-8337-5EC06A6827CB}" destId="{A92C0A1F-A6EF-42B4-B253-FD26238A48BB}" srcOrd="0" destOrd="0" presId="urn:microsoft.com/office/officeart/2005/8/layout/process1"/>
    <dgm:cxn modelId="{69CD1698-594D-407B-9CAF-86F094E501AA}" srcId="{E256FF42-266E-4286-895D-38D2E5AF1C73}" destId="{F1A402F6-4C4B-457D-8061-C0BD1D708AA6}" srcOrd="1" destOrd="0" parTransId="{66CC10CE-E9AA-46BE-842A-39E808B3A4D0}" sibTransId="{6F77324B-AC72-4DEA-9542-E3AB77734CCE}"/>
    <dgm:cxn modelId="{0D5036E9-5C11-4C9F-AC87-D7C045E98386}" srcId="{E256FF42-266E-4286-895D-38D2E5AF1C73}" destId="{BC37340F-5A54-4AAF-83E9-D54771598306}" srcOrd="2" destOrd="0" parTransId="{687A0777-0202-4360-B7DE-2AE979BBCA21}" sibTransId="{C8936042-5D7E-4E37-80C1-2F7C9C934C9A}"/>
    <dgm:cxn modelId="{101CF1B7-5591-4607-9D54-11A0491CD5D7}" type="presOf" srcId="{E256FF42-266E-4286-895D-38D2E5AF1C73}" destId="{A0A6E1B5-DFD0-4BB2-8394-668FED2A6D6E}" srcOrd="0" destOrd="0" presId="urn:microsoft.com/office/officeart/2005/8/layout/process1"/>
    <dgm:cxn modelId="{56E46409-C14B-4AF6-9E96-75C61F732FFD}" type="presOf" srcId="{F1A402F6-4C4B-457D-8061-C0BD1D708AA6}" destId="{DA61FE90-55A8-4CDD-A9F0-DFFA8A68043E}" srcOrd="0" destOrd="0" presId="urn:microsoft.com/office/officeart/2005/8/layout/process1"/>
    <dgm:cxn modelId="{51CBE42B-D628-4C7A-AAE8-54C1EF48E179}" type="presParOf" srcId="{A0A6E1B5-DFD0-4BB2-8394-668FED2A6D6E}" destId="{A92C0A1F-A6EF-42B4-B253-FD26238A48BB}" srcOrd="0" destOrd="0" presId="urn:microsoft.com/office/officeart/2005/8/layout/process1"/>
    <dgm:cxn modelId="{F0590728-518A-462B-8D95-5CE316564719}" type="presParOf" srcId="{A0A6E1B5-DFD0-4BB2-8394-668FED2A6D6E}" destId="{EC4FC0DD-2D34-4AFC-86CB-189A15D03C7D}" srcOrd="1" destOrd="0" presId="urn:microsoft.com/office/officeart/2005/8/layout/process1"/>
    <dgm:cxn modelId="{865C117F-B3DB-43F2-9F52-CE36A262CE15}" type="presParOf" srcId="{EC4FC0DD-2D34-4AFC-86CB-189A15D03C7D}" destId="{80011CD0-DD17-4BC6-82B7-BFB4E9142369}" srcOrd="0" destOrd="0" presId="urn:microsoft.com/office/officeart/2005/8/layout/process1"/>
    <dgm:cxn modelId="{D34E22CC-1AFA-4FC9-BEEE-3C7E8494E90C}" type="presParOf" srcId="{A0A6E1B5-DFD0-4BB2-8394-668FED2A6D6E}" destId="{DA61FE90-55A8-4CDD-A9F0-DFFA8A68043E}" srcOrd="2" destOrd="0" presId="urn:microsoft.com/office/officeart/2005/8/layout/process1"/>
    <dgm:cxn modelId="{CFC79F5E-9D7A-4191-AF65-F941C3A02234}" type="presParOf" srcId="{A0A6E1B5-DFD0-4BB2-8394-668FED2A6D6E}" destId="{AE3E884E-1B7B-45EF-A380-285E2CDF517D}" srcOrd="3" destOrd="0" presId="urn:microsoft.com/office/officeart/2005/8/layout/process1"/>
    <dgm:cxn modelId="{922873E6-1388-4B3A-8A16-25BAB6F7F78E}" type="presParOf" srcId="{AE3E884E-1B7B-45EF-A380-285E2CDF517D}" destId="{9FDF9132-7C90-4E93-8FB8-A54A9BF837E4}" srcOrd="0" destOrd="0" presId="urn:microsoft.com/office/officeart/2005/8/layout/process1"/>
    <dgm:cxn modelId="{13E4CA6B-9076-4C55-B24E-5070296E8B93}" type="presParOf" srcId="{A0A6E1B5-DFD0-4BB2-8394-668FED2A6D6E}" destId="{D0D58C2B-74CF-4110-B691-242BB057351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C0A1F-A6EF-42B4-B253-FD26238A48BB}">
      <dsp:nvSpPr>
        <dsp:cNvPr id="0" name=""/>
        <dsp:cNvSpPr/>
      </dsp:nvSpPr>
      <dsp:spPr>
        <a:xfrm>
          <a:off x="5357" y="319558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고객사용     패턴파악</a:t>
          </a:r>
          <a:endParaRPr lang="ko-KR" altLang="en-US" sz="2100" kern="1200" dirty="0"/>
        </a:p>
      </dsp:txBody>
      <dsp:txXfrm>
        <a:off x="33499" y="347700"/>
        <a:ext cx="1545106" cy="904550"/>
      </dsp:txXfrm>
    </dsp:sp>
    <dsp:sp modelId="{EC4FC0DD-2D34-4AFC-86CB-189A15D03C7D}">
      <dsp:nvSpPr>
        <dsp:cNvPr id="0" name=""/>
        <dsp:cNvSpPr/>
      </dsp:nvSpPr>
      <dsp:spPr>
        <a:xfrm>
          <a:off x="1766887" y="601403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1766887" y="680832"/>
        <a:ext cx="237646" cy="238286"/>
      </dsp:txXfrm>
    </dsp:sp>
    <dsp:sp modelId="{DA61FE90-55A8-4CDD-A9F0-DFFA8A68043E}">
      <dsp:nvSpPr>
        <dsp:cNvPr id="0" name=""/>
        <dsp:cNvSpPr/>
      </dsp:nvSpPr>
      <dsp:spPr>
        <a:xfrm>
          <a:off x="2247304" y="319558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패턴일치여부점수화</a:t>
          </a:r>
          <a:endParaRPr lang="ko-KR" altLang="en-US" sz="2100" kern="1200" dirty="0"/>
        </a:p>
      </dsp:txBody>
      <dsp:txXfrm>
        <a:off x="2275446" y="347700"/>
        <a:ext cx="1545106" cy="904550"/>
      </dsp:txXfrm>
    </dsp:sp>
    <dsp:sp modelId="{AE3E884E-1B7B-45EF-A380-285E2CDF517D}">
      <dsp:nvSpPr>
        <dsp:cNvPr id="0" name=""/>
        <dsp:cNvSpPr/>
      </dsp:nvSpPr>
      <dsp:spPr>
        <a:xfrm>
          <a:off x="4008834" y="601403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4008834" y="680832"/>
        <a:ext cx="237646" cy="238286"/>
      </dsp:txXfrm>
    </dsp:sp>
    <dsp:sp modelId="{D0D58C2B-74CF-4110-B691-242BB0573516}">
      <dsp:nvSpPr>
        <dsp:cNvPr id="0" name=""/>
        <dsp:cNvSpPr/>
      </dsp:nvSpPr>
      <dsp:spPr>
        <a:xfrm>
          <a:off x="4489251" y="319558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결제승인     여부결정</a:t>
          </a:r>
          <a:endParaRPr lang="ko-KR" altLang="en-US" sz="2100" kern="1200" dirty="0"/>
        </a:p>
      </dsp:txBody>
      <dsp:txXfrm>
        <a:off x="4517393" y="347700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C0A1F-A6EF-42B4-B253-FD26238A48BB}">
      <dsp:nvSpPr>
        <dsp:cNvPr id="0" name=""/>
        <dsp:cNvSpPr/>
      </dsp:nvSpPr>
      <dsp:spPr>
        <a:xfrm>
          <a:off x="6265" y="238165"/>
          <a:ext cx="1872700" cy="11236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위장가맹점  개설</a:t>
          </a:r>
          <a:endParaRPr lang="en-US" altLang="ko-KR" sz="2000" kern="1200" dirty="0" smtClean="0"/>
        </a:p>
      </dsp:txBody>
      <dsp:txXfrm>
        <a:off x="39175" y="271075"/>
        <a:ext cx="1806880" cy="1057800"/>
      </dsp:txXfrm>
    </dsp:sp>
    <dsp:sp modelId="{EC4FC0DD-2D34-4AFC-86CB-189A15D03C7D}">
      <dsp:nvSpPr>
        <dsp:cNvPr id="0" name=""/>
        <dsp:cNvSpPr/>
      </dsp:nvSpPr>
      <dsp:spPr>
        <a:xfrm>
          <a:off x="2066235" y="567761"/>
          <a:ext cx="397012" cy="464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066235" y="660647"/>
        <a:ext cx="277908" cy="278657"/>
      </dsp:txXfrm>
    </dsp:sp>
    <dsp:sp modelId="{DA61FE90-55A8-4CDD-A9F0-DFFA8A68043E}">
      <dsp:nvSpPr>
        <dsp:cNvPr id="0" name=""/>
        <dsp:cNvSpPr/>
      </dsp:nvSpPr>
      <dsp:spPr>
        <a:xfrm>
          <a:off x="2628045" y="238165"/>
          <a:ext cx="1872700" cy="11236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결제후</a:t>
          </a:r>
          <a:r>
            <a:rPr lang="ko-KR" altLang="en-US" sz="2000" kern="1200" dirty="0" smtClean="0"/>
            <a:t> 물품대신 현금 융통</a:t>
          </a:r>
          <a:endParaRPr lang="ko-KR" altLang="en-US" sz="2000" kern="1200" dirty="0"/>
        </a:p>
      </dsp:txBody>
      <dsp:txXfrm>
        <a:off x="2660955" y="271075"/>
        <a:ext cx="1806880" cy="1057800"/>
      </dsp:txXfrm>
    </dsp:sp>
    <dsp:sp modelId="{AE3E884E-1B7B-45EF-A380-285E2CDF517D}">
      <dsp:nvSpPr>
        <dsp:cNvPr id="0" name=""/>
        <dsp:cNvSpPr/>
      </dsp:nvSpPr>
      <dsp:spPr>
        <a:xfrm>
          <a:off x="4688016" y="567761"/>
          <a:ext cx="397012" cy="464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4688016" y="660647"/>
        <a:ext cx="277908" cy="278657"/>
      </dsp:txXfrm>
    </dsp:sp>
    <dsp:sp modelId="{D0D58C2B-74CF-4110-B691-242BB0573516}">
      <dsp:nvSpPr>
        <dsp:cNvPr id="0" name=""/>
        <dsp:cNvSpPr/>
      </dsp:nvSpPr>
      <dsp:spPr>
        <a:xfrm>
          <a:off x="5249826" y="238165"/>
          <a:ext cx="1872700" cy="11236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허위매출 승인요청 및 대금청구 </a:t>
          </a:r>
          <a:endParaRPr lang="ko-KR" altLang="en-US" sz="2000" kern="1200" dirty="0"/>
        </a:p>
      </dsp:txBody>
      <dsp:txXfrm>
        <a:off x="5282736" y="271075"/>
        <a:ext cx="1806880" cy="1057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C0A1F-A6EF-42B4-B253-FD26238A48BB}">
      <dsp:nvSpPr>
        <dsp:cNvPr id="0" name=""/>
        <dsp:cNvSpPr/>
      </dsp:nvSpPr>
      <dsp:spPr>
        <a:xfrm>
          <a:off x="4999" y="108598"/>
          <a:ext cx="1494376" cy="10227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신용정보    수집</a:t>
          </a:r>
          <a:endParaRPr lang="en-US" altLang="ko-KR" sz="1800" kern="1200" dirty="0" smtClean="0"/>
        </a:p>
      </dsp:txBody>
      <dsp:txXfrm>
        <a:off x="34953" y="138552"/>
        <a:ext cx="1434468" cy="962806"/>
      </dsp:txXfrm>
    </dsp:sp>
    <dsp:sp modelId="{EC4FC0DD-2D34-4AFC-86CB-189A15D03C7D}">
      <dsp:nvSpPr>
        <dsp:cNvPr id="0" name=""/>
        <dsp:cNvSpPr/>
      </dsp:nvSpPr>
      <dsp:spPr>
        <a:xfrm>
          <a:off x="1648814" y="434653"/>
          <a:ext cx="316807" cy="37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648814" y="508774"/>
        <a:ext cx="221765" cy="222363"/>
      </dsp:txXfrm>
    </dsp:sp>
    <dsp:sp modelId="{DA61FE90-55A8-4CDD-A9F0-DFFA8A68043E}">
      <dsp:nvSpPr>
        <dsp:cNvPr id="0" name=""/>
        <dsp:cNvSpPr/>
      </dsp:nvSpPr>
      <dsp:spPr>
        <a:xfrm>
          <a:off x="2097127" y="108598"/>
          <a:ext cx="1494376" cy="10227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평가모형개발 및 점수화</a:t>
          </a:r>
          <a:endParaRPr lang="ko-KR" altLang="en-US" sz="1800" kern="1200" dirty="0"/>
        </a:p>
      </dsp:txBody>
      <dsp:txXfrm>
        <a:off x="2127081" y="138552"/>
        <a:ext cx="1434468" cy="962806"/>
      </dsp:txXfrm>
    </dsp:sp>
    <dsp:sp modelId="{AE3E884E-1B7B-45EF-A380-285E2CDF517D}">
      <dsp:nvSpPr>
        <dsp:cNvPr id="0" name=""/>
        <dsp:cNvSpPr/>
      </dsp:nvSpPr>
      <dsp:spPr>
        <a:xfrm>
          <a:off x="3740942" y="434653"/>
          <a:ext cx="316807" cy="37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740942" y="508774"/>
        <a:ext cx="221765" cy="222363"/>
      </dsp:txXfrm>
    </dsp:sp>
    <dsp:sp modelId="{D0D58C2B-74CF-4110-B691-242BB0573516}">
      <dsp:nvSpPr>
        <dsp:cNvPr id="0" name=""/>
        <dsp:cNvSpPr/>
      </dsp:nvSpPr>
      <dsp:spPr>
        <a:xfrm>
          <a:off x="4189255" y="108598"/>
          <a:ext cx="1494376" cy="10227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신용등급    결정 및 모니터링 </a:t>
          </a:r>
          <a:endParaRPr lang="ko-KR" altLang="en-US" sz="1800" kern="1200" dirty="0"/>
        </a:p>
      </dsp:txBody>
      <dsp:txXfrm>
        <a:off x="4219209" y="138552"/>
        <a:ext cx="1434468" cy="962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F2FA13-0E0E-48E8-A6EA-22AA3C56642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신용카드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(credit card)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도난카드사용방지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700808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</a:rPr>
              <a:t>□ 룰</a:t>
            </a:r>
            <a:r>
              <a:rPr lang="en-US" altLang="ko-KR" sz="2400" dirty="0" smtClean="0">
                <a:latin typeface="+mn-ea"/>
              </a:rPr>
              <a:t>(Rule) </a:t>
            </a:r>
            <a:r>
              <a:rPr lang="ko-KR" altLang="en-US" sz="2400" dirty="0" smtClean="0">
                <a:latin typeface="+mn-ea"/>
              </a:rPr>
              <a:t>기반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	- </a:t>
            </a:r>
            <a:r>
              <a:rPr lang="ko-KR" altLang="en-US" sz="2400" dirty="0" smtClean="0">
                <a:latin typeface="+mn-ea"/>
              </a:rPr>
              <a:t>부정사용의 전형적인 패턴을 적용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</a:rPr>
              <a:t>□ </a:t>
            </a:r>
            <a:r>
              <a:rPr lang="ko-KR" altLang="en-US" sz="2400" dirty="0" err="1" smtClean="0">
                <a:latin typeface="+mn-ea"/>
              </a:rPr>
              <a:t>스코어링</a:t>
            </a:r>
            <a:r>
              <a:rPr lang="en-US" altLang="ko-KR" sz="2400" dirty="0" smtClean="0">
                <a:latin typeface="+mn-ea"/>
              </a:rPr>
              <a:t>(Scoring) </a:t>
            </a:r>
            <a:r>
              <a:rPr lang="ko-KR" altLang="en-US" sz="2400" dirty="0" smtClean="0">
                <a:latin typeface="+mn-ea"/>
              </a:rPr>
              <a:t>기반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  	- </a:t>
            </a:r>
            <a:r>
              <a:rPr lang="ko-KR" altLang="en-US" sz="2400" dirty="0" smtClean="0">
                <a:latin typeface="+mn-ea"/>
              </a:rPr>
              <a:t>고객의 사용패턴을 유형화한 뒤 </a:t>
            </a:r>
            <a:r>
              <a:rPr lang="ko-KR" altLang="en-US" sz="2400" dirty="0" smtClean="0">
                <a:latin typeface="+mn-ea"/>
              </a:rPr>
              <a:t>부정사용과</a:t>
            </a:r>
            <a:r>
              <a:rPr lang="en-US" altLang="ko-KR" sz="2400" dirty="0" smtClean="0">
                <a:latin typeface="+mn-ea"/>
              </a:rPr>
              <a:t>	</a:t>
            </a:r>
            <a:r>
              <a:rPr lang="ko-KR" altLang="en-US" sz="2400" dirty="0" smtClean="0">
                <a:latin typeface="+mn-ea"/>
              </a:rPr>
              <a:t>의 상관관계를 </a:t>
            </a:r>
            <a:r>
              <a:rPr lang="ko-KR" altLang="en-US" sz="2400" dirty="0" smtClean="0">
                <a:latin typeface="+mn-ea"/>
              </a:rPr>
              <a:t>점수화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9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현금불법유통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16501692"/>
              </p:ext>
            </p:extLst>
          </p:nvPr>
        </p:nvGraphicFramePr>
        <p:xfrm>
          <a:off x="971600" y="2420888"/>
          <a:ext cx="7128792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/>
          <p:cNvGrpSpPr/>
          <p:nvPr/>
        </p:nvGrpSpPr>
        <p:grpSpPr>
          <a:xfrm rot="5400000">
            <a:off x="4357303" y="4150407"/>
            <a:ext cx="397012" cy="464429"/>
            <a:chOff x="2066235" y="567761"/>
            <a:chExt cx="397012" cy="464429"/>
          </a:xfrm>
        </p:grpSpPr>
        <p:sp>
          <p:nvSpPr>
            <p:cNvPr id="10" name="오른쪽 화살표 9"/>
            <p:cNvSpPr/>
            <p:nvPr/>
          </p:nvSpPr>
          <p:spPr>
            <a:xfrm>
              <a:off x="2066235" y="567761"/>
              <a:ext cx="397012" cy="4644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오른쪽 화살표 4"/>
            <p:cNvSpPr/>
            <p:nvPr/>
          </p:nvSpPr>
          <p:spPr>
            <a:xfrm>
              <a:off x="2066235" y="660647"/>
              <a:ext cx="277908" cy="2786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81140" y="4869160"/>
            <a:ext cx="1872700" cy="1123620"/>
            <a:chOff x="2628045" y="238165"/>
            <a:chExt cx="1872700" cy="112362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628045" y="238165"/>
              <a:ext cx="1872700" cy="11236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모서리가 둥근 직사각형 4"/>
            <p:cNvSpPr/>
            <p:nvPr/>
          </p:nvSpPr>
          <p:spPr>
            <a:xfrm>
              <a:off x="2660955" y="271075"/>
              <a:ext cx="1806880" cy="1057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800" kern="1200" dirty="0" smtClean="0"/>
                <a:t>탈세에 악용</a:t>
              </a:r>
              <a:endParaRPr lang="en-US" altLang="ko-KR" sz="1800" kern="1200" dirty="0" smtClean="0"/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dirty="0" smtClean="0"/>
                <a:t>높은 </a:t>
              </a:r>
              <a:r>
                <a:rPr lang="ko-KR" altLang="en-US" dirty="0" err="1" smtClean="0"/>
                <a:t>연체율</a:t>
              </a:r>
              <a:endParaRPr lang="ko-KR" altLang="en-US" sz="1800" kern="1200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92696"/>
            <a:ext cx="1906541" cy="12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현금불법유통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03472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평균 거래단가가 높음</a:t>
            </a:r>
            <a:endParaRPr lang="en-US" altLang="ko-KR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가맹점개설시기에 비해 높은 실적</a:t>
            </a:r>
            <a:endParaRPr lang="en-US" altLang="ko-KR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은행마감 이전에 거래가 집중</a:t>
            </a:r>
            <a:endParaRPr lang="en-US" altLang="ko-KR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거래금액이 </a:t>
            </a:r>
            <a:r>
              <a:rPr lang="en-US" altLang="ko-KR" sz="2800" dirty="0" smtClean="0">
                <a:latin typeface="+mn-ea"/>
              </a:rPr>
              <a:t>50</a:t>
            </a:r>
            <a:r>
              <a:rPr lang="ko-KR" altLang="en-US" sz="2800" dirty="0" smtClean="0">
                <a:latin typeface="+mn-ea"/>
              </a:rPr>
              <a:t>만원</a:t>
            </a:r>
            <a:r>
              <a:rPr lang="en-US" altLang="ko-KR" sz="2800" dirty="0" smtClean="0">
                <a:latin typeface="+mn-ea"/>
              </a:rPr>
              <a:t>, 100</a:t>
            </a:r>
            <a:r>
              <a:rPr lang="ko-KR" altLang="en-US" sz="2800" dirty="0" smtClean="0">
                <a:latin typeface="+mn-ea"/>
              </a:rPr>
              <a:t>만원 등에 집중됨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2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수용도조사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0347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제품개발 및 출시를 위한 사전조사</a:t>
            </a:r>
            <a:endParaRPr lang="en-US" altLang="ko-KR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샘플링</a:t>
            </a:r>
            <a:r>
              <a:rPr lang="en-US" altLang="ko-KR" sz="2800" dirty="0" smtClean="0">
                <a:latin typeface="+mn-ea"/>
              </a:rPr>
              <a:t>(Sampling)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기법 사용</a:t>
            </a:r>
            <a:endParaRPr lang="en-US" altLang="ko-KR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기초적인 수준에서의 통계분석 수행</a:t>
            </a:r>
            <a:endParaRPr lang="en-US" altLang="ko-KR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Ex] </a:t>
            </a:r>
            <a:r>
              <a:rPr lang="ko-KR" altLang="en-US" sz="2800" dirty="0" smtClean="0">
                <a:latin typeface="+mn-ea"/>
              </a:rPr>
              <a:t>스마트</a:t>
            </a:r>
            <a:r>
              <a:rPr lang="en-US" altLang="ko-KR" sz="2800" dirty="0" smtClean="0">
                <a:latin typeface="+mn-ea"/>
              </a:rPr>
              <a:t>TV </a:t>
            </a:r>
            <a:r>
              <a:rPr lang="ko-KR" altLang="en-US" sz="2800" dirty="0" smtClean="0">
                <a:latin typeface="+mn-ea"/>
              </a:rPr>
              <a:t>수용도 조사 결과와 시장 전망</a:t>
            </a:r>
            <a:r>
              <a:rPr lang="en-US" altLang="ko-KR" sz="2800" dirty="0" smtClean="0">
                <a:latin typeface="+mn-ea"/>
              </a:rPr>
              <a:t>, &lt;</a:t>
            </a:r>
            <a:r>
              <a:rPr lang="ko-KR" altLang="en-US" sz="2800" dirty="0" smtClean="0">
                <a:latin typeface="+mn-ea"/>
              </a:rPr>
              <a:t>한국전자통신연구원</a:t>
            </a:r>
            <a:r>
              <a:rPr lang="en-US" altLang="ko-KR" sz="2800" dirty="0" smtClean="0">
                <a:latin typeface="+mn-ea"/>
              </a:rPr>
              <a:t>&gt;, 2013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84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신용평가모형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927942823"/>
              </p:ext>
            </p:extLst>
          </p:nvPr>
        </p:nvGraphicFramePr>
        <p:xfrm>
          <a:off x="1115616" y="2909168"/>
          <a:ext cx="5688632" cy="123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2068512" cy="2068512"/>
          </a:xfrm>
          <a:prstGeom prst="rect">
            <a:avLst/>
          </a:prstGeom>
        </p:spPr>
      </p:pic>
      <p:sp>
        <p:nvSpPr>
          <p:cNvPr id="5" name="위쪽 화살표 설명선 4"/>
          <p:cNvSpPr/>
          <p:nvPr/>
        </p:nvSpPr>
        <p:spPr>
          <a:xfrm>
            <a:off x="1043608" y="4365104"/>
            <a:ext cx="1584176" cy="1512168"/>
          </a:xfrm>
          <a:prstGeom prst="up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정보공유</a:t>
            </a:r>
            <a:endParaRPr lang="ko-KR" altLang="en-US" dirty="0"/>
          </a:p>
        </p:txBody>
      </p:sp>
      <p:sp>
        <p:nvSpPr>
          <p:cNvPr id="7" name="위쪽 화살표 설명선 6"/>
          <p:cNvSpPr/>
          <p:nvPr/>
        </p:nvSpPr>
        <p:spPr>
          <a:xfrm>
            <a:off x="3203848" y="4365104"/>
            <a:ext cx="1584176" cy="1512168"/>
          </a:xfrm>
          <a:prstGeom prst="up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로지스틱모형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신경망모형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신용평점모형</a:t>
            </a:r>
            <a:endParaRPr lang="ko-KR" altLang="en-US" dirty="0"/>
          </a:p>
        </p:txBody>
      </p:sp>
      <p:sp>
        <p:nvSpPr>
          <p:cNvPr id="8" name="위쪽 화살표 설명선 7"/>
          <p:cNvSpPr/>
          <p:nvPr/>
        </p:nvSpPr>
        <p:spPr>
          <a:xfrm>
            <a:off x="5237324" y="4365104"/>
            <a:ext cx="1584176" cy="1512168"/>
          </a:xfrm>
          <a:prstGeom prst="up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신용평가모형의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8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화폐의 발전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57" y="2716900"/>
            <a:ext cx="663563" cy="6292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48948"/>
            <a:ext cx="720080" cy="540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36980"/>
            <a:ext cx="866180" cy="6400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04" y="1412776"/>
            <a:ext cx="1187624" cy="5715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74" y="2125724"/>
            <a:ext cx="1001203" cy="5606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91" y="2840436"/>
            <a:ext cx="1484449" cy="6559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53" y="4015722"/>
            <a:ext cx="2042147" cy="14295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09" y="2369370"/>
            <a:ext cx="2227199" cy="14572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41" y="5481482"/>
            <a:ext cx="1471712" cy="8278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31" y="5426263"/>
            <a:ext cx="1082729" cy="8830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84" y="4844319"/>
            <a:ext cx="1288143" cy="489494"/>
          </a:xfrm>
          <a:prstGeom prst="rect">
            <a:avLst/>
          </a:prstGeom>
        </p:spPr>
      </p:pic>
      <p:sp>
        <p:nvSpPr>
          <p:cNvPr id="21" name="굽은 화살표 20"/>
          <p:cNvSpPr/>
          <p:nvPr/>
        </p:nvSpPr>
        <p:spPr>
          <a:xfrm>
            <a:off x="2231684" y="1628800"/>
            <a:ext cx="756140" cy="792088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1"/>
          <p:cNvSpPr/>
          <p:nvPr/>
        </p:nvSpPr>
        <p:spPr>
          <a:xfrm rot="5400000">
            <a:off x="5271302" y="1361545"/>
            <a:ext cx="694675" cy="797137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rot="12786626">
            <a:off x="4738278" y="5461924"/>
            <a:ext cx="746487" cy="830693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아래쪽 화살표 설명선 23"/>
          <p:cNvSpPr/>
          <p:nvPr/>
        </p:nvSpPr>
        <p:spPr>
          <a:xfrm>
            <a:off x="4139952" y="4382474"/>
            <a:ext cx="1767949" cy="1206766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사용기록축적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88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신용카드사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75656" y="2564904"/>
            <a:ext cx="2016224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고객</a:t>
            </a:r>
            <a:endParaRPr lang="ko-KR" altLang="en-US" sz="2800" b="1" dirty="0"/>
          </a:p>
        </p:txBody>
      </p:sp>
      <p:sp>
        <p:nvSpPr>
          <p:cNvPr id="26" name="직사각형 25"/>
          <p:cNvSpPr/>
          <p:nvPr/>
        </p:nvSpPr>
        <p:spPr>
          <a:xfrm>
            <a:off x="5220072" y="2564904"/>
            <a:ext cx="2016224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공급자</a:t>
            </a:r>
            <a:endParaRPr lang="ko-KR" altLang="en-US" sz="2800" b="1" dirty="0"/>
          </a:p>
        </p:txBody>
      </p:sp>
      <p:sp>
        <p:nvSpPr>
          <p:cNvPr id="27" name="아래로 구부러진 화살표 26"/>
          <p:cNvSpPr/>
          <p:nvPr/>
        </p:nvSpPr>
        <p:spPr>
          <a:xfrm>
            <a:off x="3491880" y="2024844"/>
            <a:ext cx="1728192" cy="360040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51920" y="1628800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구입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위쪽 화살표 28"/>
          <p:cNvSpPr/>
          <p:nvPr/>
        </p:nvSpPr>
        <p:spPr>
          <a:xfrm>
            <a:off x="4247964" y="2240868"/>
            <a:ext cx="108012" cy="25562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07904" y="5013176"/>
            <a:ext cx="120613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신용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204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신용카드사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772816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</a:t>
            </a:r>
            <a:r>
              <a:rPr lang="ko-KR" altLang="en-US" sz="2800" dirty="0" smtClean="0">
                <a:latin typeface="+mn-ea"/>
              </a:rPr>
              <a:t>금융거래의 다변화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</a:t>
            </a:r>
            <a:r>
              <a:rPr lang="ko-KR" altLang="en-US" sz="2800" dirty="0" smtClean="0">
                <a:latin typeface="+mn-ea"/>
              </a:rPr>
              <a:t>지급이 </a:t>
            </a:r>
            <a:r>
              <a:rPr lang="en-US" altLang="ko-KR" sz="2800" dirty="0" smtClean="0">
                <a:latin typeface="+mn-ea"/>
              </a:rPr>
              <a:t>100% </a:t>
            </a:r>
            <a:r>
              <a:rPr lang="ko-KR" altLang="en-US" sz="2800" dirty="0" smtClean="0">
                <a:latin typeface="+mn-ea"/>
              </a:rPr>
              <a:t>담보되지 않음 </a:t>
            </a:r>
            <a:r>
              <a:rPr lang="en-US" altLang="ko-KR" sz="2800" dirty="0" smtClean="0">
                <a:latin typeface="+mn-ea"/>
              </a:rPr>
              <a:t>- RISK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</a:t>
            </a:r>
            <a:r>
              <a:rPr lang="ko-KR" altLang="en-US" sz="2800" dirty="0">
                <a:latin typeface="+mn-ea"/>
              </a:rPr>
              <a:t>구매기록의 누적 </a:t>
            </a:r>
            <a:r>
              <a:rPr lang="en-US" altLang="ko-KR" sz="2800" dirty="0" smtClean="0">
                <a:latin typeface="+mn-ea"/>
              </a:rPr>
              <a:t>– Marketing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카드종류와 서비스도 다양해짐</a:t>
            </a:r>
            <a:endParaRPr lang="en-US" altLang="ko-KR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사용량증가 </a:t>
            </a:r>
            <a:r>
              <a:rPr lang="en-US" altLang="ko-KR" sz="2800" dirty="0" smtClean="0">
                <a:latin typeface="+mn-ea"/>
              </a:rPr>
              <a:t>-&gt; </a:t>
            </a:r>
            <a:r>
              <a:rPr lang="ko-KR" altLang="en-US" sz="2800" dirty="0" smtClean="0">
                <a:latin typeface="+mn-ea"/>
              </a:rPr>
              <a:t>부정거래도 함께 증가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57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부정매출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5760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</a:t>
            </a:r>
            <a:r>
              <a:rPr lang="ko-KR" altLang="en-US" sz="2800" dirty="0" smtClean="0"/>
              <a:t>분실도난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</a:t>
            </a:r>
            <a:r>
              <a:rPr lang="ko-KR" altLang="en-US" sz="2800" dirty="0" err="1" smtClean="0"/>
              <a:t>위변조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</a:t>
            </a:r>
            <a:r>
              <a:rPr lang="ko-KR" altLang="en-US" sz="2800" dirty="0" smtClean="0"/>
              <a:t>명의도용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</a:t>
            </a:r>
            <a:r>
              <a:rPr lang="ko-KR" altLang="en-US" sz="2800" dirty="0" smtClean="0"/>
              <a:t>현금불법유통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카드깡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□ 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51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도난카드사용방지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140968"/>
            <a:ext cx="3497312" cy="224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147664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부정사용방지시스템 </a:t>
            </a:r>
            <a:r>
              <a:rPr lang="en-US" altLang="ko-KR" sz="2000" b="1" dirty="0" smtClean="0">
                <a:latin typeface="+mn-ea"/>
              </a:rPr>
              <a:t>(Fraud </a:t>
            </a:r>
            <a:r>
              <a:rPr lang="en-US" altLang="ko-KR" sz="2000" b="1" dirty="0">
                <a:latin typeface="+mn-ea"/>
              </a:rPr>
              <a:t>Detection System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48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4266326" y="3430328"/>
            <a:ext cx="459688" cy="392959"/>
            <a:chOff x="3491765" y="1276450"/>
            <a:chExt cx="459688" cy="392959"/>
          </a:xfrm>
        </p:grpSpPr>
        <p:sp>
          <p:nvSpPr>
            <p:cNvPr id="51" name="오른쪽 화살표 50"/>
            <p:cNvSpPr/>
            <p:nvPr/>
          </p:nvSpPr>
          <p:spPr>
            <a:xfrm rot="5400000">
              <a:off x="3525129" y="1243086"/>
              <a:ext cx="392959" cy="459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오른쪽 화살표 4"/>
            <p:cNvSpPr/>
            <p:nvPr/>
          </p:nvSpPr>
          <p:spPr>
            <a:xfrm>
              <a:off x="3583703" y="1276450"/>
              <a:ext cx="275812" cy="27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도난카드사용방지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897191" y="3423202"/>
            <a:ext cx="459688" cy="392959"/>
            <a:chOff x="3491765" y="1276450"/>
            <a:chExt cx="459688" cy="392959"/>
          </a:xfrm>
        </p:grpSpPr>
        <p:sp>
          <p:nvSpPr>
            <p:cNvPr id="36" name="오른쪽 화살표 35"/>
            <p:cNvSpPr/>
            <p:nvPr/>
          </p:nvSpPr>
          <p:spPr>
            <a:xfrm rot="5400000">
              <a:off x="3525129" y="1243086"/>
              <a:ext cx="392959" cy="459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오른쪽 화살표 4"/>
            <p:cNvSpPr/>
            <p:nvPr/>
          </p:nvSpPr>
          <p:spPr>
            <a:xfrm>
              <a:off x="3583703" y="1276450"/>
              <a:ext cx="275812" cy="275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73998" y="2134040"/>
            <a:ext cx="4448602" cy="1112150"/>
            <a:chOff x="973998" y="2134040"/>
            <a:chExt cx="4448602" cy="1112150"/>
          </a:xfrm>
        </p:grpSpPr>
        <p:sp>
          <p:nvSpPr>
            <p:cNvPr id="42" name="자유형 41"/>
            <p:cNvSpPr/>
            <p:nvPr/>
          </p:nvSpPr>
          <p:spPr>
            <a:xfrm>
              <a:off x="973998" y="2134040"/>
              <a:ext cx="1853584" cy="1112150"/>
            </a:xfrm>
            <a:custGeom>
              <a:avLst/>
              <a:gdLst>
                <a:gd name="connsiteX0" fmla="*/ 0 w 1853584"/>
                <a:gd name="connsiteY0" fmla="*/ 111215 h 1112150"/>
                <a:gd name="connsiteX1" fmla="*/ 111215 w 1853584"/>
                <a:gd name="connsiteY1" fmla="*/ 0 h 1112150"/>
                <a:gd name="connsiteX2" fmla="*/ 1742369 w 1853584"/>
                <a:gd name="connsiteY2" fmla="*/ 0 h 1112150"/>
                <a:gd name="connsiteX3" fmla="*/ 1853584 w 1853584"/>
                <a:gd name="connsiteY3" fmla="*/ 111215 h 1112150"/>
                <a:gd name="connsiteX4" fmla="*/ 1853584 w 1853584"/>
                <a:gd name="connsiteY4" fmla="*/ 1000935 h 1112150"/>
                <a:gd name="connsiteX5" fmla="*/ 1742369 w 1853584"/>
                <a:gd name="connsiteY5" fmla="*/ 1112150 h 1112150"/>
                <a:gd name="connsiteX6" fmla="*/ 111215 w 1853584"/>
                <a:gd name="connsiteY6" fmla="*/ 1112150 h 1112150"/>
                <a:gd name="connsiteX7" fmla="*/ 0 w 1853584"/>
                <a:gd name="connsiteY7" fmla="*/ 1000935 h 1112150"/>
                <a:gd name="connsiteX8" fmla="*/ 0 w 1853584"/>
                <a:gd name="connsiteY8" fmla="*/ 111215 h 11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3584" h="1112150">
                  <a:moveTo>
                    <a:pt x="0" y="111215"/>
                  </a:moveTo>
                  <a:cubicBezTo>
                    <a:pt x="0" y="49793"/>
                    <a:pt x="49793" y="0"/>
                    <a:pt x="111215" y="0"/>
                  </a:cubicBezTo>
                  <a:lnTo>
                    <a:pt x="1742369" y="0"/>
                  </a:lnTo>
                  <a:cubicBezTo>
                    <a:pt x="1803791" y="0"/>
                    <a:pt x="1853584" y="49793"/>
                    <a:pt x="1853584" y="111215"/>
                  </a:cubicBezTo>
                  <a:lnTo>
                    <a:pt x="1853584" y="1000935"/>
                  </a:lnTo>
                  <a:cubicBezTo>
                    <a:pt x="1853584" y="1062357"/>
                    <a:pt x="1803791" y="1112150"/>
                    <a:pt x="1742369" y="1112150"/>
                  </a:cubicBezTo>
                  <a:lnTo>
                    <a:pt x="111215" y="1112150"/>
                  </a:lnTo>
                  <a:cubicBezTo>
                    <a:pt x="49793" y="1112150"/>
                    <a:pt x="0" y="1062357"/>
                    <a:pt x="0" y="1000935"/>
                  </a:cubicBezTo>
                  <a:lnTo>
                    <a:pt x="0" y="11121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444" tIns="135444" rIns="135444" bIns="135444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700" kern="1200" dirty="0" smtClean="0"/>
                <a:t>결제요청</a:t>
              </a:r>
              <a:endParaRPr lang="ko-KR" altLang="en-US" sz="2700" kern="1200" dirty="0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990698" y="2460271"/>
              <a:ext cx="392959" cy="459688"/>
            </a:xfrm>
            <a:custGeom>
              <a:avLst/>
              <a:gdLst>
                <a:gd name="connsiteX0" fmla="*/ 0 w 392959"/>
                <a:gd name="connsiteY0" fmla="*/ 91938 h 459688"/>
                <a:gd name="connsiteX1" fmla="*/ 196480 w 392959"/>
                <a:gd name="connsiteY1" fmla="*/ 91938 h 459688"/>
                <a:gd name="connsiteX2" fmla="*/ 196480 w 392959"/>
                <a:gd name="connsiteY2" fmla="*/ 0 h 459688"/>
                <a:gd name="connsiteX3" fmla="*/ 392959 w 392959"/>
                <a:gd name="connsiteY3" fmla="*/ 229844 h 459688"/>
                <a:gd name="connsiteX4" fmla="*/ 196480 w 392959"/>
                <a:gd name="connsiteY4" fmla="*/ 459688 h 459688"/>
                <a:gd name="connsiteX5" fmla="*/ 196480 w 392959"/>
                <a:gd name="connsiteY5" fmla="*/ 367750 h 459688"/>
                <a:gd name="connsiteX6" fmla="*/ 0 w 392959"/>
                <a:gd name="connsiteY6" fmla="*/ 367750 h 459688"/>
                <a:gd name="connsiteX7" fmla="*/ 0 w 392959"/>
                <a:gd name="connsiteY7" fmla="*/ 91938 h 45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2959" h="459688">
                  <a:moveTo>
                    <a:pt x="0" y="91938"/>
                  </a:moveTo>
                  <a:lnTo>
                    <a:pt x="196480" y="91938"/>
                  </a:lnTo>
                  <a:lnTo>
                    <a:pt x="196480" y="0"/>
                  </a:lnTo>
                  <a:lnTo>
                    <a:pt x="392959" y="229844"/>
                  </a:lnTo>
                  <a:lnTo>
                    <a:pt x="196480" y="459688"/>
                  </a:lnTo>
                  <a:lnTo>
                    <a:pt x="196480" y="367750"/>
                  </a:lnTo>
                  <a:lnTo>
                    <a:pt x="0" y="367750"/>
                  </a:lnTo>
                  <a:lnTo>
                    <a:pt x="0" y="91938"/>
                  </a:lnTo>
                  <a:close/>
                </a:path>
              </a:pathLst>
            </a:cu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1938" rIns="117888" bIns="91938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569016" y="2134040"/>
              <a:ext cx="1853584" cy="1112150"/>
            </a:xfrm>
            <a:custGeom>
              <a:avLst/>
              <a:gdLst>
                <a:gd name="connsiteX0" fmla="*/ 0 w 1853584"/>
                <a:gd name="connsiteY0" fmla="*/ 111215 h 1112150"/>
                <a:gd name="connsiteX1" fmla="*/ 111215 w 1853584"/>
                <a:gd name="connsiteY1" fmla="*/ 0 h 1112150"/>
                <a:gd name="connsiteX2" fmla="*/ 1742369 w 1853584"/>
                <a:gd name="connsiteY2" fmla="*/ 0 h 1112150"/>
                <a:gd name="connsiteX3" fmla="*/ 1853584 w 1853584"/>
                <a:gd name="connsiteY3" fmla="*/ 111215 h 1112150"/>
                <a:gd name="connsiteX4" fmla="*/ 1853584 w 1853584"/>
                <a:gd name="connsiteY4" fmla="*/ 1000935 h 1112150"/>
                <a:gd name="connsiteX5" fmla="*/ 1742369 w 1853584"/>
                <a:gd name="connsiteY5" fmla="*/ 1112150 h 1112150"/>
                <a:gd name="connsiteX6" fmla="*/ 111215 w 1853584"/>
                <a:gd name="connsiteY6" fmla="*/ 1112150 h 1112150"/>
                <a:gd name="connsiteX7" fmla="*/ 0 w 1853584"/>
                <a:gd name="connsiteY7" fmla="*/ 1000935 h 1112150"/>
                <a:gd name="connsiteX8" fmla="*/ 0 w 1853584"/>
                <a:gd name="connsiteY8" fmla="*/ 111215 h 11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3584" h="1112150">
                  <a:moveTo>
                    <a:pt x="0" y="111215"/>
                  </a:moveTo>
                  <a:cubicBezTo>
                    <a:pt x="0" y="49793"/>
                    <a:pt x="49793" y="0"/>
                    <a:pt x="111215" y="0"/>
                  </a:cubicBezTo>
                  <a:lnTo>
                    <a:pt x="1742369" y="0"/>
                  </a:lnTo>
                  <a:cubicBezTo>
                    <a:pt x="1803791" y="0"/>
                    <a:pt x="1853584" y="49793"/>
                    <a:pt x="1853584" y="111215"/>
                  </a:cubicBezTo>
                  <a:lnTo>
                    <a:pt x="1853584" y="1000935"/>
                  </a:lnTo>
                  <a:cubicBezTo>
                    <a:pt x="1853584" y="1062357"/>
                    <a:pt x="1803791" y="1112150"/>
                    <a:pt x="1742369" y="1112150"/>
                  </a:cubicBezTo>
                  <a:lnTo>
                    <a:pt x="111215" y="1112150"/>
                  </a:lnTo>
                  <a:cubicBezTo>
                    <a:pt x="49793" y="1112150"/>
                    <a:pt x="0" y="1062357"/>
                    <a:pt x="0" y="1000935"/>
                  </a:cubicBezTo>
                  <a:lnTo>
                    <a:pt x="0" y="11121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444" tIns="135444" rIns="135444" bIns="135444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700" kern="1200" dirty="0" smtClean="0"/>
                <a:t>FDS checking</a:t>
              </a:r>
              <a:endParaRPr lang="ko-KR" altLang="en-US" sz="2700" kern="1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903506" y="3394867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N</a:t>
            </a:r>
            <a:endParaRPr lang="ko-KR" altLang="en-US" sz="12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598736" y="2420888"/>
            <a:ext cx="392959" cy="459688"/>
            <a:chOff x="2216498" y="327415"/>
            <a:chExt cx="392959" cy="459688"/>
          </a:xfrm>
        </p:grpSpPr>
        <p:sp>
          <p:nvSpPr>
            <p:cNvPr id="18" name="오른쪽 화살표 17"/>
            <p:cNvSpPr/>
            <p:nvPr/>
          </p:nvSpPr>
          <p:spPr>
            <a:xfrm>
              <a:off x="2216498" y="327415"/>
              <a:ext cx="392959" cy="459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오른쪽 화살표 4"/>
            <p:cNvSpPr/>
            <p:nvPr/>
          </p:nvSpPr>
          <p:spPr>
            <a:xfrm>
              <a:off x="2216498" y="419353"/>
              <a:ext cx="275071" cy="275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74800" y="2146956"/>
            <a:ext cx="1853584" cy="1112150"/>
            <a:chOff x="2794816" y="1184"/>
            <a:chExt cx="1853584" cy="111215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2794816" y="1184"/>
              <a:ext cx="1853584" cy="11121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모서리가 둥근 직사각형 4"/>
            <p:cNvSpPr/>
            <p:nvPr/>
          </p:nvSpPr>
          <p:spPr>
            <a:xfrm>
              <a:off x="2827390" y="33758"/>
              <a:ext cx="1788436" cy="1047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700" dirty="0" smtClean="0"/>
                <a:t>전화확인</a:t>
              </a:r>
              <a:endParaRPr lang="ko-KR" altLang="en-US" sz="2700" kern="1200" dirty="0"/>
            </a:p>
          </p:txBody>
        </p:sp>
      </p:grpSp>
      <p:sp>
        <p:nvSpPr>
          <p:cNvPr id="25" name="오른쪽 화살표 4"/>
          <p:cNvSpPr/>
          <p:nvPr/>
        </p:nvSpPr>
        <p:spPr>
          <a:xfrm>
            <a:off x="6966888" y="3431663"/>
            <a:ext cx="275812" cy="2750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700" kern="1200" dirty="0"/>
          </a:p>
        </p:txBody>
      </p:sp>
      <p:grpSp>
        <p:nvGrpSpPr>
          <p:cNvPr id="29" name="그룹 28"/>
          <p:cNvGrpSpPr/>
          <p:nvPr/>
        </p:nvGrpSpPr>
        <p:grpSpPr>
          <a:xfrm rot="8654434">
            <a:off x="5551997" y="3428481"/>
            <a:ext cx="392959" cy="459688"/>
            <a:chOff x="2216498" y="327415"/>
            <a:chExt cx="392959" cy="459688"/>
          </a:xfrm>
        </p:grpSpPr>
        <p:sp>
          <p:nvSpPr>
            <p:cNvPr id="30" name="오른쪽 화살표 29"/>
            <p:cNvSpPr/>
            <p:nvPr/>
          </p:nvSpPr>
          <p:spPr>
            <a:xfrm>
              <a:off x="2216498" y="327415"/>
              <a:ext cx="392959" cy="459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오른쪽 화살표 4"/>
            <p:cNvSpPr/>
            <p:nvPr/>
          </p:nvSpPr>
          <p:spPr>
            <a:xfrm>
              <a:off x="2216498" y="419353"/>
              <a:ext cx="275071" cy="275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276714" y="337424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Y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5553313" y="344758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Y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5536061" y="2452503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N</a:t>
            </a:r>
            <a:endParaRPr lang="ko-KR" altLang="en-US" sz="1200" b="1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005064"/>
            <a:ext cx="2506683" cy="1728192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3565946" y="3959658"/>
            <a:ext cx="1853584" cy="1112150"/>
            <a:chOff x="2794816" y="1184"/>
            <a:chExt cx="1853584" cy="111215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794816" y="1184"/>
              <a:ext cx="1853584" cy="11121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모서리가 둥근 직사각형 4"/>
            <p:cNvSpPr/>
            <p:nvPr/>
          </p:nvSpPr>
          <p:spPr>
            <a:xfrm>
              <a:off x="2827390" y="33758"/>
              <a:ext cx="1788436" cy="1047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700" dirty="0" smtClean="0"/>
                <a:t>결</a:t>
              </a:r>
              <a:r>
                <a:rPr lang="ko-KR" altLang="en-US" sz="2700" dirty="0"/>
                <a:t>제</a:t>
              </a:r>
              <a:endParaRPr lang="ko-KR" alt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도난카드사용방지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24140057"/>
              </p:ext>
            </p:extLst>
          </p:nvPr>
        </p:nvGraphicFramePr>
        <p:xfrm>
          <a:off x="1138082" y="1628800"/>
          <a:ext cx="6096000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위쪽 화살표 설명선 3"/>
          <p:cNvSpPr/>
          <p:nvPr/>
        </p:nvSpPr>
        <p:spPr>
          <a:xfrm>
            <a:off x="1115616" y="3221602"/>
            <a:ext cx="1656184" cy="1224136"/>
          </a:xfrm>
          <a:prstGeom prst="up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과거 도난카드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사용이력</a:t>
            </a:r>
            <a:endParaRPr lang="ko-KR" altLang="en-US" dirty="0"/>
          </a:p>
        </p:txBody>
      </p:sp>
      <p:sp>
        <p:nvSpPr>
          <p:cNvPr id="38" name="위쪽 화살표 설명선 37"/>
          <p:cNvSpPr/>
          <p:nvPr/>
        </p:nvSpPr>
        <p:spPr>
          <a:xfrm>
            <a:off x="3350864" y="3231458"/>
            <a:ext cx="1656184" cy="1224136"/>
          </a:xfrm>
          <a:prstGeom prst="up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수리적모형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신경망모형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폭발 2 4"/>
          <p:cNvSpPr/>
          <p:nvPr/>
        </p:nvSpPr>
        <p:spPr>
          <a:xfrm>
            <a:off x="5505571" y="3645024"/>
            <a:ext cx="2952328" cy="2376264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30~40% </a:t>
            </a:r>
          </a:p>
          <a:p>
            <a:pPr algn="ctr"/>
            <a:r>
              <a:rPr lang="ko-KR" altLang="en-US" dirty="0" smtClean="0"/>
              <a:t>손실감소효과</a:t>
            </a:r>
            <a:endParaRPr lang="ko-KR" altLang="en-US" dirty="0"/>
          </a:p>
        </p:txBody>
      </p:sp>
      <p:sp>
        <p:nvSpPr>
          <p:cNvPr id="40" name="위쪽 화살표 설명선 39"/>
          <p:cNvSpPr/>
          <p:nvPr/>
        </p:nvSpPr>
        <p:spPr>
          <a:xfrm>
            <a:off x="1115616" y="4653136"/>
            <a:ext cx="3891432" cy="1458642"/>
          </a:xfrm>
          <a:prstGeom prst="up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및 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사용빈도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사용품목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결제방식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50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  <p:bldP spid="38" grpId="0" animBg="1"/>
      <p:bldP spid="5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도난카드사용방지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700808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</a:rPr>
              <a:t>□ </a:t>
            </a:r>
            <a:r>
              <a:rPr lang="en-US" altLang="ko-KR" sz="2400" dirty="0" smtClean="0">
                <a:latin typeface="+mn-ea"/>
              </a:rPr>
              <a:t>… </a:t>
            </a:r>
            <a:r>
              <a:rPr lang="ko-KR" altLang="en-US" sz="2400" dirty="0" smtClean="0">
                <a:latin typeface="+mn-ea"/>
              </a:rPr>
              <a:t>그는 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한 직장인이 지난달 </a:t>
            </a:r>
            <a:r>
              <a:rPr lang="en-US" altLang="ko-KR" sz="2400" dirty="0">
                <a:latin typeface="+mn-ea"/>
              </a:rPr>
              <a:t>11</a:t>
            </a:r>
            <a:r>
              <a:rPr lang="ko-KR" altLang="en-US" sz="2400" dirty="0">
                <a:latin typeface="+mn-ea"/>
              </a:rPr>
              <a:t>일 오후 </a:t>
            </a:r>
            <a:r>
              <a:rPr lang="en-US" altLang="ko-KR" sz="2400" dirty="0">
                <a:latin typeface="+mn-ea"/>
              </a:rPr>
              <a:t>10</a:t>
            </a:r>
            <a:r>
              <a:rPr lang="ko-KR" altLang="en-US" sz="2400" dirty="0">
                <a:latin typeface="+mn-ea"/>
              </a:rPr>
              <a:t>시경 국내 모 슈퍼마켓에서 신용카드로 </a:t>
            </a:r>
            <a:r>
              <a:rPr lang="en-US" altLang="ko-KR" sz="2400" dirty="0">
                <a:latin typeface="+mn-ea"/>
              </a:rPr>
              <a:t>1500</a:t>
            </a:r>
            <a:r>
              <a:rPr lang="ko-KR" altLang="en-US" sz="2400" dirty="0">
                <a:latin typeface="+mn-ea"/>
              </a:rPr>
              <a:t>원을 결제했는데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 err="1">
                <a:latin typeface="+mn-ea"/>
              </a:rPr>
              <a:t>그후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시간</a:t>
            </a:r>
            <a:r>
              <a:rPr lang="en-US" altLang="ko-KR" sz="2400" dirty="0">
                <a:latin typeface="+mn-ea"/>
              </a:rPr>
              <a:t>30</a:t>
            </a:r>
            <a:r>
              <a:rPr lang="ko-KR" altLang="en-US" sz="2400" dirty="0">
                <a:latin typeface="+mn-ea"/>
              </a:rPr>
              <a:t>분 후 인도에 위치한 한 골동품 가게에서 그 고객의 카드와 똑같은 카드로 </a:t>
            </a:r>
            <a:r>
              <a:rPr lang="en-US" altLang="ko-KR" sz="2400" dirty="0">
                <a:latin typeface="+mn-ea"/>
              </a:rPr>
              <a:t>362</a:t>
            </a:r>
            <a:r>
              <a:rPr lang="ko-KR" altLang="en-US" sz="2400" dirty="0">
                <a:latin typeface="+mn-ea"/>
              </a:rPr>
              <a:t>만원의 승인이 시도된 적이 있다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며 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곧바로 </a:t>
            </a:r>
            <a:r>
              <a:rPr lang="en-US" altLang="ko-KR" sz="2400" dirty="0">
                <a:latin typeface="+mn-ea"/>
              </a:rPr>
              <a:t>FDS</a:t>
            </a:r>
            <a:r>
              <a:rPr lang="ko-KR" altLang="en-US" sz="2400" dirty="0">
                <a:latin typeface="+mn-ea"/>
              </a:rPr>
              <a:t>에서 비정상적인 패턴임을 감지하고 카드 승인을 거절해 피해를 막을 수 있었다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고 설명했다</a:t>
            </a:r>
            <a:r>
              <a:rPr lang="en-US" altLang="ko-KR" sz="2400" dirty="0">
                <a:latin typeface="+mn-ea"/>
              </a:rPr>
              <a:t>. 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- [</a:t>
            </a:r>
            <a:r>
              <a:rPr lang="ko-KR" altLang="en-US" sz="2400" dirty="0" smtClean="0">
                <a:latin typeface="+mn-ea"/>
              </a:rPr>
              <a:t>아시아경제</a:t>
            </a:r>
            <a:r>
              <a:rPr lang="en-US" altLang="ko-KR" sz="2400" dirty="0" smtClean="0">
                <a:latin typeface="+mn-ea"/>
              </a:rPr>
              <a:t>] 2013/11/08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7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247</TotalTime>
  <Words>254</Words>
  <Application>Microsoft Office PowerPoint</Application>
  <PresentationFormat>화면 슬라이드 쇼(4:3)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투명도</vt:lpstr>
      <vt:lpstr>신용카드 (credit card)</vt:lpstr>
      <vt:lpstr>화폐의 발전</vt:lpstr>
      <vt:lpstr>신용카드사</vt:lpstr>
      <vt:lpstr>신용카드사</vt:lpstr>
      <vt:lpstr>부정매출</vt:lpstr>
      <vt:lpstr>도난카드사용방지</vt:lpstr>
      <vt:lpstr>도난카드사용방지</vt:lpstr>
      <vt:lpstr>도난카드사용방지</vt:lpstr>
      <vt:lpstr>도난카드사용방지</vt:lpstr>
      <vt:lpstr>도난카드사용방지</vt:lpstr>
      <vt:lpstr>현금불법유통</vt:lpstr>
      <vt:lpstr>현금불법유통</vt:lpstr>
      <vt:lpstr>수용도조사</vt:lpstr>
      <vt:lpstr>신용평가모형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yang</cp:lastModifiedBy>
  <cp:revision>104</cp:revision>
  <dcterms:created xsi:type="dcterms:W3CDTF">2014-03-20T09:09:31Z</dcterms:created>
  <dcterms:modified xsi:type="dcterms:W3CDTF">2014-03-20T14:51:48Z</dcterms:modified>
</cp:coreProperties>
</file>