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8" r:id="rId8"/>
    <p:sldId id="262" r:id="rId9"/>
    <p:sldId id="264" r:id="rId10"/>
    <p:sldId id="265" r:id="rId11"/>
    <p:sldId id="280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4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7BC3D6-1C4E-4687-AAF4-A1C732E00C1B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495C4-5214-419F-A884-EF788F3C59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7BC3D6-1C4E-4687-AAF4-A1C732E00C1B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495C4-5214-419F-A884-EF788F3C59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7BC3D6-1C4E-4687-AAF4-A1C732E00C1B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495C4-5214-419F-A884-EF788F3C59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7BC3D6-1C4E-4687-AAF4-A1C732E00C1B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495C4-5214-419F-A884-EF788F3C59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7BC3D6-1C4E-4687-AAF4-A1C732E00C1B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495C4-5214-419F-A884-EF788F3C59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7BC3D6-1C4E-4687-AAF4-A1C732E00C1B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495C4-5214-419F-A884-EF788F3C59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7BC3D6-1C4E-4687-AAF4-A1C732E00C1B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495C4-5214-419F-A884-EF788F3C59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7BC3D6-1C4E-4687-AAF4-A1C732E00C1B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495C4-5214-419F-A884-EF788F3C59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7BC3D6-1C4E-4687-AAF4-A1C732E00C1B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495C4-5214-419F-A884-EF788F3C59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7BC3D6-1C4E-4687-AAF4-A1C732E00C1B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495C4-5214-419F-A884-EF788F3C59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7BC3D6-1C4E-4687-AAF4-A1C732E00C1B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495C4-5214-419F-A884-EF788F3C59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A7BC3D6-1C4E-4687-AAF4-A1C732E00C1B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D5495C4-5214-419F-A884-EF788F3C59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916974"/>
          </a:xfrm>
        </p:spPr>
        <p:txBody>
          <a:bodyPr>
            <a:normAutofit/>
          </a:bodyPr>
          <a:lstStyle/>
          <a:p>
            <a:r>
              <a:rPr lang="en-US" altLang="ko-KR" sz="6500" dirty="0" smtClean="0"/>
              <a:t>Final Assignment</a:t>
            </a:r>
            <a:endParaRPr lang="ko-KR" altLang="en-US" sz="6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2560" y="2348880"/>
            <a:ext cx="7406640" cy="1944216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Nonparametric statistics &amp;</a:t>
            </a:r>
          </a:p>
          <a:p>
            <a:r>
              <a:rPr lang="en-US" altLang="ko-KR" sz="3000" dirty="0" smtClean="0"/>
              <a:t>Function estimation</a:t>
            </a:r>
          </a:p>
          <a:p>
            <a:endParaRPr lang="en-US" altLang="ko-KR" sz="3000" dirty="0" smtClean="0"/>
          </a:p>
          <a:p>
            <a:r>
              <a:rPr lang="en-US" altLang="ko-KR" sz="3000" dirty="0" smtClean="0"/>
              <a:t>200903877  </a:t>
            </a:r>
            <a:r>
              <a:rPr lang="ko-KR" altLang="en-US" sz="3000" dirty="0" smtClean="0"/>
              <a:t>황 성 윤</a:t>
            </a:r>
            <a:endParaRPr lang="en-US" altLang="ko-KR" sz="3000" dirty="0" smtClean="0"/>
          </a:p>
          <a:p>
            <a:r>
              <a:rPr lang="en-US" altLang="ko-KR" sz="3000" dirty="0" smtClean="0"/>
              <a:t>Department of statistics</a:t>
            </a:r>
            <a:endParaRPr lang="ko-KR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model</a:t>
            </a:r>
            <a:endParaRPr lang="ko-KR" altLang="en-US" dirty="0"/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5004048" y="1447800"/>
            <a:ext cx="39296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4860032" y="1447800"/>
            <a:ext cx="4073656" cy="4800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65760" marR="0" lvl="0" indent="-283464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altLang="ko-KR" sz="2800" noProof="0" dirty="0" smtClean="0"/>
              <a:t>Intercept</a:t>
            </a:r>
            <a:r>
              <a:rPr lang="ko-KR" altLang="en-US" sz="2800" noProof="0" dirty="0" smtClean="0"/>
              <a:t>를 제외한 각각의 변수에 대한 </a:t>
            </a:r>
            <a:r>
              <a:rPr lang="en-US" altLang="ko-KR" sz="2800" noProof="0" dirty="0" smtClean="0"/>
              <a:t>p-value</a:t>
            </a:r>
            <a:r>
              <a:rPr lang="ko-KR" altLang="en-US" sz="2800" noProof="0" dirty="0" smtClean="0"/>
              <a:t>를 확인한 결과 모두 신용도 평가에 유의한 영향을 주는 것으로 판명됨</a:t>
            </a:r>
            <a:r>
              <a:rPr lang="en-US" altLang="ko-KR" sz="2800" noProof="0" dirty="0" smtClean="0"/>
              <a:t>. (</a:t>
            </a:r>
            <a:r>
              <a:rPr lang="ko-KR" altLang="en-US" sz="2800" noProof="0" dirty="0" err="1" smtClean="0"/>
              <a:t>이산형</a:t>
            </a:r>
            <a:r>
              <a:rPr lang="ko-KR" altLang="en-US" sz="2800" noProof="0" dirty="0" smtClean="0"/>
              <a:t> 변수의 경우는 절반 이상의 </a:t>
            </a:r>
            <a:r>
              <a:rPr lang="en-US" altLang="ko-KR" sz="2800" noProof="0" dirty="0" smtClean="0"/>
              <a:t>parameter</a:t>
            </a:r>
            <a:r>
              <a:rPr lang="ko-KR" altLang="en-US" sz="2800" noProof="0" dirty="0" smtClean="0"/>
              <a:t>들의 </a:t>
            </a:r>
            <a:r>
              <a:rPr lang="ko-KR" altLang="en-US" sz="2800" noProof="0" dirty="0" err="1" smtClean="0"/>
              <a:t>추정값이</a:t>
            </a:r>
            <a:r>
              <a:rPr lang="ko-KR" altLang="en-US" sz="2800" noProof="0" dirty="0" smtClean="0"/>
              <a:t> 유의할 경우 전체적으로 유의한 것으로 받아들이기로 함</a:t>
            </a:r>
            <a:r>
              <a:rPr lang="en-US" altLang="ko-KR" sz="2800" noProof="0" dirty="0" smtClean="0"/>
              <a:t>.)</a:t>
            </a:r>
          </a:p>
          <a:p>
            <a:pPr marL="365760" marR="0" lvl="0" indent="-283464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 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을 최종적인 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logistic regression model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 선정하고 특정한 경우의 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lang="ko-KR" altLang="en-US" sz="2800" dirty="0" smtClean="0"/>
              <a:t>를 이용해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신용도가 </a:t>
            </a:r>
            <a:r>
              <a:rPr lang="ko-KR" altLang="en-US" sz="2800" dirty="0" smtClean="0"/>
              <a:t>좋지 않을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확률에 대한 예측을 실시해보기로 함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4536504" cy="38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085184"/>
            <a:ext cx="47789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model</a:t>
            </a:r>
            <a:endParaRPr lang="ko-KR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208912" cy="401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4"/>
          <p:cNvSpPr txBox="1">
            <a:spLocks/>
          </p:cNvSpPr>
          <p:nvPr/>
        </p:nvSpPr>
        <p:spPr>
          <a:xfrm>
            <a:off x="395536" y="5589240"/>
            <a:ext cx="8538152" cy="936104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ko-KR" altLang="en-US" sz="2800" dirty="0" err="1" smtClean="0"/>
              <a:t>예측치와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잔차</a:t>
            </a:r>
            <a:r>
              <a:rPr lang="ko-KR" altLang="en-US" sz="2800" dirty="0" smtClean="0"/>
              <a:t> 사이의 관계를 보여주는 </a:t>
            </a:r>
            <a:r>
              <a:rPr lang="en-US" altLang="ko-KR" sz="2800" dirty="0" smtClean="0"/>
              <a:t>plot</a:t>
            </a:r>
            <a:r>
              <a:rPr lang="ko-KR" altLang="en-US" sz="2800" dirty="0" smtClean="0"/>
              <a:t>을 보면 크게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가지 </a:t>
            </a:r>
            <a:r>
              <a:rPr lang="en-US" altLang="ko-KR" sz="2800" dirty="0" smtClean="0"/>
              <a:t>group</a:t>
            </a:r>
            <a:r>
              <a:rPr lang="ko-KR" altLang="en-US" sz="2800" dirty="0" smtClean="0"/>
              <a:t>으로 나누어짐을 알 수 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이는 </a:t>
            </a:r>
            <a:r>
              <a:rPr lang="en-US" altLang="ko-KR" sz="2800" dirty="0" smtClean="0"/>
              <a:t>Default</a:t>
            </a:r>
            <a:r>
              <a:rPr lang="ko-KR" altLang="en-US" sz="2800" dirty="0" smtClean="0"/>
              <a:t>의 값이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인지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인지에 따라 잔차의 값이 크게 달라지기 때문이다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잔차에</a:t>
            </a:r>
            <a:r>
              <a:rPr lang="ko-KR" altLang="en-US" sz="2800" dirty="0" smtClean="0"/>
              <a:t> 관한 그래프를 통하여 </a:t>
            </a:r>
            <a:r>
              <a:rPr lang="ko-KR" altLang="en-US" sz="2800" dirty="0" err="1" smtClean="0"/>
              <a:t>이상점</a:t>
            </a:r>
            <a:r>
              <a:rPr lang="en-US" altLang="ko-KR" sz="2800" dirty="0" smtClean="0"/>
              <a:t>(outlier) </a:t>
            </a:r>
            <a:r>
              <a:rPr lang="ko-KR" altLang="en-US" sz="2800" dirty="0" smtClean="0"/>
              <a:t>존재유무도 살펴볼 수 있으며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추가적으로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번째 그림은 표준화된 </a:t>
            </a:r>
            <a:r>
              <a:rPr lang="ko-KR" altLang="en-US" sz="2800" dirty="0" err="1" smtClean="0"/>
              <a:t>잔차에</a:t>
            </a:r>
            <a:r>
              <a:rPr lang="ko-KR" altLang="en-US" sz="2800" dirty="0" smtClean="0"/>
              <a:t> 관한 </a:t>
            </a:r>
            <a:r>
              <a:rPr lang="ko-KR" altLang="en-US" sz="2800" dirty="0" err="1" smtClean="0"/>
              <a:t>정규성을</a:t>
            </a:r>
            <a:r>
              <a:rPr lang="ko-KR" altLang="en-US" sz="2800" dirty="0" smtClean="0"/>
              <a:t> 판단하는데 사용되는 </a:t>
            </a:r>
            <a:r>
              <a:rPr lang="en-US" altLang="ko-KR" sz="2800" dirty="0" smtClean="0"/>
              <a:t>Q-Q Plot</a:t>
            </a:r>
            <a:r>
              <a:rPr lang="ko-KR" altLang="en-US" sz="2800" dirty="0" smtClean="0"/>
              <a:t>이다</a:t>
            </a:r>
            <a:r>
              <a:rPr lang="en-US" altLang="ko-KR" sz="2800" dirty="0" smtClean="0"/>
              <a:t>.</a:t>
            </a:r>
            <a:endParaRPr lang="en-US" altLang="ko-KR" sz="2800" noProof="0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2"/>
            <a:ext cx="19240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456872" cy="7528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다음과 같은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명의 사람이 있다고 가정하고 앞에서 작성한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이용하여 신용도를 평가해보기로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7632848" cy="43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3068960"/>
            <a:ext cx="8394136" cy="311848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Pr(Default=1 | person1) = 0.61804751</a:t>
            </a:r>
          </a:p>
          <a:p>
            <a:r>
              <a:rPr lang="en-US" altLang="ko-KR" dirty="0" smtClean="0"/>
              <a:t>Pr(Default=1 | person2) = 0.04132578</a:t>
            </a:r>
          </a:p>
          <a:p>
            <a:r>
              <a:rPr lang="ko-KR" altLang="en-US" dirty="0" smtClean="0"/>
              <a:t>결론적으로 </a:t>
            </a:r>
            <a:r>
              <a:rPr lang="en-US" altLang="ko-KR" dirty="0" smtClean="0"/>
              <a:t>person1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person2</a:t>
            </a:r>
            <a:r>
              <a:rPr lang="ko-KR" altLang="en-US" dirty="0" smtClean="0"/>
              <a:t>보다 신용불량자가 될 확률이 크게 높은 것으로 나타남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generalized linear model, </a:t>
            </a:r>
            <a:r>
              <a:rPr lang="ko-KR" altLang="en-US" dirty="0" smtClean="0"/>
              <a:t>즉 </a:t>
            </a:r>
            <a:r>
              <a:rPr lang="en-US" altLang="ko-KR" dirty="0" err="1" smtClean="0"/>
              <a:t>logit</a:t>
            </a:r>
            <a:r>
              <a:rPr lang="ko-KR" altLang="en-US" dirty="0" smtClean="0"/>
              <a:t>과 설명변수 사이에는 선형관계가 있다는 것을 가정하므로 예측력이 떨어질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다른 방법을 이용한 접근도 고려해볼 필요성이 있음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340768"/>
            <a:ext cx="778473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err="1" smtClean="0"/>
              <a:t>Semiparametric</a:t>
            </a:r>
            <a:r>
              <a:rPr lang="en-US" altLang="ko-KR" sz="5000" dirty="0" smtClean="0"/>
              <a:t> logistic regression model</a:t>
            </a:r>
            <a:endParaRPr lang="ko-KR" altLang="en-US" sz="5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80928"/>
            <a:ext cx="70030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dirty="0" err="1" smtClean="0"/>
              <a:t>Semiparametric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logistic regression model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Semiparametric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준모수적</a:t>
            </a:r>
            <a:r>
              <a:rPr lang="en-US" altLang="ko-KR" dirty="0" smtClean="0"/>
              <a:t>) = parametric(</a:t>
            </a:r>
            <a:r>
              <a:rPr lang="ko-KR" altLang="en-US" dirty="0" err="1" smtClean="0"/>
              <a:t>모수적</a:t>
            </a:r>
            <a:r>
              <a:rPr lang="en-US" altLang="ko-KR" dirty="0" smtClean="0"/>
              <a:t>) + nonparametric(</a:t>
            </a:r>
            <a:r>
              <a:rPr lang="ko-KR" altLang="en-US" dirty="0" err="1" smtClean="0"/>
              <a:t>비모수적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앞에서 사용된 모형인 </a:t>
            </a:r>
            <a:r>
              <a:rPr lang="en-US" altLang="ko-KR" dirty="0" smtClean="0"/>
              <a:t>logistic regression model</a:t>
            </a:r>
            <a:r>
              <a:rPr lang="ko-KR" altLang="en-US" dirty="0" smtClean="0"/>
              <a:t>과는 다르게 반응변수와 설명변수 간의 관계에 대해 특별한 가정을 두지 않음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예측력이 더 높은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이 나올 것으로 기대됨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앞에서와 마찬가지로 </a:t>
            </a:r>
            <a:r>
              <a:rPr lang="en-US" altLang="ko-KR" dirty="0" smtClean="0"/>
              <a:t>purpose(</a:t>
            </a:r>
            <a:r>
              <a:rPr lang="ko-KR" altLang="en-US" dirty="0" smtClean="0"/>
              <a:t>거래목적</a:t>
            </a:r>
            <a:r>
              <a:rPr lang="en-US" altLang="ko-KR" dirty="0" smtClean="0"/>
              <a:t>), amount(</a:t>
            </a:r>
            <a:r>
              <a:rPr lang="ko-KR" altLang="en-US" dirty="0" err="1" smtClean="0"/>
              <a:t>거래양</a:t>
            </a:r>
            <a:r>
              <a:rPr lang="en-US" altLang="ko-KR" dirty="0" smtClean="0"/>
              <a:t>), status(</a:t>
            </a:r>
            <a:r>
              <a:rPr lang="ko-KR" altLang="en-US" dirty="0" smtClean="0"/>
              <a:t>개인신상과 성별</a:t>
            </a:r>
            <a:r>
              <a:rPr lang="en-US" altLang="ko-KR" dirty="0" smtClean="0"/>
              <a:t>), residence(</a:t>
            </a:r>
            <a:r>
              <a:rPr lang="ko-KR" altLang="en-US" dirty="0" smtClean="0"/>
              <a:t>거주기간</a:t>
            </a:r>
            <a:r>
              <a:rPr lang="en-US" altLang="ko-KR" dirty="0" smtClean="0"/>
              <a:t>), age(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foreign(</a:t>
            </a:r>
            <a:r>
              <a:rPr lang="ko-KR" altLang="en-US" dirty="0" smtClean="0"/>
              <a:t>외국인노동자 유무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 변수는 초기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설정 시 제외하기로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err="1" smtClean="0"/>
              <a:t>Semiparametric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logistic regression model</a:t>
            </a:r>
            <a:endParaRPr lang="ko-KR" altLang="en-US" dirty="0"/>
          </a:p>
        </p:txBody>
      </p:sp>
      <p:sp>
        <p:nvSpPr>
          <p:cNvPr id="8" name="내용 개체 틀 5"/>
          <p:cNvSpPr txBox="1">
            <a:spLocks/>
          </p:cNvSpPr>
          <p:nvPr/>
        </p:nvSpPr>
        <p:spPr>
          <a:xfrm>
            <a:off x="5076056" y="1447800"/>
            <a:ext cx="3857632" cy="4800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P-value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값들을 통하여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/>
              <a:t>신용도 평가에 유의한 영향력이 없다고 판단된 변수들 </a:t>
            </a:r>
            <a:r>
              <a:rPr lang="en-US" altLang="ko-KR" sz="2800" dirty="0" smtClean="0"/>
              <a:t>: cards(</a:t>
            </a:r>
            <a:r>
              <a:rPr lang="ko-KR" altLang="en-US" sz="2800" dirty="0" smtClean="0"/>
              <a:t>기존 신용도의 수</a:t>
            </a:r>
            <a:r>
              <a:rPr lang="en-US" altLang="ko-KR" sz="2800" dirty="0" smtClean="0"/>
              <a:t>), job(</a:t>
            </a:r>
            <a:r>
              <a:rPr lang="ko-KR" altLang="en-US" sz="2800" dirty="0" smtClean="0"/>
              <a:t>일자리의 상태</a:t>
            </a:r>
            <a:r>
              <a:rPr lang="en-US" altLang="ko-KR" sz="2800" dirty="0" smtClean="0"/>
              <a:t>), liable(</a:t>
            </a:r>
            <a:r>
              <a:rPr lang="ko-KR" altLang="en-US" sz="2800" dirty="0" smtClean="0"/>
              <a:t>보수를 책임져야 할 사람의 수</a:t>
            </a:r>
            <a:r>
              <a:rPr lang="en-US" altLang="ko-KR" sz="2800" dirty="0" smtClean="0"/>
              <a:t>), </a:t>
            </a:r>
            <a:r>
              <a:rPr lang="en-US" altLang="ko-KR" sz="2800" dirty="0" err="1" smtClean="0"/>
              <a:t>tele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전화등록 유무</a:t>
            </a:r>
            <a:r>
              <a:rPr lang="en-US" altLang="ko-KR" sz="2800" dirty="0" smtClean="0"/>
              <a:t>)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ko-KR" altLang="en-US" sz="2800" dirty="0" smtClean="0"/>
              <a:t>유의하지 않다고 </a:t>
            </a:r>
            <a:r>
              <a:rPr lang="ko-KR" altLang="en-US" sz="2800" dirty="0" err="1" smtClean="0"/>
              <a:t>결론내려진</a:t>
            </a:r>
            <a:r>
              <a:rPr lang="ko-KR" altLang="en-US" sz="2800" dirty="0" smtClean="0"/>
              <a:t> 변수들을 제외하고 다시 </a:t>
            </a:r>
            <a:r>
              <a:rPr lang="en-US" altLang="ko-KR" sz="2800" dirty="0" smtClean="0"/>
              <a:t>modeling </a:t>
            </a:r>
            <a:r>
              <a:rPr lang="ko-KR" altLang="en-US" sz="2800" dirty="0" smtClean="0"/>
              <a:t>실시</a:t>
            </a:r>
            <a:r>
              <a:rPr lang="en-US" altLang="ko-KR" sz="2800" dirty="0" smtClean="0"/>
              <a:t>.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484784"/>
            <a:ext cx="495948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36912"/>
            <a:ext cx="4104456" cy="355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dirty="0" err="1" smtClean="0"/>
              <a:t>Semiparametric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logistic regression model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P-value</a:t>
            </a:r>
            <a:r>
              <a:rPr lang="ko-KR" altLang="en-US" dirty="0" smtClean="0"/>
              <a:t>의 값들을 통하여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포함된 변수들이 모두 유의하다는 결론을 얻을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실제적으로 어떤 관계가 있는지 </a:t>
            </a:r>
            <a:r>
              <a:rPr lang="en-US" altLang="ko-KR" dirty="0" err="1" smtClean="0"/>
              <a:t>logit</a:t>
            </a:r>
            <a:r>
              <a:rPr lang="ko-KR" altLang="en-US" dirty="0" smtClean="0"/>
              <a:t>과 설명변수들간의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을 그려보기로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5068887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err="1" smtClean="0"/>
              <a:t>Semiparametric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logistic regression model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35292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544" y="1484312"/>
            <a:ext cx="2109849" cy="43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dirty="0" err="1" smtClean="0"/>
              <a:t>Semiparametric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logistic regression model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39552" y="2132856"/>
            <a:ext cx="8208912" cy="403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21075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700" dirty="0" smtClean="0"/>
              <a:t>German credit data</a:t>
            </a:r>
            <a:endParaRPr lang="ko-KR" altLang="en-US" sz="6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err="1" smtClean="0"/>
              <a:t>Semiparametric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logistic regression model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140968"/>
            <a:ext cx="82944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544" y="2205038"/>
            <a:ext cx="2106703" cy="43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dirty="0" err="1" smtClean="0"/>
              <a:t>Semiparametric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logistic regression model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&lt;Interpretation&gt;</a:t>
            </a:r>
          </a:p>
          <a:p>
            <a:r>
              <a:rPr lang="ko-KR" altLang="en-US" dirty="0" smtClean="0"/>
              <a:t>앞 슬라이드의 그래프에 의하면 각 설명변수에 따른 신용도가 좋지 않게 나오는 경우는 다음과 같다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당좌예금</a:t>
            </a:r>
            <a:r>
              <a:rPr lang="en-US" altLang="ko-KR" dirty="0" smtClean="0"/>
              <a:t>(checkingstatus1)</a:t>
            </a:r>
            <a:r>
              <a:rPr lang="ko-KR" altLang="en-US" dirty="0" smtClean="0"/>
              <a:t>와 저축예금</a:t>
            </a:r>
            <a:r>
              <a:rPr lang="en-US" altLang="ko-KR" dirty="0" smtClean="0"/>
              <a:t>(savings)</a:t>
            </a:r>
            <a:r>
              <a:rPr lang="ko-KR" altLang="en-US" dirty="0" smtClean="0"/>
              <a:t>은 보유량이 적을 수록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거래내역</a:t>
            </a:r>
            <a:r>
              <a:rPr lang="en-US" altLang="ko-KR" dirty="0" smtClean="0"/>
              <a:t>(history)</a:t>
            </a:r>
            <a:r>
              <a:rPr lang="ko-KR" altLang="en-US" dirty="0" smtClean="0"/>
              <a:t>는 없거나 모두 공식적으로 상환한 경우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고용기간</a:t>
            </a:r>
            <a:r>
              <a:rPr lang="en-US" altLang="ko-KR" dirty="0" smtClean="0"/>
              <a:t>(employ)</a:t>
            </a:r>
            <a:r>
              <a:rPr lang="ko-KR" altLang="en-US" dirty="0" smtClean="0"/>
              <a:t>은 기간이 짧을 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가처분 소득에 따른 </a:t>
            </a:r>
            <a:r>
              <a:rPr lang="ko-KR" altLang="en-US" dirty="0" err="1" smtClean="0"/>
              <a:t>할부율</a:t>
            </a:r>
            <a:r>
              <a:rPr lang="en-US" altLang="ko-KR" dirty="0" smtClean="0"/>
              <a:t>(installment)</a:t>
            </a:r>
            <a:r>
              <a:rPr lang="ko-KR" altLang="en-US" dirty="0" smtClean="0"/>
              <a:t>는 값이 클수록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보증인</a:t>
            </a:r>
            <a:r>
              <a:rPr lang="en-US" altLang="ko-KR" dirty="0" smtClean="0"/>
              <a:t>(others)</a:t>
            </a:r>
            <a:r>
              <a:rPr lang="ko-KR" altLang="en-US" dirty="0" smtClean="0"/>
              <a:t>과 재산</a:t>
            </a:r>
            <a:r>
              <a:rPr lang="en-US" altLang="ko-KR" dirty="0" smtClean="0"/>
              <a:t>(property)</a:t>
            </a:r>
            <a:r>
              <a:rPr lang="ko-KR" altLang="en-US" dirty="0" smtClean="0"/>
              <a:t>는 없는 경우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할부계획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otherplans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은행에서 있을 경우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집</a:t>
            </a:r>
            <a:r>
              <a:rPr lang="en-US" altLang="ko-KR" dirty="0" smtClean="0"/>
              <a:t>(housing)</a:t>
            </a:r>
            <a:r>
              <a:rPr lang="ko-KR" altLang="en-US" dirty="0" smtClean="0"/>
              <a:t>은 빌린 경우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신용도의 지속기간</a:t>
            </a:r>
            <a:r>
              <a:rPr lang="en-US" altLang="ko-KR" dirty="0" smtClean="0"/>
              <a:t>(duration)</a:t>
            </a:r>
            <a:r>
              <a:rPr lang="ko-KR" altLang="en-US" dirty="0" smtClean="0"/>
              <a:t>은 기간이 길수록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err="1" smtClean="0"/>
              <a:t>Semiparametric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logistic regression model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23528" y="1524000"/>
            <a:ext cx="3312368" cy="485732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다음과 같은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명의 사람이 있다고 가정했을 때 신용도가 좋지 않을 확률을 예측해보자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484313"/>
            <a:ext cx="4968552" cy="27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293096"/>
            <a:ext cx="4968552" cy="223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dirty="0" err="1" smtClean="0"/>
              <a:t>Semiparametric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logistic regression model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3068960"/>
            <a:ext cx="8538152" cy="311848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Pr(Default=1 | Person 1) = 0.5530992</a:t>
            </a:r>
          </a:p>
          <a:p>
            <a:r>
              <a:rPr lang="en-US" altLang="ko-KR" dirty="0" smtClean="0"/>
              <a:t>Pr(Default=1 | Person 2) = 0.1827465</a:t>
            </a:r>
          </a:p>
          <a:p>
            <a:r>
              <a:rPr lang="ko-KR" altLang="en-US" dirty="0" smtClean="0"/>
              <a:t>최종적인 모형에 의하면 </a:t>
            </a:r>
            <a:r>
              <a:rPr lang="en-US" altLang="ko-KR" dirty="0" smtClean="0"/>
              <a:t>Person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Person 2</a:t>
            </a:r>
            <a:r>
              <a:rPr lang="ko-KR" altLang="en-US" dirty="0" smtClean="0"/>
              <a:t>보다 신용도가 더 좋지 않을 것으로 추정됨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앞의 그림에서 </a:t>
            </a:r>
            <a:r>
              <a:rPr lang="en-US" altLang="ko-KR" dirty="0" smtClean="0"/>
              <a:t>duration</a:t>
            </a:r>
            <a:r>
              <a:rPr lang="ko-KR" altLang="en-US" dirty="0" smtClean="0"/>
              <a:t>과 관련된 회귀선이 직선과 거의 가깝게 나오는 것으로 보아 굳이 </a:t>
            </a:r>
            <a:r>
              <a:rPr lang="en-US" altLang="ko-KR" dirty="0" err="1" smtClean="0"/>
              <a:t>semiparametric</a:t>
            </a:r>
            <a:r>
              <a:rPr lang="ko-KR" altLang="en-US" dirty="0" smtClean="0"/>
              <a:t>한 방법을 적용할 필요는 없다고 판단되므로 이전에 구한 </a:t>
            </a:r>
            <a:r>
              <a:rPr lang="en-US" altLang="ko-KR" dirty="0" smtClean="0"/>
              <a:t>logistic regression model</a:t>
            </a:r>
            <a:r>
              <a:rPr lang="ko-KR" altLang="en-US" dirty="0" smtClean="0"/>
              <a:t>을 선택하기로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28422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6100" dirty="0" smtClean="0"/>
              <a:t>Misclassification rate</a:t>
            </a:r>
            <a:endParaRPr lang="ko-KR" altLang="en-US" sz="6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Misclassification rate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최종모형인 </a:t>
            </a:r>
            <a:r>
              <a:rPr lang="en-US" altLang="ko-KR" dirty="0" smtClean="0"/>
              <a:t>logistic regression model</a:t>
            </a:r>
            <a:r>
              <a:rPr lang="ko-KR" altLang="en-US" dirty="0" smtClean="0"/>
              <a:t>에 대한 예측력을 판단해보기 위하여 오분류율을 측정해보기로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값이 작을수록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의 예측력이 좋다고 생각할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오분류율</a:t>
            </a:r>
            <a:r>
              <a:rPr lang="en-US" altLang="ko-KR" dirty="0" smtClean="0"/>
              <a:t>(misclassification rate)</a:t>
            </a:r>
            <a:r>
              <a:rPr lang="ko-KR" altLang="en-US" dirty="0" smtClean="0"/>
              <a:t>을 최소화하기 위해서는 적절한 변수를 선택하는 것도 중요하지만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의 크기와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>fitting</a:t>
            </a:r>
            <a:r>
              <a:rPr lang="ko-KR" altLang="en-US" dirty="0" smtClean="0"/>
              <a:t>의 시행횟수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신용불량자로 판단하는 것에 대한 확률의 하한 설정도 중요하다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Case 1</a:t>
            </a:r>
            <a:br>
              <a:rPr lang="en-US" altLang="ko-KR" dirty="0" smtClean="0"/>
            </a:br>
            <a:r>
              <a:rPr lang="en-US" altLang="ko-KR" dirty="0" smtClean="0"/>
              <a:t>test 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 : 250,</a:t>
            </a:r>
            <a:br>
              <a:rPr lang="en-US" altLang="ko-KR" dirty="0" smtClean="0"/>
            </a:br>
            <a:r>
              <a:rPr lang="en-US" altLang="ko-KR" dirty="0" smtClean="0"/>
              <a:t>fitting </a:t>
            </a:r>
            <a:r>
              <a:rPr lang="ko-KR" altLang="en-US" dirty="0" smtClean="0"/>
              <a:t>횟수 </a:t>
            </a:r>
            <a:r>
              <a:rPr lang="en-US" altLang="ko-KR" dirty="0" smtClean="0"/>
              <a:t>: 1000,</a:t>
            </a:r>
            <a:br>
              <a:rPr lang="en-US" altLang="ko-KR" dirty="0" smtClean="0"/>
            </a:br>
            <a:r>
              <a:rPr lang="ko-KR" altLang="en-US" dirty="0" smtClean="0"/>
              <a:t>확률의 하한 </a:t>
            </a:r>
            <a:r>
              <a:rPr lang="en-US" altLang="ko-KR" dirty="0" smtClean="0"/>
              <a:t>: 0.8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1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95536" y="1628800"/>
            <a:ext cx="824094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508104" y="1524000"/>
            <a:ext cx="3425584" cy="4663440"/>
          </a:xfrm>
        </p:spPr>
        <p:txBody>
          <a:bodyPr/>
          <a:lstStyle/>
          <a:p>
            <a:r>
              <a:rPr lang="en-US" altLang="ko-KR" dirty="0" err="1" smtClean="0"/>
              <a:t>Boxplot</a:t>
            </a:r>
            <a:r>
              <a:rPr lang="ko-KR" altLang="en-US" dirty="0" smtClean="0"/>
              <a:t>에 의하면 전체적인 오분류율의 평균이 약 </a:t>
            </a:r>
            <a:r>
              <a:rPr lang="en-US" altLang="ko-KR" dirty="0" smtClean="0"/>
              <a:t>0.29</a:t>
            </a:r>
            <a:r>
              <a:rPr lang="ko-KR" altLang="en-US" dirty="0" smtClean="0"/>
              <a:t>인 것으로 보여짐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오분류율이</a:t>
            </a:r>
            <a:r>
              <a:rPr lang="ko-KR" altLang="en-US" dirty="0" smtClean="0"/>
              <a:t> 작다고 할 수는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498526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Case 2</a:t>
            </a:r>
            <a:br>
              <a:rPr lang="en-US" altLang="ko-KR" dirty="0" smtClean="0"/>
            </a:br>
            <a:r>
              <a:rPr lang="en-US" altLang="ko-KR" dirty="0" smtClean="0"/>
              <a:t>test 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 : 500,</a:t>
            </a:r>
            <a:br>
              <a:rPr lang="en-US" altLang="ko-KR" dirty="0" smtClean="0"/>
            </a:br>
            <a:r>
              <a:rPr lang="en-US" altLang="ko-KR" dirty="0" smtClean="0"/>
              <a:t>fitting </a:t>
            </a:r>
            <a:r>
              <a:rPr lang="ko-KR" altLang="en-US" dirty="0" smtClean="0"/>
              <a:t>횟수 </a:t>
            </a:r>
            <a:r>
              <a:rPr lang="en-US" altLang="ko-KR" dirty="0" smtClean="0"/>
              <a:t>: 2000,</a:t>
            </a:r>
            <a:br>
              <a:rPr lang="en-US" altLang="ko-KR" dirty="0" smtClean="0"/>
            </a:br>
            <a:r>
              <a:rPr lang="ko-KR" altLang="en-US" dirty="0" smtClean="0"/>
              <a:t>확률의 하한 </a:t>
            </a:r>
            <a:r>
              <a:rPr lang="en-US" altLang="ko-KR" dirty="0" smtClean="0"/>
              <a:t>: 0.7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German credit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Purpose : </a:t>
            </a:r>
            <a:r>
              <a:rPr lang="ko-KR" altLang="en-US" dirty="0" smtClean="0"/>
              <a:t>개개인의 신용도를 측정해보기 위한 자료</a:t>
            </a:r>
            <a:endParaRPr lang="en-US" altLang="ko-KR" dirty="0" smtClean="0"/>
          </a:p>
          <a:p>
            <a:r>
              <a:rPr lang="ko-KR" altLang="en-US" dirty="0" smtClean="0"/>
              <a:t>변수의 형태 </a:t>
            </a:r>
            <a:r>
              <a:rPr lang="en-US" altLang="ko-KR" dirty="0" smtClean="0"/>
              <a:t>: 7 numerical variables and 13 categorical variables</a:t>
            </a:r>
          </a:p>
          <a:p>
            <a:r>
              <a:rPr lang="en-US" altLang="ko-KR" dirty="0" smtClean="0"/>
              <a:t>Target variable : Default ( 1 -&gt; </a:t>
            </a:r>
            <a:r>
              <a:rPr lang="ko-KR" altLang="en-US" dirty="0" smtClean="0"/>
              <a:t>신용도 나쁨</a:t>
            </a:r>
            <a:r>
              <a:rPr lang="en-US" altLang="ko-KR" dirty="0" smtClean="0"/>
              <a:t>, 0 -&gt; </a:t>
            </a:r>
            <a:r>
              <a:rPr lang="ko-KR" altLang="en-US" dirty="0" smtClean="0"/>
              <a:t>신용도 좋음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1000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로 구성되어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반응변수가 </a:t>
            </a:r>
            <a:r>
              <a:rPr lang="ko-KR" altLang="en-US" dirty="0" err="1" smtClean="0"/>
              <a:t>이산형</a:t>
            </a:r>
            <a:r>
              <a:rPr lang="ko-KR" altLang="en-US" dirty="0" smtClean="0"/>
              <a:t> 변수이므로 </a:t>
            </a:r>
            <a:r>
              <a:rPr lang="en-US" altLang="ko-KR" dirty="0" smtClean="0"/>
              <a:t>logistic regression model</a:t>
            </a:r>
            <a:r>
              <a:rPr lang="ko-KR" altLang="en-US" dirty="0" smtClean="0"/>
              <a:t>을 이용하여 분석할 필요가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2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57621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5652120" y="1524000"/>
            <a:ext cx="3281568" cy="4663440"/>
          </a:xfrm>
        </p:spPr>
        <p:txBody>
          <a:bodyPr/>
          <a:lstStyle/>
          <a:p>
            <a:r>
              <a:rPr lang="en-US" altLang="ko-KR" dirty="0" smtClean="0"/>
              <a:t>Case 1</a:t>
            </a:r>
            <a:r>
              <a:rPr lang="ko-KR" altLang="en-US" dirty="0" smtClean="0"/>
              <a:t>의 경우와 비교해보면 오분류율이 낮아졌지만 여전히 작은 값이라고 볼 수는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 조절할 필요가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484784"/>
            <a:ext cx="524883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Case 3</a:t>
            </a:r>
            <a:br>
              <a:rPr lang="en-US" altLang="ko-KR" dirty="0" smtClean="0"/>
            </a:br>
            <a:r>
              <a:rPr lang="en-US" altLang="ko-KR" dirty="0" smtClean="0"/>
              <a:t>test 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 : 250,</a:t>
            </a:r>
            <a:br>
              <a:rPr lang="en-US" altLang="ko-KR" dirty="0" smtClean="0"/>
            </a:br>
            <a:r>
              <a:rPr lang="en-US" altLang="ko-KR" dirty="0" smtClean="0"/>
              <a:t>fitting </a:t>
            </a:r>
            <a:r>
              <a:rPr lang="ko-KR" altLang="en-US" dirty="0" smtClean="0"/>
              <a:t>횟수 </a:t>
            </a:r>
            <a:r>
              <a:rPr lang="en-US" altLang="ko-KR" dirty="0" smtClean="0"/>
              <a:t>: 2000,</a:t>
            </a:r>
            <a:br>
              <a:rPr lang="en-US" altLang="ko-KR" dirty="0" smtClean="0"/>
            </a:br>
            <a:r>
              <a:rPr lang="ko-KR" altLang="en-US" dirty="0" smtClean="0"/>
              <a:t>확률의 하한 </a:t>
            </a:r>
            <a:r>
              <a:rPr lang="en-US" altLang="ko-KR" dirty="0" smtClean="0"/>
              <a:t>: 0.6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3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628800"/>
            <a:ext cx="8544949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3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5436096" y="1524000"/>
            <a:ext cx="3497592" cy="4663440"/>
          </a:xfrm>
        </p:spPr>
        <p:txBody>
          <a:bodyPr/>
          <a:lstStyle/>
          <a:p>
            <a:r>
              <a:rPr lang="ko-KR" altLang="en-US" dirty="0" smtClean="0"/>
              <a:t>전체적인 </a:t>
            </a:r>
            <a:r>
              <a:rPr lang="ko-KR" altLang="en-US" dirty="0" err="1" smtClean="0"/>
              <a:t>오분류율의</a:t>
            </a:r>
            <a:r>
              <a:rPr lang="ko-KR" altLang="en-US" dirty="0" smtClean="0"/>
              <a:t> 평균값이 약 </a:t>
            </a:r>
            <a:r>
              <a:rPr lang="en-US" altLang="ko-KR" dirty="0" smtClean="0"/>
              <a:t>0.26</a:t>
            </a:r>
            <a:r>
              <a:rPr lang="ko-KR" altLang="en-US" dirty="0" smtClean="0"/>
              <a:t>임을 확인할 수 있음</a:t>
            </a:r>
            <a:r>
              <a:rPr lang="en-US" altLang="ko-KR" dirty="0" smtClean="0"/>
              <a:t>. Case 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Case 2</a:t>
            </a:r>
            <a:r>
              <a:rPr lang="ko-KR" altLang="en-US" dirty="0" smtClean="0"/>
              <a:t>의 경우에 비해서는 작은 값이지만 적절한 조절을 통해 더 좋은 결과를 얻을 수 있을 것으로 생각됨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515557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Case 4</a:t>
            </a:r>
            <a:br>
              <a:rPr lang="en-US" altLang="ko-KR" dirty="0" smtClean="0"/>
            </a:br>
            <a:r>
              <a:rPr lang="en-US" altLang="ko-KR" dirty="0" smtClean="0"/>
              <a:t>test 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 : 200,</a:t>
            </a:r>
            <a:br>
              <a:rPr lang="en-US" altLang="ko-KR" dirty="0" smtClean="0"/>
            </a:br>
            <a:r>
              <a:rPr lang="en-US" altLang="ko-KR" dirty="0" smtClean="0"/>
              <a:t>fitting </a:t>
            </a:r>
            <a:r>
              <a:rPr lang="ko-KR" altLang="en-US" dirty="0" smtClean="0"/>
              <a:t>횟수 </a:t>
            </a:r>
            <a:r>
              <a:rPr lang="en-US" altLang="ko-KR" dirty="0" smtClean="0"/>
              <a:t>: 3000,</a:t>
            </a:r>
            <a:br>
              <a:rPr lang="en-US" altLang="ko-KR" dirty="0" smtClean="0"/>
            </a:br>
            <a:r>
              <a:rPr lang="ko-KR" altLang="en-US" dirty="0" smtClean="0"/>
              <a:t>확률의 하한 </a:t>
            </a:r>
            <a:r>
              <a:rPr lang="en-US" altLang="ko-KR" dirty="0" smtClean="0"/>
              <a:t>: 0.5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4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77501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276088" y="1268760"/>
            <a:ext cx="3657600" cy="532859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오분류율의</a:t>
            </a:r>
            <a:r>
              <a:rPr lang="ko-KR" altLang="en-US" dirty="0" smtClean="0"/>
              <a:t> 전체적인 평균값은 </a:t>
            </a:r>
            <a:r>
              <a:rPr lang="en-US" altLang="ko-KR" dirty="0" smtClean="0"/>
              <a:t>0.260045</a:t>
            </a:r>
            <a:r>
              <a:rPr lang="ko-KR" altLang="en-US" dirty="0" smtClean="0"/>
              <a:t>로 계산됨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신용도가 좋지 않을 확률이 </a:t>
            </a:r>
            <a:r>
              <a:rPr lang="en-US" altLang="ko-KR" dirty="0" smtClean="0"/>
              <a:t>0.5 </a:t>
            </a:r>
            <a:r>
              <a:rPr lang="ko-KR" altLang="en-US" dirty="0" smtClean="0"/>
              <a:t>이상일 때 신용불량자라고 판단을 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예를 들어 어느 사람의 신용도가 좋지 않을 확률이 </a:t>
            </a:r>
            <a:r>
              <a:rPr lang="en-US" altLang="ko-KR" dirty="0" smtClean="0"/>
              <a:t>0.45</a:t>
            </a:r>
            <a:r>
              <a:rPr lang="ko-KR" altLang="en-US" dirty="0" smtClean="0"/>
              <a:t>라고 가정해보자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 물론 확률이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보다 작지만 </a:t>
            </a:r>
            <a:r>
              <a:rPr lang="en-US" altLang="ko-KR" dirty="0" smtClean="0"/>
              <a:t>credit company</a:t>
            </a:r>
            <a:r>
              <a:rPr lang="ko-KR" altLang="en-US" dirty="0" smtClean="0"/>
              <a:t>에서는 이 사람을 굳이 틀에 맞추어서 정직한 사람이라고 판단하지는 않을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확률의 하한을 좀 더 낮춰서 </a:t>
            </a:r>
            <a:r>
              <a:rPr lang="ko-KR" altLang="en-US" dirty="0" err="1" smtClean="0"/>
              <a:t>오분류율을</a:t>
            </a:r>
            <a:r>
              <a:rPr lang="ko-KR" altLang="en-US" dirty="0" smtClean="0"/>
              <a:t> 살펴볼 필요가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340768"/>
            <a:ext cx="4947939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373216"/>
            <a:ext cx="347195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Case 5 &amp; Case 6</a:t>
            </a:r>
            <a:br>
              <a:rPr lang="en-US" altLang="ko-KR" dirty="0" smtClean="0"/>
            </a:br>
            <a:r>
              <a:rPr lang="en-US" altLang="ko-KR" dirty="0" smtClean="0"/>
              <a:t>test 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 : 200,</a:t>
            </a:r>
            <a:br>
              <a:rPr lang="en-US" altLang="ko-KR" dirty="0" smtClean="0"/>
            </a:br>
            <a:r>
              <a:rPr lang="en-US" altLang="ko-KR" dirty="0" smtClean="0"/>
              <a:t>fitting </a:t>
            </a:r>
            <a:r>
              <a:rPr lang="ko-KR" altLang="en-US" dirty="0" smtClean="0"/>
              <a:t>횟수 </a:t>
            </a:r>
            <a:r>
              <a:rPr lang="en-US" altLang="ko-KR" dirty="0" smtClean="0"/>
              <a:t>: 3000,</a:t>
            </a:r>
            <a:br>
              <a:rPr lang="en-US" altLang="ko-KR" dirty="0" smtClean="0"/>
            </a:br>
            <a:r>
              <a:rPr lang="ko-KR" altLang="en-US" dirty="0" smtClean="0"/>
              <a:t>확률의 하한 </a:t>
            </a:r>
            <a:r>
              <a:rPr lang="en-US" altLang="ko-KR" dirty="0" smtClean="0"/>
              <a:t>: 0.4 and 0.3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5 &amp; Case 6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15616" y="1340767"/>
            <a:ext cx="7180958" cy="244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933056"/>
            <a:ext cx="6984776" cy="238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Explanatory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1 checkingstatus1 -&gt;  </a:t>
            </a:r>
            <a:r>
              <a:rPr lang="ko-KR" altLang="en-US" dirty="0" smtClean="0"/>
              <a:t>당좌 예금의 유무  </a:t>
            </a:r>
            <a:endParaRPr lang="en-US" altLang="ko-KR" dirty="0" smtClean="0"/>
          </a:p>
          <a:p>
            <a:r>
              <a:rPr lang="en-US" altLang="ko-KR" dirty="0" smtClean="0"/>
              <a:t>2 duration -&gt; </a:t>
            </a:r>
            <a:r>
              <a:rPr lang="ko-KR" altLang="en-US" dirty="0" smtClean="0"/>
              <a:t>신용도의 지속기간</a:t>
            </a:r>
            <a:r>
              <a:rPr lang="en-US" altLang="ko-KR" dirty="0" smtClean="0"/>
              <a:t>(month)  </a:t>
            </a:r>
          </a:p>
          <a:p>
            <a:r>
              <a:rPr lang="en-US" altLang="ko-KR" dirty="0" smtClean="0"/>
              <a:t>3 history -&gt; </a:t>
            </a:r>
            <a:r>
              <a:rPr lang="ko-KR" altLang="en-US" dirty="0" smtClean="0"/>
              <a:t>거래내역  </a:t>
            </a:r>
            <a:endParaRPr lang="en-US" altLang="ko-KR" dirty="0" smtClean="0"/>
          </a:p>
          <a:p>
            <a:r>
              <a:rPr lang="en-US" altLang="ko-KR" dirty="0" smtClean="0"/>
              <a:t>4 purpose -&gt; </a:t>
            </a:r>
            <a:r>
              <a:rPr lang="ko-KR" altLang="en-US" dirty="0" smtClean="0"/>
              <a:t>거래목적  </a:t>
            </a:r>
            <a:endParaRPr lang="en-US" altLang="ko-KR" dirty="0" smtClean="0"/>
          </a:p>
          <a:p>
            <a:r>
              <a:rPr lang="en-US" altLang="ko-KR" dirty="0" smtClean="0"/>
              <a:t>5 amount -&gt; </a:t>
            </a:r>
            <a:r>
              <a:rPr lang="ko-KR" altLang="en-US" dirty="0" err="1" smtClean="0"/>
              <a:t>거래양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en-US" altLang="ko-KR" dirty="0" smtClean="0"/>
              <a:t>6 savings -&gt; </a:t>
            </a:r>
            <a:r>
              <a:rPr lang="ko-KR" altLang="en-US" dirty="0" smtClean="0"/>
              <a:t>저축 예금의 유무  </a:t>
            </a:r>
            <a:endParaRPr lang="en-US" altLang="ko-KR" dirty="0" smtClean="0"/>
          </a:p>
          <a:p>
            <a:r>
              <a:rPr lang="en-US" altLang="ko-KR" dirty="0" smtClean="0"/>
              <a:t>7 employ -&gt; </a:t>
            </a:r>
            <a:r>
              <a:rPr lang="ko-KR" altLang="en-US" dirty="0" smtClean="0"/>
              <a:t>고용 여부  </a:t>
            </a:r>
            <a:endParaRPr lang="en-US" altLang="ko-KR" dirty="0" smtClean="0"/>
          </a:p>
          <a:p>
            <a:r>
              <a:rPr lang="en-US" altLang="ko-KR" dirty="0" smtClean="0"/>
              <a:t>8 installment -&gt; </a:t>
            </a:r>
            <a:r>
              <a:rPr lang="ko-KR" altLang="en-US" dirty="0" smtClean="0"/>
              <a:t>가처분 소득의 백분율에 의한 </a:t>
            </a:r>
            <a:r>
              <a:rPr lang="ko-KR" altLang="en-US" dirty="0" err="1" smtClean="0"/>
              <a:t>할부율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en-US" altLang="ko-KR" dirty="0" smtClean="0"/>
              <a:t>9 status -&gt; </a:t>
            </a:r>
            <a:r>
              <a:rPr lang="ko-KR" altLang="en-US" dirty="0" smtClean="0"/>
              <a:t>개인 신상과 성별  </a:t>
            </a:r>
            <a:endParaRPr lang="en-US" altLang="ko-KR" dirty="0" smtClean="0"/>
          </a:p>
          <a:p>
            <a:r>
              <a:rPr lang="en-US" altLang="ko-KR" dirty="0" smtClean="0"/>
              <a:t>10 others -&gt; </a:t>
            </a:r>
            <a:r>
              <a:rPr lang="ko-KR" altLang="en-US" dirty="0" smtClean="0"/>
              <a:t>채무자 또는 보증인의 유무  </a:t>
            </a:r>
            <a:endParaRPr lang="en-US" altLang="ko-KR" dirty="0" smtClean="0"/>
          </a:p>
          <a:p>
            <a:r>
              <a:rPr lang="en-US" altLang="ko-KR" dirty="0" smtClean="0"/>
              <a:t>11 residence -&gt; </a:t>
            </a:r>
            <a:r>
              <a:rPr lang="ko-KR" altLang="en-US" dirty="0" smtClean="0"/>
              <a:t>거주기간  </a:t>
            </a:r>
            <a:endParaRPr lang="en-US" altLang="ko-KR" dirty="0" smtClean="0"/>
          </a:p>
          <a:p>
            <a:r>
              <a:rPr lang="en-US" altLang="ko-KR" dirty="0" smtClean="0"/>
              <a:t>12 property -&gt; </a:t>
            </a:r>
            <a:r>
              <a:rPr lang="ko-KR" altLang="en-US" dirty="0" smtClean="0"/>
              <a:t>재산  </a:t>
            </a:r>
            <a:endParaRPr lang="en-US" altLang="ko-KR" dirty="0" smtClean="0"/>
          </a:p>
          <a:p>
            <a:r>
              <a:rPr lang="en-US" altLang="ko-KR" dirty="0" smtClean="0"/>
              <a:t>13 age -&gt; </a:t>
            </a:r>
            <a:r>
              <a:rPr lang="ko-KR" altLang="en-US" dirty="0" smtClean="0"/>
              <a:t>나이  </a:t>
            </a:r>
            <a:endParaRPr lang="en-US" altLang="ko-KR" dirty="0" smtClean="0"/>
          </a:p>
          <a:p>
            <a:r>
              <a:rPr lang="en-US" altLang="ko-KR" dirty="0" smtClean="0"/>
              <a:t>14 </a:t>
            </a:r>
            <a:r>
              <a:rPr lang="en-US" altLang="ko-KR" dirty="0" err="1" smtClean="0"/>
              <a:t>otherplans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할부계획  </a:t>
            </a:r>
            <a:endParaRPr lang="en-US" altLang="ko-KR" dirty="0" smtClean="0"/>
          </a:p>
          <a:p>
            <a:r>
              <a:rPr lang="en-US" altLang="ko-KR" dirty="0" smtClean="0"/>
              <a:t>15 housing -&gt; </a:t>
            </a:r>
            <a:r>
              <a:rPr lang="ko-KR" altLang="en-US" dirty="0" err="1" smtClean="0"/>
              <a:t>집소유</a:t>
            </a:r>
            <a:r>
              <a:rPr lang="ko-KR" altLang="en-US" dirty="0" smtClean="0"/>
              <a:t> 유무  </a:t>
            </a:r>
            <a:endParaRPr lang="en-US" altLang="ko-KR" dirty="0" smtClean="0"/>
          </a:p>
          <a:p>
            <a:r>
              <a:rPr lang="en-US" altLang="ko-KR" dirty="0" smtClean="0"/>
              <a:t>16 cards -&gt; </a:t>
            </a:r>
            <a:r>
              <a:rPr lang="ko-KR" altLang="en-US" dirty="0" smtClean="0"/>
              <a:t>기존 신용도의 수  </a:t>
            </a:r>
            <a:endParaRPr lang="en-US" altLang="ko-KR" dirty="0" smtClean="0"/>
          </a:p>
          <a:p>
            <a:r>
              <a:rPr lang="en-US" altLang="ko-KR" dirty="0" smtClean="0"/>
              <a:t>17 job -&gt; </a:t>
            </a:r>
            <a:r>
              <a:rPr lang="ko-KR" altLang="en-US" dirty="0" smtClean="0"/>
              <a:t>일자리의 상태  </a:t>
            </a:r>
            <a:endParaRPr lang="en-US" altLang="ko-KR" dirty="0" smtClean="0"/>
          </a:p>
          <a:p>
            <a:r>
              <a:rPr lang="en-US" altLang="ko-KR" dirty="0" smtClean="0"/>
              <a:t>18 liable -&gt; </a:t>
            </a:r>
            <a:r>
              <a:rPr lang="ko-KR" altLang="en-US" dirty="0" smtClean="0"/>
              <a:t>보수를 책임져야 할 사람의 수  </a:t>
            </a:r>
            <a:endParaRPr lang="en-US" altLang="ko-KR" dirty="0" smtClean="0"/>
          </a:p>
          <a:p>
            <a:r>
              <a:rPr lang="en-US" altLang="ko-KR" dirty="0" smtClean="0"/>
              <a:t>19 </a:t>
            </a:r>
            <a:r>
              <a:rPr lang="en-US" altLang="ko-KR" dirty="0" err="1" smtClean="0"/>
              <a:t>tele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전화등록 유무  </a:t>
            </a:r>
            <a:endParaRPr lang="en-US" altLang="ko-KR" dirty="0" smtClean="0"/>
          </a:p>
          <a:p>
            <a:r>
              <a:rPr lang="en-US" altLang="ko-KR" dirty="0" smtClean="0"/>
              <a:t>20 foreign -&gt; </a:t>
            </a:r>
            <a:r>
              <a:rPr lang="ko-KR" altLang="en-US" dirty="0" smtClean="0"/>
              <a:t>외국인노동자 유무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5 &amp; Case 6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4245921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661248"/>
            <a:ext cx="338058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412776"/>
            <a:ext cx="4355976" cy="396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661248"/>
            <a:ext cx="344081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5 &amp; Case 6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신용도가 좋지 않을 확률에 대한 하한을 </a:t>
            </a:r>
            <a:r>
              <a:rPr lang="en-US" altLang="ko-KR" dirty="0" smtClean="0"/>
              <a:t>0.4, 0.3</a:t>
            </a:r>
            <a:r>
              <a:rPr lang="ko-KR" altLang="en-US" dirty="0" smtClean="0"/>
              <a:t>으로 설정한 결과 </a:t>
            </a:r>
            <a:r>
              <a:rPr lang="ko-KR" altLang="en-US" dirty="0" err="1" smtClean="0"/>
              <a:t>오분류율의</a:t>
            </a:r>
            <a:r>
              <a:rPr lang="ko-KR" altLang="en-US" dirty="0" smtClean="0"/>
              <a:t> 평균값은 각각 </a:t>
            </a:r>
            <a:r>
              <a:rPr lang="en-US" altLang="ko-KR" dirty="0" smtClean="0"/>
              <a:t>0.275625, 0.30677</a:t>
            </a:r>
            <a:r>
              <a:rPr lang="ko-KR" altLang="en-US" dirty="0" smtClean="0"/>
              <a:t>로 나타났으며 이는 </a:t>
            </a:r>
            <a:r>
              <a:rPr lang="ko-KR" altLang="en-US" dirty="0" err="1" smtClean="0"/>
              <a:t>하한값이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보다 더 작아질수록 오분류율이 증가한다는 것이므로 더 이상 </a:t>
            </a:r>
            <a:r>
              <a:rPr lang="ko-KR" altLang="en-US" dirty="0" err="1" smtClean="0"/>
              <a:t>하한값을</a:t>
            </a:r>
            <a:r>
              <a:rPr lang="ko-KR" altLang="en-US" dirty="0" smtClean="0"/>
              <a:t> 낮출 필요는 없다고 보여진다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확률의 값이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 이상인 사람을 신용불량자라고 판단하는 것이 가장 현명한 방법이라고 할 수 있겠다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7200" dirty="0" smtClean="0"/>
              <a:t>The End~~!!</a:t>
            </a:r>
            <a:endParaRPr lang="ko-KR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selection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차적으로 개인의 신용도 평가에 큰 영향을 미치지 않을 것으로 예상되는 변수를 제외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제외한 변수 </a:t>
            </a:r>
            <a:r>
              <a:rPr lang="en-US" altLang="ko-KR" dirty="0" smtClean="0"/>
              <a:t>: purpose(</a:t>
            </a:r>
            <a:r>
              <a:rPr lang="ko-KR" altLang="en-US" dirty="0" smtClean="0"/>
              <a:t>거래목적</a:t>
            </a:r>
            <a:r>
              <a:rPr lang="en-US" altLang="ko-KR" dirty="0" smtClean="0"/>
              <a:t>), amount(</a:t>
            </a:r>
            <a:r>
              <a:rPr lang="ko-KR" altLang="en-US" dirty="0" err="1" smtClean="0"/>
              <a:t>거래양</a:t>
            </a:r>
            <a:r>
              <a:rPr lang="en-US" altLang="ko-KR" dirty="0" smtClean="0"/>
              <a:t>), status(</a:t>
            </a:r>
            <a:r>
              <a:rPr lang="ko-KR" altLang="en-US" dirty="0" smtClean="0"/>
              <a:t>개인신상과 성별</a:t>
            </a:r>
            <a:r>
              <a:rPr lang="en-US" altLang="ko-KR" dirty="0" smtClean="0"/>
              <a:t>), residence(</a:t>
            </a:r>
            <a:r>
              <a:rPr lang="ko-KR" altLang="en-US" dirty="0" smtClean="0"/>
              <a:t>거주기간</a:t>
            </a:r>
            <a:r>
              <a:rPr lang="en-US" altLang="ko-KR" dirty="0" smtClean="0"/>
              <a:t>), age(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foreign(</a:t>
            </a:r>
            <a:r>
              <a:rPr lang="ko-KR" altLang="en-US" dirty="0" smtClean="0"/>
              <a:t>외국인노동자 유무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selection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변수를 제외한 이유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Purpose(</a:t>
            </a:r>
            <a:r>
              <a:rPr lang="ko-KR" altLang="en-US" dirty="0" smtClean="0"/>
              <a:t>거래목적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신용불량자라 할지라도 거래의 목적은 다양할 수 있다고 생각함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Amount(</a:t>
            </a:r>
            <a:r>
              <a:rPr lang="ko-KR" altLang="en-US" dirty="0" err="1" smtClean="0"/>
              <a:t>거래양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거래의 양이 많거나 적다고 하여 신용도가 달라질 것이라고 확답을 내리기 어려움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Status(</a:t>
            </a:r>
            <a:r>
              <a:rPr lang="ko-KR" altLang="en-US" dirty="0" smtClean="0"/>
              <a:t>개인신상과 성별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신용불량자는 다양한 계층에서 나올 것이라 여겨짐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어느 특정한 계층에서 나온다고는 볼 수 없으리라고 판단됨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Residence(</a:t>
            </a:r>
            <a:r>
              <a:rPr lang="ko-KR" altLang="en-US" dirty="0" smtClean="0"/>
              <a:t>거주기간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거주기간에 따라 신용도가 달라질 것이라고 주장하기에는 무리가 따를 것으로 생각됨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Age(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신용불량자가 어느 특정한 연령층에서 나올 것이라고 단정짓기는 어려움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Foreign(</a:t>
            </a:r>
            <a:r>
              <a:rPr lang="ko-KR" altLang="en-US" dirty="0" smtClean="0"/>
              <a:t>외국인노동자 유무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신용도를 측정하는데 있어 확실한 기준은 아니라고 생각함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5600" dirty="0" smtClean="0"/>
              <a:t>Logistic regression model</a:t>
            </a:r>
            <a:endParaRPr lang="ko-KR" altLang="en-US" sz="56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830945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model</a:t>
            </a:r>
            <a:endParaRPr lang="ko-KR" altLang="en-US" dirty="0"/>
          </a:p>
        </p:txBody>
      </p:sp>
      <p:pic>
        <p:nvPicPr>
          <p:cNvPr id="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654618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060848"/>
            <a:ext cx="435031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4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132856"/>
            <a:ext cx="428527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model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앞에서 작성한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의 분석결과에 의해 유의한 영향이 없다고 판단되는 변수들 </a:t>
            </a:r>
            <a:r>
              <a:rPr lang="en-US" altLang="ko-KR" dirty="0" smtClean="0"/>
              <a:t>: history(</a:t>
            </a:r>
            <a:r>
              <a:rPr lang="ko-KR" altLang="en-US" dirty="0" smtClean="0"/>
              <a:t>거래내역</a:t>
            </a:r>
            <a:r>
              <a:rPr lang="en-US" altLang="ko-KR" dirty="0" smtClean="0"/>
              <a:t>), employ(</a:t>
            </a:r>
            <a:r>
              <a:rPr lang="ko-KR" altLang="en-US" dirty="0" smtClean="0"/>
              <a:t>고용 여부</a:t>
            </a:r>
            <a:r>
              <a:rPr lang="en-US" altLang="ko-KR" dirty="0" smtClean="0"/>
              <a:t>), property(</a:t>
            </a:r>
            <a:r>
              <a:rPr lang="ko-KR" altLang="en-US" dirty="0" smtClean="0"/>
              <a:t>재산</a:t>
            </a:r>
            <a:r>
              <a:rPr lang="en-US" altLang="ko-KR" dirty="0" smtClean="0"/>
              <a:t>), cards(</a:t>
            </a:r>
            <a:r>
              <a:rPr lang="ko-KR" altLang="en-US" dirty="0" smtClean="0"/>
              <a:t>기존 신용도의 수</a:t>
            </a:r>
            <a:r>
              <a:rPr lang="en-US" altLang="ko-KR" dirty="0" smtClean="0"/>
              <a:t>), job(</a:t>
            </a:r>
            <a:r>
              <a:rPr lang="ko-KR" altLang="en-US" dirty="0" smtClean="0"/>
              <a:t>일자리의 상태</a:t>
            </a:r>
            <a:r>
              <a:rPr lang="en-US" altLang="ko-KR" dirty="0" smtClean="0"/>
              <a:t>), liable(</a:t>
            </a:r>
            <a:r>
              <a:rPr lang="ko-KR" altLang="en-US" dirty="0" smtClean="0"/>
              <a:t>보수를 책임져야 할 사람의 수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tele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전화등록 유무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이 변수들을 제외한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fitting </a:t>
            </a:r>
            <a:r>
              <a:rPr lang="ko-KR" altLang="en-US" dirty="0" smtClean="0"/>
              <a:t>실시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풍요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877</TotalTime>
  <Words>1223</Words>
  <Application>Microsoft Office PowerPoint</Application>
  <PresentationFormat>화면 슬라이드 쇼(4:3)</PresentationFormat>
  <Paragraphs>129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태양</vt:lpstr>
      <vt:lpstr>Final Assignment</vt:lpstr>
      <vt:lpstr>      German credit data</vt:lpstr>
      <vt:lpstr>German credit data</vt:lpstr>
      <vt:lpstr>Explanatory variables</vt:lpstr>
      <vt:lpstr>Variable selection</vt:lpstr>
      <vt:lpstr>Variable selection</vt:lpstr>
      <vt:lpstr>   Logistic regression model</vt:lpstr>
      <vt:lpstr>Logistic regression model</vt:lpstr>
      <vt:lpstr>Logistic regression model</vt:lpstr>
      <vt:lpstr>Logistic regression model</vt:lpstr>
      <vt:lpstr>Logistic regression model</vt:lpstr>
      <vt:lpstr>Prediction</vt:lpstr>
      <vt:lpstr>Prediction</vt:lpstr>
      <vt:lpstr>  Semiparametric logistic regression model</vt:lpstr>
      <vt:lpstr>Semiparametric logistic regression model</vt:lpstr>
      <vt:lpstr>Semiparametric logistic regression model</vt:lpstr>
      <vt:lpstr>Semiparametric logistic regression model</vt:lpstr>
      <vt:lpstr>Semiparametric logistic regression model</vt:lpstr>
      <vt:lpstr>Semiparametric logistic regression model</vt:lpstr>
      <vt:lpstr>Semiparametric logistic regression model</vt:lpstr>
      <vt:lpstr>Semiparametric logistic regression model</vt:lpstr>
      <vt:lpstr>Semiparametric logistic regression model</vt:lpstr>
      <vt:lpstr>Semiparametric logistic regression model</vt:lpstr>
      <vt:lpstr>       Misclassification rate</vt:lpstr>
      <vt:lpstr>Misclassification rate</vt:lpstr>
      <vt:lpstr>       Case 1 test data의 size : 250, fitting 횟수 : 1000, 확률의 하한 : 0.8</vt:lpstr>
      <vt:lpstr>Case 1</vt:lpstr>
      <vt:lpstr>Case 1</vt:lpstr>
      <vt:lpstr>       Case 2 test data의 size : 500, fitting 횟수 : 2000, 확률의 하한 : 0.7</vt:lpstr>
      <vt:lpstr>Case 2</vt:lpstr>
      <vt:lpstr>Case 2</vt:lpstr>
      <vt:lpstr>       Case 3 test data의 size : 250, fitting 횟수 : 2000, 확률의 하한 : 0.6</vt:lpstr>
      <vt:lpstr>Case 3</vt:lpstr>
      <vt:lpstr>Case 3</vt:lpstr>
      <vt:lpstr>       Case 4 test data의 size : 200, fitting 횟수 : 3000, 확률의 하한 : 0.5</vt:lpstr>
      <vt:lpstr>Case 4</vt:lpstr>
      <vt:lpstr>Case 4</vt:lpstr>
      <vt:lpstr>       Case 5 &amp; Case 6 test data의 size : 200, fitting 횟수 : 3000, 확률의 하한 : 0.4 and 0.3</vt:lpstr>
      <vt:lpstr>Case 5 &amp; Case 6</vt:lpstr>
      <vt:lpstr>Case 5 &amp; Case 6</vt:lpstr>
      <vt:lpstr>Case 5 &amp; Case 6</vt:lpstr>
      <vt:lpstr>        The End~~!!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</dc:title>
  <dc:creator>user</dc:creator>
  <cp:lastModifiedBy>user</cp:lastModifiedBy>
  <cp:revision>101</cp:revision>
  <dcterms:created xsi:type="dcterms:W3CDTF">2013-11-26T11:23:39Z</dcterms:created>
  <dcterms:modified xsi:type="dcterms:W3CDTF">2013-12-09T14:00:50Z</dcterms:modified>
</cp:coreProperties>
</file>