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72" r:id="rId4"/>
    <p:sldId id="279" r:id="rId5"/>
    <p:sldId id="280" r:id="rId6"/>
    <p:sldId id="281" r:id="rId7"/>
    <p:sldId id="282" r:id="rId8"/>
    <p:sldId id="277" r:id="rId9"/>
    <p:sldId id="278" r:id="rId10"/>
    <p:sldId id="257" r:id="rId11"/>
    <p:sldId id="260" r:id="rId12"/>
    <p:sldId id="261" r:id="rId13"/>
    <p:sldId id="284" r:id="rId14"/>
    <p:sldId id="262" r:id="rId15"/>
    <p:sldId id="263" r:id="rId16"/>
    <p:sldId id="264" r:id="rId17"/>
    <p:sldId id="265" r:id="rId18"/>
    <p:sldId id="28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4" autoAdjust="0"/>
  </p:normalViewPr>
  <p:slideViewPr>
    <p:cSldViewPr>
      <p:cViewPr>
        <p:scale>
          <a:sx n="76" d="100"/>
          <a:sy n="76" d="100"/>
        </p:scale>
        <p:origin x="-6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D733-CEED-4551-91AE-3C1206A11D37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608B2-680C-481A-9C13-6B784DB767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8918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5A79-B773-463E-84B3-6021315F658C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F8F61-69B3-46D8-BCA7-47FC8F39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242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F8F61-69B3-46D8-BCA7-47FC8F3996D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91880" y="2636912"/>
            <a:ext cx="5470376" cy="578495"/>
          </a:xfrm>
        </p:spPr>
        <p:txBody>
          <a:bodyPr>
            <a:normAutofit/>
          </a:bodyPr>
          <a:lstStyle>
            <a:lvl1pPr algn="r">
              <a:defRPr sz="24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3284984"/>
            <a:ext cx="5464696" cy="360040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39552" y="1268760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0" dirty="0" smtClean="0">
                <a:gradFill>
                  <a:gsLst>
                    <a:gs pos="47000">
                      <a:schemeClr val="tx2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6600" b="0" dirty="0">
              <a:gradFill>
                <a:gsLst>
                  <a:gs pos="47000">
                    <a:schemeClr val="tx2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>
                <a:reflection blurRad="6350" stA="55000" endA="300" endPos="45500" dir="5400000" sy="-100000" algn="bl" rotWithShape="0"/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15185" y="332656"/>
            <a:ext cx="7578842" cy="952706"/>
          </a:xfrm>
          <a:prstGeom prst="roundRect">
            <a:avLst/>
          </a:prstGeom>
          <a:solidFill>
            <a:srgbClr val="00B0F0">
              <a:alpha val="9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soft" dir="t"/>
          </a:scene3d>
          <a:sp3d prstMaterial="plastic"/>
        </p:spPr>
        <p:txBody>
          <a:bodyPr lIns="104306" tIns="52153" rIns="104306" bIns="52153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목각파임B" pitchFamily="18" charset="-127"/>
                <a:ea typeface="HY목각파임B" pitchFamily="18" charset="-127"/>
                <a:cs typeface="+mn-cs"/>
              </a:rPr>
              <a:t> </a:t>
            </a:r>
            <a:endParaRPr kumimoji="0" lang="ko-KR" altLang="en-US" sz="5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목각파임B" pitchFamily="18" charset="-127"/>
              <a:ea typeface="HY목각파임B" pitchFamily="18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316-EFBF-4131-B39D-D50358B85825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4E9B-E532-4C08-A5EA-4CECDD7EF0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4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D316-EFBF-4131-B39D-D50358B85825}" type="datetimeFigureOut">
              <a:rPr lang="ko-KR" altLang="en-US" smtClean="0"/>
              <a:pPr/>
              <a:t>2013-06-02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4E9B-E532-4C08-A5EA-4CECDD7EF0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 userDrawn="1"/>
          </p:nvSpPr>
          <p:spPr>
            <a:xfrm>
              <a:off x="128364" y="123276"/>
              <a:ext cx="8887272" cy="6611448"/>
            </a:xfrm>
            <a:prstGeom prst="roundRect">
              <a:avLst>
                <a:gd name="adj" fmla="val 4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gif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ostat.go.k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15816" y="2636912"/>
            <a:ext cx="6046440" cy="108012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ko-KR" altLang="en-US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월별 무역 수출액</a:t>
            </a:r>
            <a: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altLang="ko-KR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          </a:t>
            </a:r>
            <a:r>
              <a:rPr lang="ko-KR" altLang="en-US" sz="45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시계열</a:t>
            </a:r>
            <a:r>
              <a:rPr lang="ko-KR" altLang="en-US" sz="45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분석</a:t>
            </a:r>
            <a:endParaRPr lang="ko-KR" altLang="en-US" sz="45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91880" y="5157192"/>
            <a:ext cx="5464696" cy="110750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E84659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36096" y="4725144"/>
            <a:ext cx="3240360" cy="17851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</a:t>
            </a:r>
            <a:r>
              <a:rPr lang="ko-KR" alt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조이름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휴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강해조</a:t>
            </a:r>
            <a:endParaRPr lang="en-US" altLang="ko-K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endParaRPr lang="en-US" altLang="ko-KR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조원</a:t>
            </a:r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200903877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황 성 윤</a:t>
            </a:r>
          </a:p>
          <a:p>
            <a:pPr algn="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201003195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정 주 옥</a:t>
            </a:r>
          </a:p>
          <a:p>
            <a:pPr algn="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201101995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엄 민 정</a:t>
            </a:r>
          </a:p>
          <a:p>
            <a:pPr algn="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201103523 </a:t>
            </a:r>
            <a:r>
              <a:rPr lang="ko-KR" alt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최 서 현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7  </a:t>
            </a:r>
            <a:r>
              <a:rPr lang="ko-KR" altLang="en-US" dirty="0" smtClean="0"/>
              <a:t>잠정 모형 설정 및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추정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모형의 검진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6876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잠정적인 모형을 몇 개 선정해서 </a:t>
            </a:r>
            <a:r>
              <a:rPr lang="ko-KR" altLang="en-US" dirty="0" err="1"/>
              <a:t>모수를</a:t>
            </a:r>
            <a:r>
              <a:rPr lang="ko-KR" altLang="en-US" dirty="0"/>
              <a:t> 추정하고 </a:t>
            </a:r>
            <a:r>
              <a:rPr lang="ko-KR" altLang="en-US" dirty="0" err="1"/>
              <a:t>잔차에</a:t>
            </a:r>
            <a:r>
              <a:rPr lang="ko-KR" altLang="en-US" dirty="0"/>
              <a:t> 관한 </a:t>
            </a:r>
            <a:endParaRPr lang="en-US" altLang="ko-KR" dirty="0" smtClean="0"/>
          </a:p>
          <a:p>
            <a:r>
              <a:rPr lang="en-US" altLang="ko-KR" dirty="0" smtClean="0"/>
              <a:t>SACF</a:t>
            </a:r>
            <a:r>
              <a:rPr lang="ko-KR" altLang="en-US" dirty="0"/>
              <a:t>와 </a:t>
            </a:r>
            <a:r>
              <a:rPr lang="en-US" altLang="ko-KR" dirty="0"/>
              <a:t>SPACF</a:t>
            </a:r>
            <a:r>
              <a:rPr lang="ko-KR" altLang="en-US" dirty="0"/>
              <a:t>의 그래프</a:t>
            </a:r>
            <a:r>
              <a:rPr lang="en-US" altLang="ko-KR" dirty="0"/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퍼트맨토우검정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Portmanteau’s Test)</a:t>
            </a:r>
            <a:r>
              <a:rPr lang="ko-KR" altLang="en-US" dirty="0"/>
              <a:t>의 결과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>
                <a:solidFill>
                  <a:srgbClr val="FF0000"/>
                </a:solidFill>
              </a:rPr>
              <a:t>AIC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0000"/>
                </a:solidFill>
              </a:rPr>
              <a:t>SBC</a:t>
            </a:r>
            <a:r>
              <a:rPr lang="en-US" altLang="ko-KR" dirty="0"/>
              <a:t> </a:t>
            </a:r>
            <a:r>
              <a:rPr lang="ko-KR" altLang="en-US" dirty="0"/>
              <a:t>통계량의 비교를 통해서 가장 바람직한 최적의 모형을 찾아낼 것이다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0" t="1925" r="6461" b="15443"/>
          <a:stretch/>
        </p:blipFill>
        <p:spPr>
          <a:xfrm>
            <a:off x="1186757" y="3237826"/>
            <a:ext cx="6413327" cy="1011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28529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Portmanteau’s Test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20" b="12157"/>
          <a:stretch/>
        </p:blipFill>
        <p:spPr>
          <a:xfrm>
            <a:off x="1043608" y="5053500"/>
            <a:ext cx="6696744" cy="1201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6413" y="46830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A.I.C  &amp;  S.B.C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1156204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11.jpg"/>
          <p:cNvPicPr>
            <a:picLocks noChangeAspect="1"/>
          </p:cNvPicPr>
          <p:nvPr/>
        </p:nvPicPr>
        <p:blipFill>
          <a:blip r:embed="rId2" cstate="print"/>
          <a:srcRect t="4762" b="17507"/>
          <a:stretch>
            <a:fillRect/>
          </a:stretch>
        </p:blipFill>
        <p:spPr>
          <a:xfrm>
            <a:off x="755576" y="764704"/>
            <a:ext cx="1800200" cy="3600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7  </a:t>
            </a:r>
            <a:r>
              <a:rPr lang="ko-KR" altLang="en-US" dirty="0"/>
              <a:t>잠정 모형 설정 및 </a:t>
            </a: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r>
              <a:rPr lang="en-US" altLang="ko-KR" dirty="0"/>
              <a:t>, </a:t>
            </a:r>
            <a:r>
              <a:rPr lang="ko-KR" altLang="en-US" dirty="0"/>
              <a:t>모형의 검진</a:t>
            </a:r>
          </a:p>
        </p:txBody>
      </p:sp>
      <p:pic>
        <p:nvPicPr>
          <p:cNvPr id="3" name="그림 2" descr="코드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124744"/>
            <a:ext cx="7776864" cy="1224136"/>
          </a:xfrm>
          <a:prstGeom prst="rect">
            <a:avLst/>
          </a:prstGeom>
        </p:spPr>
      </p:pic>
      <p:pic>
        <p:nvPicPr>
          <p:cNvPr id="4" name="그림 3" descr="conditio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2636912"/>
            <a:ext cx="7776864" cy="381642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588224" y="3717032"/>
            <a:ext cx="1008112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148064" y="5445224"/>
            <a:ext cx="1368152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51520" y="0"/>
            <a:ext cx="8640960" cy="6585008"/>
            <a:chOff x="251520" y="0"/>
            <a:chExt cx="8640960" cy="6585008"/>
          </a:xfrm>
        </p:grpSpPr>
        <p:pic>
          <p:nvPicPr>
            <p:cNvPr id="9" name="그림 8" descr="1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20" y="0"/>
              <a:ext cx="8640960" cy="6585008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2339752" y="692696"/>
              <a:ext cx="1152128" cy="9361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155679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1628800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9552" y="76470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019443"/>
      </p:ext>
    </p:extLst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7  </a:t>
            </a:r>
            <a:r>
              <a:rPr lang="ko-KR" altLang="en-US" dirty="0"/>
              <a:t>잠정 모형 설정 및 </a:t>
            </a: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r>
              <a:rPr lang="en-US" altLang="ko-KR" dirty="0"/>
              <a:t>, </a:t>
            </a:r>
            <a:r>
              <a:rPr lang="ko-KR" altLang="en-US" dirty="0"/>
              <a:t>모형의 검진</a:t>
            </a:r>
          </a:p>
        </p:txBody>
      </p:sp>
      <p:pic>
        <p:nvPicPr>
          <p:cNvPr id="3" name="그림 2" descr="코드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08912" cy="1171575"/>
          </a:xfrm>
          <a:prstGeom prst="rect">
            <a:avLst/>
          </a:prstGeom>
        </p:spPr>
      </p:pic>
      <p:pic>
        <p:nvPicPr>
          <p:cNvPr id="4" name="그림 3" descr="condition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420888"/>
            <a:ext cx="8280920" cy="418131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076056" y="5445224"/>
            <a:ext cx="1440160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16216" y="3861048"/>
            <a:ext cx="115212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764704"/>
            <a:ext cx="2851061" cy="43238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79512" y="188640"/>
            <a:ext cx="8784976" cy="6408712"/>
            <a:chOff x="179512" y="188640"/>
            <a:chExt cx="8784976" cy="6408712"/>
          </a:xfrm>
        </p:grpSpPr>
        <p:pic>
          <p:nvPicPr>
            <p:cNvPr id="8" name="그림 7" descr="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512" y="188640"/>
              <a:ext cx="8784976" cy="6408712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2555776" y="980728"/>
              <a:ext cx="1080120" cy="86409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1600" y="1772816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20072" y="1772816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00017272"/>
      </p:ext>
    </p:extLst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2204864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/>
              <a:t>Continue this procedure…</a:t>
            </a:r>
            <a:endParaRPr lang="ko-KR" altLang="en-US" sz="72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7  </a:t>
            </a:r>
            <a:r>
              <a:rPr lang="ko-KR" altLang="en-US" dirty="0"/>
              <a:t>잠정 모형 설정 및 </a:t>
            </a: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r>
              <a:rPr lang="en-US" altLang="ko-KR" dirty="0"/>
              <a:t>, </a:t>
            </a:r>
            <a:r>
              <a:rPr lang="ko-KR" altLang="en-US" dirty="0"/>
              <a:t>모형의 검진</a:t>
            </a:r>
          </a:p>
        </p:txBody>
      </p:sp>
      <p:pic>
        <p:nvPicPr>
          <p:cNvPr id="3" name="그림 2" descr="코드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8352928" cy="1438275"/>
          </a:xfrm>
          <a:prstGeom prst="rect">
            <a:avLst/>
          </a:prstGeom>
        </p:spPr>
      </p:pic>
      <p:pic>
        <p:nvPicPr>
          <p:cNvPr id="4" name="그림 3" descr="condition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420888"/>
            <a:ext cx="8640960" cy="424847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516216" y="3356992"/>
            <a:ext cx="1440160" cy="16561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1520" y="188640"/>
            <a:ext cx="8712968" cy="6408712"/>
            <a:chOff x="251520" y="188640"/>
            <a:chExt cx="8712968" cy="6408712"/>
          </a:xfrm>
        </p:grpSpPr>
        <p:pic>
          <p:nvPicPr>
            <p:cNvPr id="6" name="그림 5" descr="3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88640"/>
              <a:ext cx="8712968" cy="6408712"/>
            </a:xfrm>
            <a:prstGeom prst="rect">
              <a:avLst/>
            </a:prstGeom>
          </p:spPr>
        </p:pic>
        <p:sp>
          <p:nvSpPr>
            <p:cNvPr id="7" name="타원 6"/>
            <p:cNvSpPr/>
            <p:nvPr/>
          </p:nvSpPr>
          <p:spPr>
            <a:xfrm>
              <a:off x="2411760" y="980728"/>
              <a:ext cx="1152128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7584" y="19888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8064" y="1916832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6073492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7  </a:t>
            </a:r>
            <a:r>
              <a:rPr lang="ko-KR" altLang="en-US" dirty="0"/>
              <a:t>잠정 모형 설정 및 </a:t>
            </a: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r>
              <a:rPr lang="en-US" altLang="ko-KR" dirty="0"/>
              <a:t>, </a:t>
            </a:r>
            <a:r>
              <a:rPr lang="ko-KR" altLang="en-US" dirty="0"/>
              <a:t>모형의 검진</a:t>
            </a:r>
          </a:p>
        </p:txBody>
      </p:sp>
      <p:pic>
        <p:nvPicPr>
          <p:cNvPr id="3" name="그림 2" descr="summary.jpg"/>
          <p:cNvPicPr>
            <a:picLocks noChangeAspect="1"/>
          </p:cNvPicPr>
          <p:nvPr/>
        </p:nvPicPr>
        <p:blipFill>
          <a:blip r:embed="rId2" cstate="print"/>
          <a:srcRect t="2703" r="2020"/>
          <a:stretch>
            <a:fillRect/>
          </a:stretch>
        </p:blipFill>
        <p:spPr>
          <a:xfrm>
            <a:off x="179512" y="908720"/>
            <a:ext cx="87072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52628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step8. </a:t>
            </a:r>
            <a:r>
              <a:rPr lang="ko-KR" altLang="en-US" b="1" dirty="0" err="1" smtClean="0"/>
              <a:t>최종모형식</a:t>
            </a:r>
            <a:r>
              <a:rPr lang="ko-KR" altLang="en-US" b="1" dirty="0" smtClean="0"/>
              <a:t> 작성 및 예측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48245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 r="7407"/>
          <a:stretch>
            <a:fillRect/>
          </a:stretch>
        </p:blipFill>
        <p:spPr bwMode="auto">
          <a:xfrm>
            <a:off x="5076056" y="836712"/>
            <a:ext cx="367240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_x111255392" descr="DRW00000e48145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877272"/>
            <a:ext cx="8064896" cy="43204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5536" y="4046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SAS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3732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최종모형식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Picture 4" descr="C:\Users\JGYM'S~1\AppData\Local\Temp\UNI000019f00cdb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36912"/>
            <a:ext cx="475252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870880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hufs\Desktop\Gmail\그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424936" cy="5994666"/>
          </a:xfrm>
          <a:prstGeom prst="rect">
            <a:avLst/>
          </a:prstGeom>
          <a:noFill/>
        </p:spPr>
      </p:pic>
      <p:pic>
        <p:nvPicPr>
          <p:cNvPr id="6" name="Picture 1" descr="C:\Users\hufs\Desktop\Gmail\그림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6672"/>
            <a:ext cx="8424936" cy="5976664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395536" y="332656"/>
            <a:ext cx="8496944" cy="6264696"/>
            <a:chOff x="2123728" y="692696"/>
            <a:chExt cx="5400600" cy="5490675"/>
          </a:xfrm>
        </p:grpSpPr>
        <p:pic>
          <p:nvPicPr>
            <p:cNvPr id="8" name="Picture 2" descr="C:\Users\hufs\Desktop\Gmail\그림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23728" y="692696"/>
              <a:ext cx="5400600" cy="2736304"/>
            </a:xfrm>
            <a:prstGeom prst="rect">
              <a:avLst/>
            </a:prstGeom>
            <a:noFill/>
          </p:spPr>
        </p:pic>
        <p:pic>
          <p:nvPicPr>
            <p:cNvPr id="9" name="Picture 3" descr="C:\Users\hufs\Desktop\Gmail\그림8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23728" y="3429000"/>
              <a:ext cx="5400600" cy="275437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003480872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Step 9. </a:t>
            </a:r>
            <a:r>
              <a:rPr lang="ko-KR" altLang="en-US" dirty="0" smtClean="0"/>
              <a:t>최종적인 그래프를 통한 분석의 </a:t>
            </a:r>
            <a:r>
              <a:rPr lang="ko-KR" altLang="en-US" dirty="0" err="1" smtClean="0"/>
              <a:t>합당성</a:t>
            </a:r>
            <a:r>
              <a:rPr lang="ko-KR" altLang="en-US" dirty="0" smtClean="0"/>
              <a:t> 판단</a:t>
            </a:r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7584" y="1556792"/>
          <a:ext cx="4032448" cy="4752528"/>
        </p:xfrm>
        <a:graphic>
          <a:graphicData uri="http://schemas.openxmlformats.org/drawingml/2006/table">
            <a:tbl>
              <a:tblPr/>
              <a:tblGrid>
                <a:gridCol w="4032448"/>
              </a:tblGrid>
              <a:tr h="47525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time=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intnx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'month'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,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'01jan96'd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,_N_-</a:t>
                      </a:r>
                      <a:r>
                        <a:rPr lang="en-US" sz="1200" b="1" dirty="0">
                          <a:solidFill>
                            <a:srgbClr val="008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)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format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time </a:t>
                      </a:r>
                      <a:r>
                        <a:rPr lang="en-US" sz="1200" dirty="0" err="1">
                          <a:solidFill>
                            <a:srgbClr val="008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monyy</a:t>
                      </a:r>
                      <a:r>
                        <a:rPr lang="en-US" sz="1200" dirty="0">
                          <a:solidFill>
                            <a:srgbClr val="008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z=exp(w) ; fore=exp(forecast) ; lb=exp(l95) ;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ub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=exp(u95)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run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drop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w forecast std l95 u95 residual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run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proc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data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=result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run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76056" y="2276872"/>
          <a:ext cx="3384159" cy="1368151"/>
        </p:xfrm>
        <a:graphic>
          <a:graphicData uri="http://schemas.openxmlformats.org/drawingml/2006/table">
            <a:tbl>
              <a:tblPr/>
              <a:tblGrid>
                <a:gridCol w="3384159"/>
              </a:tblGrid>
              <a:tr h="1368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proc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gplot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data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=result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plot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(z fore)*time /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overlay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run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quit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076056" y="4221088"/>
          <a:ext cx="3384159" cy="1440160"/>
        </p:xfrm>
        <a:graphic>
          <a:graphicData uri="http://schemas.openxmlformats.org/drawingml/2006/table">
            <a:tbl>
              <a:tblPr/>
              <a:tblGrid>
                <a:gridCol w="3384159"/>
              </a:tblGrid>
              <a:tr h="1440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proc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gplot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data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=result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plot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(z fore lb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ub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)*time /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overlay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run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quit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굴림체"/>
                          <a:ea typeface="굴림체"/>
                        </a:rPr>
                        <a:t> ;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11560" y="188640"/>
            <a:ext cx="8208912" cy="6480720"/>
            <a:chOff x="611560" y="188640"/>
            <a:chExt cx="8208912" cy="6480720"/>
          </a:xfrm>
        </p:grpSpPr>
        <p:grpSp>
          <p:nvGrpSpPr>
            <p:cNvPr id="19" name="그룹 18"/>
            <p:cNvGrpSpPr/>
            <p:nvPr/>
          </p:nvGrpSpPr>
          <p:grpSpPr>
            <a:xfrm>
              <a:off x="611560" y="188640"/>
              <a:ext cx="8064896" cy="6480720"/>
              <a:chOff x="611560" y="188640"/>
              <a:chExt cx="8064896" cy="6480720"/>
            </a:xfrm>
          </p:grpSpPr>
          <p:pic>
            <p:nvPicPr>
              <p:cNvPr id="20" name="_x114905352" descr="EMB00000440364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11560" y="188640"/>
                <a:ext cx="8064896" cy="3168352"/>
              </a:xfrm>
              <a:prstGeom prst="rect">
                <a:avLst/>
              </a:prstGeom>
              <a:noFill/>
            </p:spPr>
          </p:pic>
          <p:pic>
            <p:nvPicPr>
              <p:cNvPr id="21" name="_x113443768" descr="EMB00000440364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1560" y="3356992"/>
                <a:ext cx="8064896" cy="3312368"/>
              </a:xfrm>
              <a:prstGeom prst="rect">
                <a:avLst/>
              </a:prstGeom>
              <a:noFill/>
            </p:spPr>
          </p:pic>
        </p:grpSp>
        <p:sp>
          <p:nvSpPr>
            <p:cNvPr id="22" name="타원 21"/>
            <p:cNvSpPr/>
            <p:nvPr/>
          </p:nvSpPr>
          <p:spPr>
            <a:xfrm>
              <a:off x="6876256" y="404664"/>
              <a:ext cx="1944216" cy="1008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7984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3400" y="1916832"/>
            <a:ext cx="5400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step1. </a:t>
            </a:r>
            <a:r>
              <a:rPr lang="ko-KR" altLang="en-US" sz="1500" b="1" dirty="0" err="1" smtClean="0"/>
              <a:t>분석자료찾기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step2. SAS</a:t>
            </a:r>
            <a:r>
              <a:rPr lang="ko-KR" altLang="en-US" sz="1500" b="1" dirty="0" smtClean="0"/>
              <a:t>에 다운받은 데이터 읽어들이기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step3. </a:t>
            </a:r>
            <a:r>
              <a:rPr lang="ko-KR" altLang="en-US" sz="1500" b="1" dirty="0" smtClean="0"/>
              <a:t>그래프 그리기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step4. </a:t>
            </a:r>
            <a:r>
              <a:rPr lang="ko-KR" altLang="en-US" sz="1500" b="1" dirty="0" smtClean="0"/>
              <a:t>자료의 변환 실시 </a:t>
            </a:r>
            <a:r>
              <a:rPr lang="en-US" altLang="ko-KR" sz="1500" b="1" dirty="0" smtClean="0"/>
              <a:t>(Box-Cox Power Transformation)</a:t>
            </a:r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step5. </a:t>
            </a:r>
            <a:r>
              <a:rPr lang="ko-KR" altLang="en-US" sz="1500" b="1" dirty="0" smtClean="0"/>
              <a:t>변환된 자료에 대한 그래프 그리기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step6. </a:t>
            </a:r>
            <a:r>
              <a:rPr lang="ko-KR" altLang="en-US" sz="1500" b="1" dirty="0" smtClean="0"/>
              <a:t>모형의 식별 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step7. </a:t>
            </a:r>
            <a:r>
              <a:rPr lang="ko-KR" altLang="en-US" sz="1500" b="1" dirty="0" smtClean="0"/>
              <a:t>잠정모형 설정 및 </a:t>
            </a:r>
            <a:r>
              <a:rPr lang="ko-KR" altLang="en-US" sz="1500" b="1" dirty="0" err="1" smtClean="0"/>
              <a:t>모수의</a:t>
            </a:r>
            <a:r>
              <a:rPr lang="ko-KR" altLang="en-US" sz="1500" b="1" dirty="0" smtClean="0"/>
              <a:t> 추정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모형의 검진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step8. </a:t>
            </a:r>
            <a:r>
              <a:rPr lang="ko-KR" altLang="en-US" sz="1500" b="1" dirty="0" smtClean="0"/>
              <a:t>최종 </a:t>
            </a:r>
            <a:r>
              <a:rPr lang="ko-KR" altLang="en-US" sz="1500" b="1" dirty="0" err="1" smtClean="0"/>
              <a:t>모형식</a:t>
            </a:r>
            <a:r>
              <a:rPr lang="ko-KR" altLang="en-US" sz="1500" b="1" dirty="0" smtClean="0"/>
              <a:t> 작성 및 예측</a:t>
            </a:r>
            <a:endParaRPr lang="en-US" altLang="ko-KR" sz="1500" b="1" dirty="0" smtClean="0"/>
          </a:p>
          <a:p>
            <a:endParaRPr lang="ko-KR" altLang="en-US" sz="1500" dirty="0" smtClean="0"/>
          </a:p>
          <a:p>
            <a:r>
              <a:rPr lang="en-US" altLang="ko-KR" sz="1500" b="1" dirty="0" smtClean="0"/>
              <a:t>step9. </a:t>
            </a:r>
            <a:r>
              <a:rPr lang="ko-KR" altLang="en-US" sz="1500" b="1" dirty="0" smtClean="0"/>
              <a:t>최종적인 그래프를 통한 분석의 </a:t>
            </a:r>
            <a:r>
              <a:rPr lang="ko-KR" altLang="en-US" sz="1500" b="1" dirty="0" err="1" smtClean="0"/>
              <a:t>합당성</a:t>
            </a:r>
            <a:r>
              <a:rPr lang="ko-KR" altLang="en-US" sz="1500" b="1" dirty="0" smtClean="0"/>
              <a:t> 판단</a:t>
            </a:r>
            <a:endParaRPr lang="ko-KR" altLang="en-US" sz="15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39127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1224136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 smtClean="0">
                <a:solidFill>
                  <a:srgbClr val="C00000"/>
                </a:solidFill>
              </a:rPr>
              <a:t>연구목적 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</a:rPr>
              <a:t>월별 무역 수출액 조사 및 분석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                *</a:t>
            </a:r>
            <a:r>
              <a:rPr lang="ko-KR" altLang="en-US" dirty="0" smtClean="0">
                <a:solidFill>
                  <a:schemeClr val="tx1"/>
                </a:solidFill>
              </a:rPr>
              <a:t>향후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년간 무역 수출액 예상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132855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Step1. </a:t>
            </a:r>
            <a:r>
              <a:rPr lang="ko-KR" altLang="en-US" b="1" dirty="0" err="1" smtClean="0"/>
              <a:t>분석자료찾기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/>
              <a:t>통계청 홈페이지 </a:t>
            </a:r>
            <a:r>
              <a:rPr lang="en-US" altLang="ko-KR" dirty="0"/>
              <a:t>(</a:t>
            </a:r>
            <a:r>
              <a:rPr lang="en-US" altLang="ko-KR" u="sng" dirty="0">
                <a:hlinkClick r:id="rId2"/>
              </a:rPr>
              <a:t>www.kostat.go.kr</a:t>
            </a:r>
            <a:r>
              <a:rPr lang="en-US" altLang="ko-KR" dirty="0"/>
              <a:t>) </a:t>
            </a:r>
            <a:r>
              <a:rPr lang="ko-KR" altLang="en-US" dirty="0"/>
              <a:t>방문 </a:t>
            </a:r>
            <a:r>
              <a:rPr lang="en-US" altLang="ko-KR" dirty="0"/>
              <a:t>-&gt; </a:t>
            </a:r>
            <a:r>
              <a:rPr lang="ko-KR" altLang="en-US" dirty="0"/>
              <a:t>국가통계포털 클릭</a:t>
            </a:r>
          </a:p>
          <a:p>
            <a:r>
              <a:rPr lang="en-US" altLang="ko-KR" dirty="0"/>
              <a:t>Excel </a:t>
            </a:r>
            <a:r>
              <a:rPr lang="ko-KR" altLang="en-US" dirty="0"/>
              <a:t>파일 다운로드 </a:t>
            </a:r>
            <a:r>
              <a:rPr lang="en-US" altLang="ko-KR" dirty="0"/>
              <a:t>(1996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월까지의 월별 무역 수출액과 관련된 자료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5" name="_x176982120" descr="EMB00000dfc16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7814069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11562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Step2. SAS</a:t>
            </a:r>
            <a:r>
              <a:rPr lang="ko-KR" altLang="en-US" b="1" dirty="0" smtClean="0"/>
              <a:t>에 다운받은 데이터 읽어 들이기</a:t>
            </a:r>
            <a:br>
              <a:rPr lang="ko-KR" altLang="en-US" b="1" dirty="0" smtClean="0"/>
            </a:br>
            <a:endParaRPr lang="ko-KR" altLang="en-US" dirty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96752"/>
            <a:ext cx="7632848" cy="1584176"/>
          </a:xfrm>
          <a:prstGeom prst="rect">
            <a:avLst/>
          </a:prstGeom>
        </p:spPr>
      </p:pic>
      <p:pic>
        <p:nvPicPr>
          <p:cNvPr id="4" name="그림 3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2924944"/>
            <a:ext cx="3888432" cy="1632570"/>
          </a:xfrm>
          <a:prstGeom prst="rect">
            <a:avLst/>
          </a:prstGeom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260648"/>
            <a:ext cx="4608512" cy="6336704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11560" y="51571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자료의 그래프를 통한 </a:t>
            </a:r>
            <a:r>
              <a:rPr lang="ko-KR" altLang="en-US" dirty="0" err="1" smtClean="0"/>
              <a:t>예측치</a:t>
            </a:r>
            <a:r>
              <a:rPr lang="ko-KR" altLang="en-US" dirty="0" smtClean="0"/>
              <a:t> 예상</a:t>
            </a:r>
          </a:p>
          <a:p>
            <a:r>
              <a:rPr lang="en-US" altLang="ko-KR" dirty="0" smtClean="0"/>
              <a:t>-&gt; 1996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월부터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월까지 전체적으로 꾸준히 증가하는 추세이므로 분석을 통해서 나온 </a:t>
            </a:r>
            <a:r>
              <a:rPr lang="ko-KR" altLang="en-US" dirty="0" err="1" smtClean="0"/>
              <a:t>예측치</a:t>
            </a:r>
            <a:r>
              <a:rPr lang="ko-KR" altLang="en-US" dirty="0" smtClean="0"/>
              <a:t> 또한 증가하는 추세를 보이지 않을까 생각한다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Step3. </a:t>
            </a:r>
            <a:r>
              <a:rPr lang="ko-KR" altLang="en-US" b="1" dirty="0" smtClean="0"/>
              <a:t>그래프 그리기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3" name="그림 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2664296" cy="2349876"/>
          </a:xfrm>
          <a:prstGeom prst="rect">
            <a:avLst/>
          </a:prstGeom>
        </p:spPr>
      </p:pic>
      <p:pic>
        <p:nvPicPr>
          <p:cNvPr id="4" name="그림 3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772816"/>
            <a:ext cx="5832648" cy="2802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2687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sas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12687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Output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23528" y="332656"/>
            <a:ext cx="8424936" cy="1436679"/>
            <a:chOff x="323528" y="476672"/>
            <a:chExt cx="8424936" cy="1292663"/>
          </a:xfrm>
        </p:grpSpPr>
        <p:sp>
          <p:nvSpPr>
            <p:cNvPr id="7" name="직사각형 6"/>
            <p:cNvSpPr/>
            <p:nvPr/>
          </p:nvSpPr>
          <p:spPr>
            <a:xfrm>
              <a:off x="323528" y="476672"/>
              <a:ext cx="8424936" cy="11014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44" y="476673"/>
              <a:ext cx="806489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FF0000"/>
                  </a:solidFill>
                </a:rPr>
                <a:t>Question1</a:t>
              </a:r>
              <a:r>
                <a:rPr lang="en-US" altLang="ko-KR" sz="1500" dirty="0" smtClean="0"/>
                <a:t>. </a:t>
              </a:r>
              <a:r>
                <a:rPr lang="ko-KR" altLang="en-US" sz="1500" dirty="0" smtClean="0"/>
                <a:t>시간의 흐름에 따른 자료의 추세가 증가하거나 또는 감소하는가</a:t>
              </a:r>
              <a:r>
                <a:rPr lang="en-US" altLang="ko-KR" sz="1500" dirty="0" smtClean="0"/>
                <a:t>?</a:t>
              </a:r>
              <a:endParaRPr lang="ko-KR" altLang="en-US" sz="1500" dirty="0" smtClean="0"/>
            </a:p>
            <a:p>
              <a:endParaRPr lang="en-US" altLang="ko-KR" sz="1500" dirty="0" smtClean="0"/>
            </a:p>
            <a:p>
              <a:r>
                <a:rPr lang="en-US" altLang="ko-KR" sz="1500" dirty="0" smtClean="0"/>
                <a:t>Answer. </a:t>
              </a:r>
              <a:r>
                <a:rPr lang="ko-KR" altLang="en-US" sz="1500" dirty="0" smtClean="0"/>
                <a:t>명백히 증가하는 추세라는 것을 그래프를 통해 확인가능</a:t>
              </a:r>
              <a:r>
                <a:rPr lang="en-US" altLang="ko-KR" sz="1500" dirty="0" smtClean="0"/>
                <a:t>. -&gt;</a:t>
              </a:r>
              <a:endParaRPr lang="ko-KR" altLang="en-US" sz="1500" dirty="0" smtClean="0"/>
            </a:p>
            <a:p>
              <a:r>
                <a:rPr lang="ko-KR" altLang="en-US" sz="1500" dirty="0" smtClean="0">
                  <a:solidFill>
                    <a:srgbClr val="FF0000"/>
                  </a:solidFill>
                </a:rPr>
                <a:t>비정상 </a:t>
              </a:r>
              <a:r>
                <a:rPr lang="ko-KR" altLang="en-US" sz="1500" dirty="0" err="1" smtClean="0">
                  <a:solidFill>
                    <a:srgbClr val="FF0000"/>
                  </a:solidFill>
                </a:rPr>
                <a:t>시계열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1500" dirty="0" smtClean="0">
                  <a:solidFill>
                    <a:srgbClr val="FF0000"/>
                  </a:solidFill>
                </a:rPr>
                <a:t>-&gt; 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차분</a:t>
              </a:r>
            </a:p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23528" y="1628800"/>
            <a:ext cx="8424936" cy="1523494"/>
            <a:chOff x="323528" y="1124744"/>
            <a:chExt cx="8424936" cy="1367461"/>
          </a:xfrm>
        </p:grpSpPr>
        <p:sp>
          <p:nvSpPr>
            <p:cNvPr id="11" name="직사각형 10"/>
            <p:cNvSpPr/>
            <p:nvPr/>
          </p:nvSpPr>
          <p:spPr>
            <a:xfrm>
              <a:off x="323528" y="1196752"/>
              <a:ext cx="8424936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1124744"/>
              <a:ext cx="8352928" cy="1367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500" dirty="0" smtClean="0">
                <a:solidFill>
                  <a:srgbClr val="FF0000"/>
                </a:solidFill>
              </a:endParaRPr>
            </a:p>
            <a:p>
              <a:r>
                <a:rPr lang="en-US" altLang="ko-KR" sz="1500" dirty="0" smtClean="0">
                  <a:solidFill>
                    <a:srgbClr val="FF0000"/>
                  </a:solidFill>
                </a:rPr>
                <a:t>Question2. </a:t>
              </a:r>
              <a:r>
                <a:rPr lang="ko-KR" altLang="en-US" sz="1500" dirty="0" smtClean="0"/>
                <a:t>시간의 흐름에 따른 자료의 변동성이 일정한가 아니면 증가하거나 또는 감소하는가</a:t>
              </a:r>
              <a:r>
                <a:rPr lang="en-US" altLang="ko-KR" sz="1500" dirty="0" smtClean="0"/>
                <a:t>?</a:t>
              </a:r>
              <a:endParaRPr lang="ko-KR" altLang="en-US" sz="1500" dirty="0" smtClean="0"/>
            </a:p>
            <a:p>
              <a:endParaRPr lang="en-US" altLang="ko-KR" sz="1500" dirty="0" smtClean="0"/>
            </a:p>
            <a:p>
              <a:r>
                <a:rPr lang="en-US" altLang="ko-KR" sz="1500" dirty="0" smtClean="0"/>
                <a:t>Answer. </a:t>
              </a:r>
              <a:r>
                <a:rPr lang="ko-KR" altLang="en-US" sz="1500" dirty="0" smtClean="0"/>
                <a:t>시간이 지남에 따라 변동성이 증가하는 것으로 보여진다</a:t>
              </a:r>
              <a:r>
                <a:rPr lang="en-US" altLang="ko-KR" sz="1500" dirty="0" smtClean="0"/>
                <a:t>. (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등분산성을 만족하지 않음</a:t>
              </a:r>
              <a:r>
                <a:rPr lang="en-US" altLang="ko-KR" sz="1500" dirty="0" smtClean="0"/>
                <a:t>.)</a:t>
              </a:r>
            </a:p>
            <a:p>
              <a:r>
                <a:rPr lang="en-US" altLang="ko-KR" sz="1500" dirty="0" smtClean="0"/>
                <a:t>         -&gt; 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변환</a:t>
              </a:r>
            </a:p>
            <a:p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23528" y="2996952"/>
            <a:ext cx="8424936" cy="1440160"/>
            <a:chOff x="-395536" y="980728"/>
            <a:chExt cx="8424936" cy="1292662"/>
          </a:xfrm>
        </p:grpSpPr>
        <p:sp>
          <p:nvSpPr>
            <p:cNvPr id="14" name="직사각형 13"/>
            <p:cNvSpPr/>
            <p:nvPr/>
          </p:nvSpPr>
          <p:spPr>
            <a:xfrm>
              <a:off x="-395536" y="980728"/>
              <a:ext cx="8424936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95536" y="980728"/>
              <a:ext cx="842493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FF0000"/>
                  </a:solidFill>
                </a:rPr>
                <a:t>Question3. </a:t>
              </a:r>
              <a:r>
                <a:rPr lang="ko-KR" altLang="en-US" sz="1500" dirty="0" smtClean="0"/>
                <a:t>가상의 평균선을 중심으로 자료가 이 평균선을 통과하는 횟수가 많은가 아니면 적은가</a:t>
              </a:r>
              <a:r>
                <a:rPr lang="en-US" altLang="ko-KR" sz="1500" dirty="0" smtClean="0"/>
                <a:t>?</a:t>
              </a:r>
              <a:endParaRPr lang="ko-KR" altLang="en-US" sz="1500" dirty="0" smtClean="0"/>
            </a:p>
            <a:p>
              <a:r>
                <a:rPr lang="en-US" altLang="ko-KR" sz="1500" dirty="0" smtClean="0"/>
                <a:t>Answer. </a:t>
              </a:r>
              <a:r>
                <a:rPr lang="ko-KR" altLang="en-US" sz="1500" dirty="0" smtClean="0"/>
                <a:t>자료가 평균선을 통과하는 개수는 적으며 이 자료가 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비정상 </a:t>
              </a:r>
              <a:r>
                <a:rPr lang="ko-KR" altLang="en-US" sz="1500" dirty="0" err="1" smtClean="0">
                  <a:solidFill>
                    <a:srgbClr val="FF0000"/>
                  </a:solidFill>
                </a:rPr>
                <a:t>시계열일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 것이라는 의심</a:t>
              </a:r>
              <a:r>
                <a:rPr lang="ko-KR" altLang="en-US" sz="1500" dirty="0" smtClean="0"/>
                <a:t>을 할 수 있다</a:t>
              </a:r>
              <a:r>
                <a:rPr lang="en-US" altLang="ko-KR" sz="1500" dirty="0" smtClean="0"/>
                <a:t>.</a:t>
              </a:r>
              <a:endParaRPr lang="ko-KR" altLang="en-US" sz="1500" dirty="0" smtClean="0"/>
            </a:p>
            <a:p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5536" y="5445224"/>
            <a:ext cx="8424936" cy="1224136"/>
            <a:chOff x="323528" y="-1323528"/>
            <a:chExt cx="8424936" cy="1107996"/>
          </a:xfrm>
        </p:grpSpPr>
        <p:sp>
          <p:nvSpPr>
            <p:cNvPr id="17" name="직사각형 16"/>
            <p:cNvSpPr/>
            <p:nvPr/>
          </p:nvSpPr>
          <p:spPr>
            <a:xfrm>
              <a:off x="323528" y="-1323528"/>
              <a:ext cx="8424936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3528" y="-1323528"/>
              <a:ext cx="813690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FF0000"/>
                  </a:solidFill>
                </a:rPr>
                <a:t>Question5. </a:t>
              </a:r>
              <a:r>
                <a:rPr lang="ko-KR" altLang="en-US" sz="1500" dirty="0" smtClean="0"/>
                <a:t>자료에 </a:t>
              </a:r>
              <a:r>
                <a:rPr lang="ko-KR" altLang="en-US" sz="1500" dirty="0" err="1" smtClean="0"/>
                <a:t>이상점이</a:t>
              </a:r>
              <a:r>
                <a:rPr lang="ko-KR" altLang="en-US" sz="1500" dirty="0" smtClean="0"/>
                <a:t> 존재하는가</a:t>
              </a:r>
              <a:r>
                <a:rPr lang="en-US" altLang="ko-KR" sz="1500" dirty="0" smtClean="0"/>
                <a:t>?</a:t>
              </a:r>
            </a:p>
            <a:p>
              <a:endParaRPr lang="ko-KR" altLang="en-US" sz="1500" dirty="0" smtClean="0"/>
            </a:p>
            <a:p>
              <a:r>
                <a:rPr lang="en-US" altLang="ko-KR" sz="1500" dirty="0" smtClean="0"/>
                <a:t>Answer. 2009</a:t>
              </a:r>
              <a:r>
                <a:rPr lang="ko-KR" altLang="en-US" sz="1500" dirty="0" smtClean="0"/>
                <a:t>년 </a:t>
              </a:r>
              <a:r>
                <a:rPr lang="ko-KR" altLang="en-US" sz="1500" dirty="0" err="1" smtClean="0"/>
                <a:t>전후반에</a:t>
              </a:r>
              <a:r>
                <a:rPr lang="ko-KR" altLang="en-US" sz="1500" dirty="0" smtClean="0"/>
                <a:t> 개입이 존재하는 것으로 보여진다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  <a:p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4221088"/>
            <a:ext cx="8496944" cy="1440160"/>
            <a:chOff x="716932" y="908720"/>
            <a:chExt cx="8424936" cy="1292662"/>
          </a:xfrm>
        </p:grpSpPr>
        <p:sp>
          <p:nvSpPr>
            <p:cNvPr id="20" name="직사각형 19"/>
            <p:cNvSpPr/>
            <p:nvPr/>
          </p:nvSpPr>
          <p:spPr>
            <a:xfrm>
              <a:off x="716932" y="908720"/>
              <a:ext cx="8424936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8331" y="908720"/>
              <a:ext cx="80321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rgbClr val="FF0000"/>
                  </a:solidFill>
                </a:rPr>
                <a:t>Question4. </a:t>
              </a:r>
              <a:r>
                <a:rPr lang="ko-KR" altLang="en-US" sz="1500" dirty="0" smtClean="0"/>
                <a:t>주어진 자료에 일정하게 반복되는 모양이 존재하는가</a:t>
              </a:r>
              <a:r>
                <a:rPr lang="en-US" altLang="ko-KR" sz="1500" dirty="0" smtClean="0"/>
                <a:t>?</a:t>
              </a:r>
            </a:p>
            <a:p>
              <a:endParaRPr lang="ko-KR" altLang="en-US" sz="1500" dirty="0" smtClean="0"/>
            </a:p>
            <a:p>
              <a:r>
                <a:rPr lang="en-US" altLang="ko-KR" sz="1500" dirty="0" smtClean="0"/>
                <a:t>Answer. </a:t>
              </a:r>
              <a:r>
                <a:rPr lang="ko-KR" altLang="en-US" sz="1500" dirty="0" smtClean="0"/>
                <a:t>겉으로 드러날 정도의 일정한 패턴이 존재하는 것은 아닌 것으로 보여진다</a:t>
              </a:r>
              <a:r>
                <a:rPr lang="en-US" altLang="ko-KR" sz="1500" dirty="0" smtClean="0"/>
                <a:t>. </a:t>
              </a:r>
              <a:r>
                <a:rPr lang="ko-KR" altLang="en-US" sz="1500" dirty="0" smtClean="0"/>
                <a:t>하지만 월별 자료이기 때문에 주기가 </a:t>
              </a:r>
              <a:r>
                <a:rPr lang="en-US" altLang="ko-KR" sz="1500" dirty="0" smtClean="0">
                  <a:solidFill>
                    <a:srgbClr val="FF0000"/>
                  </a:solidFill>
                </a:rPr>
                <a:t>12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인 계절모형일 수도 있을 것</a:t>
              </a:r>
              <a:r>
                <a:rPr lang="ko-KR" altLang="en-US" sz="1500" dirty="0" smtClean="0"/>
                <a:t>이라는 생각을 할 수 있다</a:t>
              </a:r>
              <a:r>
                <a:rPr lang="en-US" altLang="ko-KR" sz="1500" dirty="0" smtClean="0"/>
                <a:t>.</a:t>
              </a:r>
              <a:endParaRPr lang="ko-KR" altLang="en-US" sz="1500" dirty="0" smtClean="0"/>
            </a:p>
            <a:p>
              <a:endParaRPr lang="ko-KR" altLang="en-US" dirty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step4. </a:t>
            </a:r>
            <a:r>
              <a:rPr lang="ko-KR" altLang="en-US" b="1" dirty="0" smtClean="0"/>
              <a:t>자료의 변환 실시 </a:t>
            </a:r>
            <a:r>
              <a:rPr lang="en-US" altLang="ko-KR" b="1" dirty="0" smtClean="0"/>
              <a:t>(Box-Cox Power Transformation)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3" y="1340768"/>
            <a:ext cx="8436937" cy="13681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7544" y="3717032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Box-Cox </a:t>
            </a:r>
            <a:r>
              <a:rPr lang="ko-KR" altLang="en-US" dirty="0" err="1" smtClean="0"/>
              <a:t>멱변환의</a:t>
            </a:r>
            <a:r>
              <a:rPr lang="ko-KR" altLang="en-US" dirty="0" smtClean="0"/>
              <a:t> 기본적인 원리는 주어진 자료에 확률분포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 대부분 정규분포를 가정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가정했을 때의 가능도 함수를 최대로 만드는 </a:t>
            </a:r>
            <a:r>
              <a:rPr lang="en-US" altLang="ko-KR" dirty="0" smtClean="0"/>
              <a:t>λ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최대가능도추정량</a:t>
            </a:r>
            <a:r>
              <a:rPr lang="ko-KR" altLang="en-US" dirty="0" smtClean="0"/>
              <a:t> 을 찾는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를 이용하여 위와 같이 실행할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23528" y="620688"/>
            <a:ext cx="8640960" cy="5734546"/>
            <a:chOff x="395536" y="1340768"/>
            <a:chExt cx="8482003" cy="5158482"/>
          </a:xfrm>
        </p:grpSpPr>
        <p:grpSp>
          <p:nvGrpSpPr>
            <p:cNvPr id="11" name="그룹 10"/>
            <p:cNvGrpSpPr/>
            <p:nvPr/>
          </p:nvGrpSpPr>
          <p:grpSpPr>
            <a:xfrm>
              <a:off x="395536" y="1340768"/>
              <a:ext cx="8482003" cy="5158482"/>
              <a:chOff x="395536" y="1340768"/>
              <a:chExt cx="8482003" cy="5158482"/>
            </a:xfrm>
          </p:grpSpPr>
          <p:pic>
            <p:nvPicPr>
              <p:cNvPr id="6" name="그림 5" descr="7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5536" y="1340768"/>
                <a:ext cx="3456384" cy="5158482"/>
              </a:xfrm>
              <a:prstGeom prst="rect">
                <a:avLst/>
              </a:prstGeom>
            </p:spPr>
          </p:pic>
          <p:cxnSp>
            <p:nvCxnSpPr>
              <p:cNvPr id="8" name="직선 연결선 7"/>
              <p:cNvCxnSpPr/>
              <p:nvPr/>
            </p:nvCxnSpPr>
            <p:spPr>
              <a:xfrm>
                <a:off x="611560" y="2708920"/>
                <a:ext cx="1800200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475656" y="2780928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70C0"/>
                    </a:solidFill>
                  </a:rPr>
                  <a:t>Best Lambda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26221" t="15967" r="26413" b="22389"/>
              <a:stretch/>
            </p:blipFill>
            <p:spPr bwMode="auto">
              <a:xfrm>
                <a:off x="3203848" y="2132856"/>
                <a:ext cx="5673691" cy="4151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2" name="직선 연결선 11"/>
            <p:cNvCxnSpPr/>
            <p:nvPr/>
          </p:nvCxnSpPr>
          <p:spPr>
            <a:xfrm>
              <a:off x="611560" y="4941168"/>
              <a:ext cx="1800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71600" y="5085184"/>
              <a:ext cx="2592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Convenient Lambda “0”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step5. </a:t>
            </a:r>
            <a:r>
              <a:rPr lang="ko-KR" altLang="en-US" b="1" dirty="0" smtClean="0"/>
              <a:t>변환된 자료에 대한 그래프 그리기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3" name="그림 2" descr="9.jpg"/>
          <p:cNvPicPr>
            <a:picLocks noChangeAspect="1"/>
          </p:cNvPicPr>
          <p:nvPr/>
        </p:nvPicPr>
        <p:blipFill>
          <a:blip r:embed="rId2" cstate="print"/>
          <a:srcRect t="6337"/>
          <a:stretch>
            <a:fillRect/>
          </a:stretch>
        </p:blipFill>
        <p:spPr>
          <a:xfrm>
            <a:off x="755576" y="836712"/>
            <a:ext cx="3600400" cy="21286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432" t="74358" r="48267" b="21019"/>
          <a:stretch/>
        </p:blipFill>
        <p:spPr bwMode="auto">
          <a:xfrm>
            <a:off x="4427984" y="2420888"/>
            <a:ext cx="256827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522" t="18113" r="24668" b="41144"/>
          <a:stretch/>
        </p:blipFill>
        <p:spPr bwMode="auto">
          <a:xfrm>
            <a:off x="827584" y="3140968"/>
            <a:ext cx="7272808" cy="32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step6. </a:t>
            </a:r>
            <a:r>
              <a:rPr lang="ko-KR" altLang="en-US" b="1" dirty="0" smtClean="0"/>
              <a:t>모형의 식별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096344" cy="11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13445528" descr="EMB000004403628"/>
          <p:cNvPicPr>
            <a:picLocks noChangeAspect="1" noChangeArrowheads="1"/>
          </p:cNvPicPr>
          <p:nvPr/>
        </p:nvPicPr>
        <p:blipFill>
          <a:blip r:embed="rId3" cstate="print"/>
          <a:srcRect l="2477" t="452" r="6209" b="952"/>
          <a:stretch>
            <a:fillRect/>
          </a:stretch>
        </p:blipFill>
        <p:spPr bwMode="auto">
          <a:xfrm>
            <a:off x="3491879" y="980728"/>
            <a:ext cx="5150909" cy="51845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1560" y="40050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비정상 </a:t>
            </a:r>
            <a:r>
              <a:rPr lang="ko-KR" altLang="en-US" dirty="0" err="1" smtClean="0">
                <a:solidFill>
                  <a:srgbClr val="FF0000"/>
                </a:solidFill>
              </a:rPr>
              <a:t>시계열</a:t>
            </a:r>
            <a:r>
              <a:rPr lang="ko-KR" altLang="en-US" dirty="0" smtClean="0">
                <a:solidFill>
                  <a:srgbClr val="FF0000"/>
                </a:solidFill>
              </a:rPr>
              <a:t> 모형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7544" y="980728"/>
            <a:ext cx="8280920" cy="5184576"/>
            <a:chOff x="755576" y="1556792"/>
            <a:chExt cx="7344816" cy="4464496"/>
          </a:xfrm>
        </p:grpSpPr>
        <p:pic>
          <p:nvPicPr>
            <p:cNvPr id="11267" name="_x113442888" descr="EMB00000440362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1556792"/>
              <a:ext cx="7344816" cy="4464496"/>
            </a:xfrm>
            <a:prstGeom prst="rect">
              <a:avLst/>
            </a:prstGeom>
            <a:noFill/>
          </p:spPr>
        </p:pic>
        <p:sp>
          <p:nvSpPr>
            <p:cNvPr id="12" name="타원 11"/>
            <p:cNvSpPr/>
            <p:nvPr/>
          </p:nvSpPr>
          <p:spPr>
            <a:xfrm>
              <a:off x="5364088" y="2420888"/>
              <a:ext cx="100811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772816"/>
            <a:ext cx="5968384" cy="3744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620688"/>
            <a:ext cx="625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err="1"/>
              <a:t>일반차분해서</a:t>
            </a:r>
            <a:r>
              <a:rPr lang="ko-KR" altLang="en-US" dirty="0"/>
              <a:t> 그래프를 살펴보고 다시 모형을 식별</a:t>
            </a:r>
          </a:p>
          <a:p>
            <a:endParaRPr lang="ko-KR" altLang="en-US" dirty="0"/>
          </a:p>
        </p:txBody>
      </p:sp>
      <p:pic>
        <p:nvPicPr>
          <p:cNvPr id="2052" name="_x190377648" descr="DRW000006980f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360040" cy="3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190377408" descr="DRW000006980fc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2637544" cy="2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24944"/>
            <a:ext cx="1512168" cy="13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2736304" cy="92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5373216"/>
            <a:ext cx="5688632" cy="88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490066"/>
          </a:xfrm>
        </p:spPr>
        <p:txBody>
          <a:bodyPr/>
          <a:lstStyle/>
          <a:p>
            <a:r>
              <a:rPr lang="en-US" altLang="ko-KR" b="1" dirty="0" smtClean="0"/>
              <a:t>step6. </a:t>
            </a:r>
            <a:r>
              <a:rPr lang="ko-KR" altLang="en-US" b="1" dirty="0" smtClean="0"/>
              <a:t>모형의 식별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SAS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51520" y="260648"/>
            <a:ext cx="8568952" cy="6383543"/>
            <a:chOff x="323528" y="188640"/>
            <a:chExt cx="8568952" cy="6383543"/>
          </a:xfrm>
        </p:grpSpPr>
        <p:pic>
          <p:nvPicPr>
            <p:cNvPr id="17" name="그림 16" descr="2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528" y="260648"/>
              <a:ext cx="8568952" cy="631153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115616" y="188640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76056" y="188640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PACF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5576" y="4725144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FF0000"/>
                  </a:solidFill>
                </a:rPr>
                <a:t>Dickey-fuller test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621</Words>
  <Application>Microsoft Office PowerPoint</Application>
  <PresentationFormat>화면 슬라이드 쇼(4:3)</PresentationFormat>
  <Paragraphs>111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월별 무역 수출액               시계열 분석</vt:lpstr>
      <vt:lpstr>슬라이드 2</vt:lpstr>
      <vt:lpstr>연구목적 :  *월별 무역 수출액 조사 및 분석                  *향후 3년간 무역 수출액 예상</vt:lpstr>
      <vt:lpstr>Step2. SAS에 다운받은 데이터 읽어 들이기 </vt:lpstr>
      <vt:lpstr>Step3. 그래프 그리기 </vt:lpstr>
      <vt:lpstr>step4. 자료의 변환 실시 (Box-Cox Power Transformation) </vt:lpstr>
      <vt:lpstr>step5. 변환된 자료에 대한 그래프 그리기 </vt:lpstr>
      <vt:lpstr>step6. 모형의 식별</vt:lpstr>
      <vt:lpstr>step6. 모형의 식별</vt:lpstr>
      <vt:lpstr>Step 7  잠정 모형 설정 및 모수의 추정, 모형의 검진</vt:lpstr>
      <vt:lpstr>Step 7  잠정 모형 설정 및 모수의 추정, 모형의 검진</vt:lpstr>
      <vt:lpstr>Step 7  잠정 모형 설정 및 모수의 추정, 모형의 검진</vt:lpstr>
      <vt:lpstr>슬라이드 13</vt:lpstr>
      <vt:lpstr>Step 7  잠정 모형 설정 및 모수의 추정, 모형의 검진</vt:lpstr>
      <vt:lpstr>Step 7  잠정 모형 설정 및 모수의 추정, 모형의 검진</vt:lpstr>
      <vt:lpstr>step8. 최종모형식 작성 및 예측</vt:lpstr>
      <vt:lpstr>슬라이드 17</vt:lpstr>
      <vt:lpstr>Step 9. 최종적인 그래프를 통한 분석의 합당성 판단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user</cp:lastModifiedBy>
  <cp:revision>106</cp:revision>
  <dcterms:created xsi:type="dcterms:W3CDTF">2012-05-10T15:26:04Z</dcterms:created>
  <dcterms:modified xsi:type="dcterms:W3CDTF">2013-06-02T09:47:49Z</dcterms:modified>
</cp:coreProperties>
</file>