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6"/>
  </p:notesMasterIdLst>
  <p:sldIdLst>
    <p:sldId id="259" r:id="rId2"/>
    <p:sldId id="257" r:id="rId3"/>
    <p:sldId id="260" r:id="rId4"/>
    <p:sldId id="261" r:id="rId5"/>
    <p:sldId id="264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26" autoAdjust="0"/>
    <p:restoredTop sz="94660"/>
  </p:normalViewPr>
  <p:slideViewPr>
    <p:cSldViewPr>
      <p:cViewPr>
        <p:scale>
          <a:sx n="95" d="100"/>
          <a:sy n="95" d="100"/>
        </p:scale>
        <p:origin x="-57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2019-06-26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19672" y="1412776"/>
            <a:ext cx="5472608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R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연습문제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1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63792" y="4005875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2019.06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515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  <p:pic>
        <p:nvPicPr>
          <p:cNvPr id="6" name="Picture 2" descr="R ì¤ì¹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94050"/>
            <a:ext cx="4583704" cy="116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70943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어느 대학교에서 대중교통을 이용하여 등교하는 학생의 비율을 알아보기 위하여 이 학교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학생 중 </a:t>
            </a:r>
            <a:r>
              <a:rPr lang="en-US" altLang="ko-KR" sz="1600" b="1" dirty="0" smtClean="0">
                <a:latin typeface="+mn-ea"/>
              </a:rPr>
              <a:t>n </a:t>
            </a:r>
            <a:r>
              <a:rPr lang="ko-KR" altLang="en-US" sz="1600" b="1" dirty="0" smtClean="0">
                <a:latin typeface="+mn-ea"/>
              </a:rPr>
              <a:t>명을 임의 추출하여 조사한 결과 </a:t>
            </a:r>
            <a:r>
              <a:rPr lang="en-US" altLang="ko-KR" sz="1600" b="1" dirty="0" smtClean="0">
                <a:latin typeface="+mn-ea"/>
              </a:rPr>
              <a:t>50%</a:t>
            </a:r>
            <a:r>
              <a:rPr lang="ko-KR" altLang="en-US" sz="1600" b="1" dirty="0" smtClean="0">
                <a:latin typeface="+mn-ea"/>
              </a:rPr>
              <a:t>의 학생이 대중교통을 이용하여 등교하는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것으로 나타났다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이 결과를 이용하여 이 대학교 전체 학생 중에서 대중교통을 이용하여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등교하는 </a:t>
            </a:r>
            <a:r>
              <a:rPr lang="ko-KR" altLang="en-US" sz="1600" b="1" dirty="0">
                <a:latin typeface="+mn-ea"/>
              </a:rPr>
              <a:t>학생의 비율 </a:t>
            </a:r>
            <a:r>
              <a:rPr lang="en-US" altLang="ko-KR" sz="1600" b="1" dirty="0">
                <a:latin typeface="+mn-ea"/>
              </a:rPr>
              <a:t>p</a:t>
            </a:r>
            <a:r>
              <a:rPr lang="ko-KR" altLang="en-US" sz="1600" b="1" dirty="0">
                <a:latin typeface="+mn-ea"/>
              </a:rPr>
              <a:t>에 대한 신뢰도 </a:t>
            </a:r>
            <a:r>
              <a:rPr lang="en-US" altLang="ko-KR" sz="1600" b="1" dirty="0">
                <a:latin typeface="+mn-ea"/>
              </a:rPr>
              <a:t>95%</a:t>
            </a:r>
            <a:r>
              <a:rPr lang="ko-KR" altLang="en-US" sz="1600" b="1" dirty="0">
                <a:latin typeface="+mn-ea"/>
              </a:rPr>
              <a:t>의 신뢰구간이 </a:t>
            </a:r>
            <a:r>
              <a:rPr lang="en-US" altLang="ko-KR" sz="1600" b="1" dirty="0">
                <a:latin typeface="+mn-ea"/>
              </a:rPr>
              <a:t>a ≤ m ≤ b </a:t>
            </a:r>
            <a:r>
              <a:rPr lang="ko-KR" altLang="en-US" sz="1600" b="1" dirty="0">
                <a:latin typeface="+mn-ea"/>
              </a:rPr>
              <a:t>이다</a:t>
            </a:r>
            <a:r>
              <a:rPr lang="en-US" altLang="ko-KR" sz="1600" b="1" dirty="0">
                <a:latin typeface="+mn-ea"/>
              </a:rPr>
              <a:t>.</a:t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>
                <a:latin typeface="+mn-ea"/>
              </a:rPr>
              <a:t>b – a = 0.14 </a:t>
            </a:r>
            <a:r>
              <a:rPr lang="ko-KR" altLang="en-US" sz="1600" b="1" dirty="0">
                <a:latin typeface="+mn-ea"/>
              </a:rPr>
              <a:t>일 때 </a:t>
            </a:r>
            <a:r>
              <a:rPr lang="en-US" altLang="ko-KR" sz="1600" b="1" dirty="0">
                <a:latin typeface="+mn-ea"/>
              </a:rPr>
              <a:t>n</a:t>
            </a:r>
            <a:r>
              <a:rPr lang="ko-KR" altLang="en-US" sz="1600" b="1" dirty="0">
                <a:latin typeface="+mn-ea"/>
              </a:rPr>
              <a:t>의 값을 구하시오</a:t>
            </a:r>
            <a:r>
              <a:rPr lang="en-US" altLang="ko-KR" sz="1600" b="1" dirty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어느 음식점에서 새로운 메뉴를 개발하여 이 메뉴에 대한 선호도를 조사하기로 하였다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고객 </a:t>
            </a:r>
            <a:r>
              <a:rPr lang="en-US" altLang="ko-KR" sz="1600" b="1" dirty="0" smtClean="0">
                <a:latin typeface="+mn-ea"/>
              </a:rPr>
              <a:t>100</a:t>
            </a:r>
            <a:r>
              <a:rPr lang="ko-KR" altLang="en-US" sz="1600" b="1" dirty="0" smtClean="0">
                <a:latin typeface="+mn-ea"/>
              </a:rPr>
              <a:t>명을 </a:t>
            </a:r>
            <a:r>
              <a:rPr lang="ko-KR" altLang="en-US" sz="1600" b="1" dirty="0" err="1" smtClean="0">
                <a:latin typeface="+mn-ea"/>
              </a:rPr>
              <a:t>임의추출하여</a:t>
            </a:r>
            <a:r>
              <a:rPr lang="ko-KR" altLang="en-US" sz="1600" b="1" dirty="0" smtClean="0">
                <a:latin typeface="+mn-ea"/>
              </a:rPr>
              <a:t> 이 메뉴에 대한 반응을 조사하였더니 이들 중 </a:t>
            </a:r>
            <a:r>
              <a:rPr lang="en-US" altLang="ko-KR" sz="1600" b="1" dirty="0" smtClean="0">
                <a:latin typeface="+mn-ea"/>
              </a:rPr>
              <a:t>4/5</a:t>
            </a:r>
            <a:r>
              <a:rPr lang="ko-KR" altLang="en-US" sz="1600" b="1" dirty="0" smtClean="0">
                <a:latin typeface="+mn-ea"/>
              </a:rPr>
              <a:t>가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선호한다고 하였다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전체 고객의 새로운 메뉴에 대한 선호도를 </a:t>
            </a:r>
            <a:r>
              <a:rPr lang="en-US" altLang="ko-KR" sz="1600" b="1" dirty="0" smtClean="0">
                <a:latin typeface="+mn-ea"/>
              </a:rPr>
              <a:t>p</a:t>
            </a:r>
            <a:r>
              <a:rPr lang="ko-KR" altLang="en-US" sz="1600" b="1" dirty="0" smtClean="0">
                <a:latin typeface="+mn-ea"/>
              </a:rPr>
              <a:t>라 할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err="1" smtClean="0">
                <a:latin typeface="+mn-ea"/>
              </a:rPr>
              <a:t>모비율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p</a:t>
            </a:r>
            <a:r>
              <a:rPr lang="ko-KR" altLang="en-US" sz="1600" b="1" dirty="0" smtClean="0">
                <a:latin typeface="+mn-ea"/>
              </a:rPr>
              <a:t>에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대한 신뢰도 </a:t>
            </a:r>
            <a:r>
              <a:rPr lang="en-US" altLang="ko-KR" sz="1600" b="1" dirty="0" smtClean="0">
                <a:latin typeface="+mn-ea"/>
              </a:rPr>
              <a:t>95%</a:t>
            </a:r>
            <a:r>
              <a:rPr lang="ko-KR" altLang="en-US" sz="1600" b="1" dirty="0" smtClean="0">
                <a:latin typeface="+mn-ea"/>
              </a:rPr>
              <a:t>의 신뢰구간을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우리나라 성인 남성의 </a:t>
            </a:r>
            <a:r>
              <a:rPr lang="ko-KR" altLang="en-US" sz="1600" b="1" dirty="0" err="1" smtClean="0">
                <a:latin typeface="+mn-ea"/>
              </a:rPr>
              <a:t>흡연율을</a:t>
            </a:r>
            <a:r>
              <a:rPr lang="ko-KR" altLang="en-US" sz="1600" b="1" dirty="0" smtClean="0">
                <a:latin typeface="+mn-ea"/>
              </a:rPr>
              <a:t> 조사한다고 한다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이에 성인 남자 </a:t>
            </a:r>
            <a:r>
              <a:rPr lang="en-US" altLang="ko-KR" sz="1600" b="1" dirty="0" smtClean="0">
                <a:latin typeface="+mn-ea"/>
              </a:rPr>
              <a:t>1,000</a:t>
            </a:r>
            <a:r>
              <a:rPr lang="ko-KR" altLang="en-US" sz="1600" b="1" dirty="0" smtClean="0">
                <a:latin typeface="+mn-ea"/>
              </a:rPr>
              <a:t>명을 무작위로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뽑아 흡연 여부를 조사하였더니</a:t>
            </a:r>
            <a:r>
              <a:rPr lang="en-US" altLang="ko-KR" sz="1600" b="1" dirty="0" smtClean="0">
                <a:latin typeface="+mn-ea"/>
              </a:rPr>
              <a:t>, 430</a:t>
            </a:r>
            <a:r>
              <a:rPr lang="ko-KR" altLang="en-US" sz="1600" b="1" dirty="0" smtClean="0">
                <a:latin typeface="+mn-ea"/>
              </a:rPr>
              <a:t>명이 흡연을 하고 있었다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이때 </a:t>
            </a:r>
            <a:r>
              <a:rPr lang="ko-KR" altLang="en-US" sz="1600" b="1" dirty="0" err="1" smtClean="0">
                <a:latin typeface="+mn-ea"/>
              </a:rPr>
              <a:t>흡연율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err="1" smtClean="0">
                <a:latin typeface="+mn-ea"/>
              </a:rPr>
              <a:t>모비율</a:t>
            </a:r>
            <a:r>
              <a:rPr lang="en-US" altLang="ko-KR" sz="1600" b="1" dirty="0" smtClean="0">
                <a:latin typeface="+mn-ea"/>
              </a:rPr>
              <a:t>)</a:t>
            </a:r>
            <a:r>
              <a:rPr lang="ko-KR" altLang="en-US" sz="1600" b="1" dirty="0" smtClean="0">
                <a:latin typeface="+mn-ea"/>
              </a:rPr>
              <a:t>에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대한 </a:t>
            </a:r>
            <a:r>
              <a:rPr lang="en-US" altLang="ko-KR" sz="1600" b="1" dirty="0" smtClean="0">
                <a:latin typeface="+mn-ea"/>
              </a:rPr>
              <a:t>90% </a:t>
            </a:r>
            <a:r>
              <a:rPr lang="ko-KR" altLang="en-US" sz="1600" b="1" dirty="0" smtClean="0">
                <a:latin typeface="+mn-ea"/>
              </a:rPr>
              <a:t>신뢰구간을 추정하시오</a:t>
            </a:r>
            <a:r>
              <a:rPr lang="en-US" altLang="ko-KR" sz="1600" b="1" dirty="0" smtClean="0">
                <a:latin typeface="+mn-ea"/>
              </a:rPr>
              <a:t>.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ko-KR" altLang="en-US" b="1" dirty="0" err="1" smtClean="0"/>
              <a:t>모비율</a:t>
            </a:r>
            <a:r>
              <a:rPr lang="ko-KR" altLang="en-US" b="1" dirty="0" smtClean="0"/>
              <a:t> 추정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6751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71103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latin typeface="+mn-ea"/>
              </a:rPr>
              <a:t>A</a:t>
            </a:r>
            <a:r>
              <a:rPr lang="ko-KR" altLang="en-US" sz="1600" b="1" dirty="0">
                <a:latin typeface="+mn-ea"/>
              </a:rPr>
              <a:t>회사의 건전지의 수명시간이 </a:t>
            </a:r>
            <a:r>
              <a:rPr lang="en-US" altLang="ko-KR" sz="1600" b="1" dirty="0">
                <a:latin typeface="+mn-ea"/>
              </a:rPr>
              <a:t>1000</a:t>
            </a:r>
            <a:r>
              <a:rPr lang="ko-KR" altLang="en-US" sz="1600" b="1" dirty="0">
                <a:latin typeface="+mn-ea"/>
              </a:rPr>
              <a:t>시간 일 때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무작위로 뽑은 </a:t>
            </a: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개의 건전지에 대한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수명은 </a:t>
            </a:r>
            <a:r>
              <a:rPr lang="ko-KR" altLang="en-US" sz="1600" b="1" dirty="0">
                <a:latin typeface="+mn-ea"/>
              </a:rPr>
              <a:t>다음과 같다</a:t>
            </a:r>
            <a:r>
              <a:rPr lang="en-US" altLang="ko-KR" sz="1600" b="1" dirty="0" smtClean="0">
                <a:latin typeface="+mn-ea"/>
              </a:rPr>
              <a:t>. 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	980</a:t>
            </a:r>
            <a:r>
              <a:rPr lang="en-US" altLang="ko-KR" sz="1600" b="1" dirty="0">
                <a:latin typeface="+mn-ea"/>
              </a:rPr>
              <a:t>, 1008, 968, 1032, 1012, 996, 1021, 1002, 996, </a:t>
            </a:r>
            <a:r>
              <a:rPr lang="en-US" altLang="ko-KR" sz="1600" b="1" dirty="0" smtClean="0">
                <a:latin typeface="+mn-ea"/>
              </a:rPr>
              <a:t>1017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샘플이 </a:t>
            </a:r>
            <a:r>
              <a:rPr lang="ko-KR" altLang="en-US" sz="1600" b="1" dirty="0">
                <a:latin typeface="+mn-ea"/>
              </a:rPr>
              <a:t>모집단과 같다고 할 수 있는가</a:t>
            </a:r>
            <a:r>
              <a:rPr lang="en-US" altLang="ko-KR" sz="1600" b="1" dirty="0"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어떤 반의 </a:t>
            </a:r>
            <a:r>
              <a:rPr lang="ko-KR" altLang="en-US" sz="1600" b="1" dirty="0">
                <a:latin typeface="+mn-ea"/>
              </a:rPr>
              <a:t>학생들의 수학 평균성적은 </a:t>
            </a:r>
            <a:r>
              <a:rPr lang="en-US" altLang="ko-KR" sz="1600" b="1" dirty="0">
                <a:latin typeface="+mn-ea"/>
              </a:rPr>
              <a:t>55</a:t>
            </a:r>
            <a:r>
              <a:rPr lang="ko-KR" altLang="en-US" sz="1600" b="1" dirty="0">
                <a:latin typeface="+mn-ea"/>
              </a:rPr>
              <a:t>점이었다</a:t>
            </a:r>
            <a:r>
              <a:rPr lang="en-US" altLang="ko-KR" sz="1600" b="1" dirty="0">
                <a:latin typeface="+mn-ea"/>
              </a:rPr>
              <a:t>. 0</a:t>
            </a:r>
            <a:r>
              <a:rPr lang="ko-KR" altLang="en-US" sz="1600" b="1" dirty="0">
                <a:latin typeface="+mn-ea"/>
              </a:rPr>
              <a:t>교시 수업을 </a:t>
            </a:r>
            <a:r>
              <a:rPr lang="ko-KR" altLang="en-US" sz="1600" b="1" dirty="0" smtClean="0">
                <a:latin typeface="+mn-ea"/>
              </a:rPr>
              <a:t>시행하고 나서 </a:t>
            </a:r>
            <a:r>
              <a:rPr lang="ko-KR" altLang="en-US" sz="1600" b="1" dirty="0">
                <a:latin typeface="+mn-ea"/>
              </a:rPr>
              <a:t>학생들의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시험 </a:t>
            </a:r>
            <a:r>
              <a:rPr lang="ko-KR" altLang="en-US" sz="1600" b="1" dirty="0">
                <a:latin typeface="+mn-ea"/>
              </a:rPr>
              <a:t>성적은 다음과 </a:t>
            </a:r>
            <a:r>
              <a:rPr lang="ko-KR" altLang="en-US" sz="1600" b="1" dirty="0" smtClean="0">
                <a:latin typeface="+mn-ea"/>
              </a:rPr>
              <a:t>같다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	58</a:t>
            </a:r>
            <a:r>
              <a:rPr lang="en-US" altLang="ko-KR" sz="1600" b="1" dirty="0">
                <a:latin typeface="+mn-ea"/>
              </a:rPr>
              <a:t>, 49, 39, 99, 32, 88, 62, 30, 55, 65, 44, 55, 57, 53, 88, 42, </a:t>
            </a:r>
            <a:r>
              <a:rPr lang="en-US" altLang="ko-KR" sz="1600" b="1" dirty="0" smtClean="0">
                <a:latin typeface="+mn-ea"/>
              </a:rPr>
              <a:t>39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0</a:t>
            </a:r>
            <a:r>
              <a:rPr lang="ko-KR" altLang="en-US" sz="1600" b="1" dirty="0">
                <a:latin typeface="+mn-ea"/>
              </a:rPr>
              <a:t>교시 수업을 시행한 후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학생들의 성적은 올랐다고 할 수 있는가</a:t>
            </a:r>
            <a:r>
              <a:rPr lang="en-US" altLang="ko-KR" sz="1600" b="1" dirty="0"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latin typeface="+mn-ea"/>
              </a:rPr>
              <a:t>2006</a:t>
            </a:r>
            <a:r>
              <a:rPr lang="ko-KR" altLang="en-US" sz="1600" b="1" dirty="0">
                <a:latin typeface="+mn-ea"/>
              </a:rPr>
              <a:t>년 조사에 의하면 한국인의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ko-KR" altLang="en-US" sz="1600" b="1" dirty="0">
                <a:latin typeface="+mn-ea"/>
              </a:rPr>
              <a:t>인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ko-KR" altLang="en-US" sz="1600" b="1" dirty="0">
                <a:latin typeface="+mn-ea"/>
              </a:rPr>
              <a:t>일 평균 알코올 섭취량이 </a:t>
            </a:r>
            <a:r>
              <a:rPr lang="en-US" altLang="ko-KR" sz="1600" b="1" dirty="0">
                <a:latin typeface="+mn-ea"/>
              </a:rPr>
              <a:t>8.1g </a:t>
            </a:r>
            <a:r>
              <a:rPr lang="ko-KR" altLang="en-US" sz="1600" b="1" dirty="0">
                <a:latin typeface="+mn-ea"/>
              </a:rPr>
              <a:t>이다</a:t>
            </a:r>
            <a:r>
              <a:rPr lang="en-US" altLang="ko-KR" sz="1600" b="1" dirty="0">
                <a:latin typeface="+mn-ea"/>
              </a:rPr>
              <a:t>.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2008</a:t>
            </a:r>
            <a:r>
              <a:rPr lang="ko-KR" altLang="en-US" sz="1600" b="1" dirty="0" smtClean="0">
                <a:latin typeface="+mn-ea"/>
              </a:rPr>
              <a:t>년 무작위로 뽑은 알코올 섭취량은 다음과 같다</a:t>
            </a:r>
            <a:r>
              <a:rPr lang="en-US" altLang="ko-KR" sz="1600" b="1" dirty="0">
                <a:latin typeface="+mn-ea"/>
              </a:rPr>
              <a:t>.</a:t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>
                <a:latin typeface="+mn-ea"/>
              </a:rPr>
              <a:t>	</a:t>
            </a:r>
            <a:r>
              <a:rPr lang="en-US" altLang="ko-KR" sz="1600" b="1" dirty="0" smtClean="0">
                <a:latin typeface="+mn-ea"/>
              </a:rPr>
              <a:t>15.50, 11.21, 12.67, 8.87, 12.15, 9.88, 2.06, 14.50, 0, 4.97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평균 알코올 섭취량이 달라졌다고 할 수 있는가</a:t>
            </a:r>
            <a:r>
              <a:rPr lang="en-US" altLang="ko-KR" sz="1600" b="1" dirty="0" smtClean="0">
                <a:latin typeface="+mn-ea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7. 1-Sample T </a:t>
            </a:r>
            <a:r>
              <a:rPr lang="ko-KR" altLang="en-US" b="1" dirty="0" smtClean="0"/>
              <a:t>테스트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334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29874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err="1" smtClean="0">
                <a:latin typeface="+mn-ea"/>
              </a:rPr>
              <a:t>mtcars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데이터셋에서</a:t>
            </a:r>
            <a:r>
              <a:rPr lang="ko-KR" altLang="en-US" sz="1600" b="1" dirty="0" smtClean="0">
                <a:latin typeface="+mn-ea"/>
              </a:rPr>
              <a:t> 자동차 </a:t>
            </a:r>
            <a:r>
              <a:rPr lang="ko-KR" altLang="en-US" sz="1600" b="1" dirty="0">
                <a:latin typeface="+mn-ea"/>
              </a:rPr>
              <a:t>기어 종류</a:t>
            </a:r>
            <a:r>
              <a:rPr lang="en-US" altLang="ko-KR" sz="1600" b="1" dirty="0" smtClean="0">
                <a:latin typeface="+mn-ea"/>
              </a:rPr>
              <a:t>(am: </a:t>
            </a:r>
            <a:r>
              <a:rPr lang="ko-KR" altLang="en-US" sz="1600" b="1" dirty="0" smtClean="0">
                <a:latin typeface="+mn-ea"/>
              </a:rPr>
              <a:t>오토</a:t>
            </a:r>
            <a:r>
              <a:rPr lang="en-US" altLang="ko-KR" sz="1600" b="1" dirty="0">
                <a:latin typeface="+mn-ea"/>
              </a:rPr>
              <a:t>/</a:t>
            </a:r>
            <a:r>
              <a:rPr lang="ko-KR" altLang="en-US" sz="1600" b="1" dirty="0">
                <a:latin typeface="+mn-ea"/>
              </a:rPr>
              <a:t>수동</a:t>
            </a:r>
            <a:r>
              <a:rPr lang="en-US" altLang="ko-KR" sz="1600" b="1" dirty="0">
                <a:latin typeface="+mn-ea"/>
              </a:rPr>
              <a:t>)</a:t>
            </a:r>
            <a:r>
              <a:rPr lang="ko-KR" altLang="en-US" sz="1600" b="1" dirty="0">
                <a:latin typeface="+mn-ea"/>
              </a:rPr>
              <a:t>에 따른 </a:t>
            </a:r>
            <a:r>
              <a:rPr lang="en-US" altLang="ko-KR" sz="1600" b="1" dirty="0">
                <a:latin typeface="+mn-ea"/>
              </a:rPr>
              <a:t>mpg</a:t>
            </a:r>
            <a:r>
              <a:rPr lang="ko-KR" altLang="en-US" sz="1600" b="1" dirty="0">
                <a:latin typeface="+mn-ea"/>
              </a:rPr>
              <a:t>의 차이가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통계적으로 </a:t>
            </a:r>
            <a:r>
              <a:rPr lang="ko-KR" altLang="en-US" sz="1600" b="1" dirty="0">
                <a:latin typeface="+mn-ea"/>
              </a:rPr>
              <a:t>유의한지 </a:t>
            </a:r>
            <a:r>
              <a:rPr lang="en-US" altLang="ko-KR" sz="1600" b="1" dirty="0">
                <a:latin typeface="+mn-ea"/>
              </a:rPr>
              <a:t>t-test</a:t>
            </a:r>
            <a:r>
              <a:rPr lang="ko-KR" altLang="en-US" sz="1600" b="1" dirty="0">
                <a:latin typeface="+mn-ea"/>
              </a:rPr>
              <a:t>를 통해 </a:t>
            </a:r>
            <a:r>
              <a:rPr lang="ko-KR" altLang="en-US" sz="1600" b="1" dirty="0" smtClean="0">
                <a:latin typeface="+mn-ea"/>
              </a:rPr>
              <a:t>확인해 보시오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latin typeface="+mn-ea"/>
              </a:rPr>
              <a:t>MASS </a:t>
            </a:r>
            <a:r>
              <a:rPr lang="ko-KR" altLang="en-US" sz="1600" b="1" dirty="0">
                <a:latin typeface="+mn-ea"/>
              </a:rPr>
              <a:t>패키지에 내장된 </a:t>
            </a:r>
            <a:r>
              <a:rPr lang="en-US" altLang="ko-KR" sz="1600" b="1" dirty="0">
                <a:latin typeface="+mn-ea"/>
              </a:rPr>
              <a:t>Cars93 </a:t>
            </a:r>
            <a:r>
              <a:rPr lang="ko-KR" altLang="en-US" sz="1600" b="1" dirty="0" smtClean="0">
                <a:latin typeface="+mn-ea"/>
              </a:rPr>
              <a:t>데이터프레임에 대해서 생산국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en-US" altLang="ko-KR" sz="1600" b="1" dirty="0">
                <a:latin typeface="+mn-ea"/>
              </a:rPr>
              <a:t>Origin</a:t>
            </a:r>
            <a:r>
              <a:rPr lang="en-US" altLang="ko-KR" sz="1600" b="1" dirty="0" smtClean="0">
                <a:latin typeface="+mn-ea"/>
              </a:rPr>
              <a:t>)</a:t>
            </a:r>
            <a:r>
              <a:rPr lang="ko-KR" altLang="en-US" sz="1600" b="1" dirty="0" smtClean="0">
                <a:latin typeface="+mn-ea"/>
              </a:rPr>
              <a:t>이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USA </a:t>
            </a:r>
            <a:r>
              <a:rPr lang="en-US" altLang="ko-KR" sz="1600" b="1" dirty="0">
                <a:latin typeface="+mn-ea"/>
              </a:rPr>
              <a:t>vs. non-USA 2</a:t>
            </a:r>
            <a:r>
              <a:rPr lang="ko-KR" altLang="en-US" sz="1600" b="1" dirty="0">
                <a:latin typeface="+mn-ea"/>
              </a:rPr>
              <a:t>개의 </a:t>
            </a:r>
            <a:r>
              <a:rPr lang="en-US" altLang="ko-KR" sz="1600" b="1" dirty="0">
                <a:latin typeface="+mn-ea"/>
              </a:rPr>
              <a:t>group </a:t>
            </a:r>
            <a:r>
              <a:rPr lang="ko-KR" altLang="en-US" sz="1600" b="1" dirty="0">
                <a:latin typeface="+mn-ea"/>
              </a:rPr>
              <a:t>에 대해서 차 가격</a:t>
            </a:r>
            <a:r>
              <a:rPr lang="en-US" altLang="ko-KR" sz="1600" b="1" dirty="0">
                <a:latin typeface="+mn-ea"/>
              </a:rPr>
              <a:t>(Price)</a:t>
            </a:r>
            <a:r>
              <a:rPr lang="ko-KR" altLang="en-US" sz="1600" b="1" dirty="0">
                <a:latin typeface="+mn-ea"/>
              </a:rPr>
              <a:t>의 평균이 차이가 </a:t>
            </a:r>
            <a:r>
              <a:rPr lang="ko-KR" altLang="en-US" sz="1600" b="1" dirty="0" smtClean="0">
                <a:latin typeface="+mn-ea"/>
              </a:rPr>
              <a:t>있는지를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검정해보시오</a:t>
            </a:r>
            <a:r>
              <a:rPr lang="en-US" altLang="ko-KR" sz="1600" b="1" dirty="0" smtClean="0">
                <a:latin typeface="+mn-ea"/>
              </a:rPr>
              <a:t>.</a:t>
            </a:r>
            <a:endParaRPr lang="ko-KR" altLang="en-US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smtClean="0">
                <a:latin typeface="+mn-ea"/>
              </a:rPr>
              <a:t>mpg </a:t>
            </a:r>
            <a:r>
              <a:rPr lang="ko-KR" altLang="en-US" sz="1600" b="1" dirty="0" err="1" smtClean="0">
                <a:latin typeface="+mn-ea"/>
              </a:rPr>
              <a:t>데이터셋에서</a:t>
            </a:r>
            <a:r>
              <a:rPr lang="ko-KR" altLang="en-US" sz="1600" b="1" dirty="0" smtClean="0">
                <a:latin typeface="+mn-ea"/>
              </a:rPr>
              <a:t> 다음을 검정해 보시오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1) subcompact </a:t>
            </a:r>
            <a:r>
              <a:rPr lang="ko-KR" altLang="en-US" sz="1600" b="1" dirty="0" smtClean="0">
                <a:latin typeface="+mn-ea"/>
              </a:rPr>
              <a:t>자동차와 </a:t>
            </a:r>
            <a:r>
              <a:rPr lang="en-US" altLang="ko-KR" sz="1600" b="1" dirty="0" smtClean="0">
                <a:latin typeface="+mn-ea"/>
              </a:rPr>
              <a:t>midsize </a:t>
            </a:r>
            <a:r>
              <a:rPr lang="ko-KR" altLang="en-US" sz="1600" b="1" dirty="0" smtClean="0">
                <a:latin typeface="+mn-ea"/>
              </a:rPr>
              <a:t>자동차의 고속도로 연비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2) </a:t>
            </a:r>
            <a:r>
              <a:rPr lang="ko-KR" altLang="en-US" sz="1600" b="1" dirty="0" smtClean="0">
                <a:latin typeface="+mn-ea"/>
              </a:rPr>
              <a:t>일반 휘발유</a:t>
            </a:r>
            <a:r>
              <a:rPr lang="en-US" altLang="ko-KR" sz="1600" b="1" dirty="0" smtClean="0">
                <a:latin typeface="+mn-ea"/>
              </a:rPr>
              <a:t>(r)</a:t>
            </a:r>
            <a:r>
              <a:rPr lang="ko-KR" altLang="en-US" sz="1600" b="1" dirty="0" smtClean="0">
                <a:latin typeface="+mn-ea"/>
              </a:rPr>
              <a:t>와 고급 휘발유</a:t>
            </a:r>
            <a:r>
              <a:rPr lang="en-US" altLang="ko-KR" sz="1600" b="1" dirty="0" smtClean="0">
                <a:latin typeface="+mn-ea"/>
              </a:rPr>
              <a:t>(p)</a:t>
            </a:r>
            <a:r>
              <a:rPr lang="ko-KR" altLang="en-US" sz="1600" b="1" dirty="0" smtClean="0">
                <a:latin typeface="+mn-ea"/>
              </a:rPr>
              <a:t>의 도시 연비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3) subcompact </a:t>
            </a:r>
            <a:r>
              <a:rPr lang="ko-KR" altLang="en-US" sz="1600" b="1" dirty="0" smtClean="0">
                <a:latin typeface="+mn-ea"/>
              </a:rPr>
              <a:t>자동차의 </a:t>
            </a:r>
            <a:r>
              <a:rPr lang="ko-KR" altLang="en-US" sz="1600" b="1" dirty="0" err="1" smtClean="0">
                <a:latin typeface="+mn-ea"/>
              </a:rPr>
              <a:t>전륜구동</a:t>
            </a:r>
            <a:r>
              <a:rPr lang="en-US" altLang="ko-KR" sz="1600" b="1" dirty="0" smtClean="0">
                <a:latin typeface="+mn-ea"/>
              </a:rPr>
              <a:t>(f)</a:t>
            </a:r>
            <a:r>
              <a:rPr lang="ko-KR" altLang="en-US" sz="1600" b="1" dirty="0" smtClean="0">
                <a:latin typeface="+mn-ea"/>
              </a:rPr>
              <a:t>이냐 </a:t>
            </a:r>
            <a:r>
              <a:rPr lang="ko-KR" altLang="en-US" sz="1600" b="1" dirty="0" err="1" smtClean="0">
                <a:latin typeface="+mn-ea"/>
              </a:rPr>
              <a:t>후륜구동</a:t>
            </a:r>
            <a:r>
              <a:rPr lang="en-US" altLang="ko-KR" sz="1600" b="1" dirty="0" smtClean="0">
                <a:latin typeface="+mn-ea"/>
              </a:rPr>
              <a:t>(r)</a:t>
            </a:r>
            <a:r>
              <a:rPr lang="ko-KR" altLang="en-US" sz="1600" b="1" smtClean="0">
                <a:latin typeface="+mn-ea"/>
              </a:rPr>
              <a:t>이냐에 따른 도시 연비</a:t>
            </a:r>
            <a:endParaRPr lang="en-US" altLang="ko-KR" sz="1600" b="1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8. </a:t>
            </a:r>
            <a:r>
              <a:rPr lang="en-US" altLang="ko-KR" b="1" dirty="0" smtClean="0"/>
              <a:t>2-Sample T </a:t>
            </a:r>
            <a:r>
              <a:rPr lang="ko-KR" altLang="en-US" b="1" dirty="0" smtClean="0"/>
              <a:t>테스트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106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8617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latin typeface="+mn-ea"/>
              </a:rPr>
              <a:t>새로운 당뇨병 치료제를 개발한 </a:t>
            </a:r>
            <a:r>
              <a:rPr lang="ko-KR" altLang="en-US" sz="1600" b="1" dirty="0" smtClean="0">
                <a:latin typeface="+mn-ea"/>
              </a:rPr>
              <a:t>제약사에서</a:t>
            </a:r>
            <a:r>
              <a:rPr lang="ko-KR" altLang="en-US" sz="1600" b="1" dirty="0">
                <a:latin typeface="+mn-ea"/>
              </a:rPr>
              <a:t>는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치료에 지대한 영향을 주는 외부요인을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통제하기 </a:t>
            </a:r>
            <a:r>
              <a:rPr lang="ko-KR" altLang="en-US" sz="1600" b="1" dirty="0">
                <a:latin typeface="+mn-ea"/>
              </a:rPr>
              <a:t>위해 </a:t>
            </a: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명의 당뇨병 환자를 선별하여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ko-KR" altLang="en-US" sz="1600" b="1" dirty="0">
                <a:latin typeface="+mn-ea"/>
              </a:rPr>
              <a:t>달 동안 </a:t>
            </a:r>
            <a:r>
              <a:rPr lang="en-US" altLang="ko-KR" sz="1600" b="1" dirty="0">
                <a:latin typeface="+mn-ea"/>
              </a:rPr>
              <a:t>'</a:t>
            </a:r>
            <a:r>
              <a:rPr lang="ko-KR" altLang="en-US" sz="1600" b="1" dirty="0">
                <a:latin typeface="+mn-ea"/>
              </a:rPr>
              <a:t>위약</a:t>
            </a:r>
            <a:r>
              <a:rPr lang="en-US" altLang="ko-KR" sz="1600" b="1" dirty="0">
                <a:latin typeface="+mn-ea"/>
              </a:rPr>
              <a:t>(placebo)'</a:t>
            </a:r>
            <a:r>
              <a:rPr lang="ko-KR" altLang="en-US" sz="1600" b="1" dirty="0">
                <a:latin typeface="+mn-ea"/>
              </a:rPr>
              <a:t>을 투여한 기간의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혈당 수치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en-US" altLang="ko-KR" sz="1600" b="1" dirty="0">
                <a:latin typeface="+mn-ea"/>
              </a:rPr>
              <a:t>Xi</a:t>
            </a:r>
            <a:r>
              <a:rPr lang="en-US" altLang="ko-KR" sz="1600" b="1" dirty="0" smtClean="0">
                <a:latin typeface="+mn-ea"/>
              </a:rPr>
              <a:t>)</a:t>
            </a:r>
            <a:r>
              <a:rPr lang="ko-KR" altLang="en-US" sz="1600" b="1" dirty="0" smtClean="0">
                <a:latin typeface="+mn-ea"/>
              </a:rPr>
              <a:t>와 </a:t>
            </a:r>
            <a:r>
              <a:rPr lang="en-US" altLang="ko-KR" sz="1600" b="1" dirty="0">
                <a:latin typeface="+mn-ea"/>
              </a:rPr>
              <a:t>'</a:t>
            </a:r>
            <a:r>
              <a:rPr lang="ko-KR" altLang="en-US" sz="1600" b="1" dirty="0">
                <a:latin typeface="+mn-ea"/>
              </a:rPr>
              <a:t>신약</a:t>
            </a:r>
            <a:r>
              <a:rPr lang="en-US" altLang="ko-KR" sz="1600" b="1" dirty="0">
                <a:latin typeface="+mn-ea"/>
              </a:rPr>
              <a:t>(new medicine)'</a:t>
            </a:r>
            <a:r>
              <a:rPr lang="ko-KR" altLang="en-US" sz="1600" b="1" dirty="0">
                <a:latin typeface="+mn-ea"/>
              </a:rPr>
              <a:t>을 투여한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ko-KR" altLang="en-US" sz="1600" b="1" dirty="0">
                <a:latin typeface="+mn-ea"/>
              </a:rPr>
              <a:t>달 기간 동안의 혈당 수치</a:t>
            </a:r>
            <a:r>
              <a:rPr lang="en-US" altLang="ko-KR" sz="1600" b="1" dirty="0">
                <a:latin typeface="+mn-ea"/>
              </a:rPr>
              <a:t>(Yi)</a:t>
            </a:r>
            <a:r>
              <a:rPr lang="ko-KR" altLang="en-US" sz="1600" b="1" dirty="0">
                <a:latin typeface="+mn-ea"/>
              </a:rPr>
              <a:t>를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측정하여 </a:t>
            </a:r>
            <a:r>
              <a:rPr lang="ko-KR" altLang="en-US" sz="1600" b="1" dirty="0">
                <a:latin typeface="+mn-ea"/>
              </a:rPr>
              <a:t>짝을 이루어 혈당 차이를 유의수준 </a:t>
            </a:r>
            <a:r>
              <a:rPr lang="en-US" altLang="ko-KR" sz="1600" b="1" dirty="0">
                <a:latin typeface="+mn-ea"/>
              </a:rPr>
              <a:t>5%</a:t>
            </a:r>
            <a:r>
              <a:rPr lang="ko-KR" altLang="en-US" sz="1600" b="1" dirty="0">
                <a:latin typeface="+mn-ea"/>
              </a:rPr>
              <a:t>에서 </a:t>
            </a:r>
            <a:r>
              <a:rPr lang="ko-KR" altLang="en-US" sz="1600" b="1" dirty="0" smtClean="0">
                <a:latin typeface="+mn-ea"/>
              </a:rPr>
              <a:t>비교하시오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16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99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9. </a:t>
            </a:r>
            <a:r>
              <a:rPr lang="en-US" altLang="ko-KR" b="1" dirty="0" smtClean="0"/>
              <a:t>Paired sample T </a:t>
            </a:r>
            <a:r>
              <a:rPr lang="ko-KR" altLang="en-US" b="1" dirty="0" smtClean="0"/>
              <a:t>테스트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37577"/>
            <a:ext cx="7704856" cy="248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1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7030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600" b="1" dirty="0" smtClean="0">
                <a:latin typeface="+mn-ea"/>
              </a:rPr>
              <a:t>두 </a:t>
            </a:r>
            <a:r>
              <a:rPr lang="ko-KR" altLang="en-US" sz="1600" b="1" dirty="0">
                <a:latin typeface="+mn-ea"/>
              </a:rPr>
              <a:t>종류의 신발 밑창의 원재료가 닳는 정도가 차이가 있는지를 검정하기 위해서 </a:t>
            </a: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명의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소년에게 </a:t>
            </a:r>
            <a:r>
              <a:rPr lang="ko-KR" altLang="en-US" sz="1600" b="1" dirty="0">
                <a:latin typeface="+mn-ea"/>
              </a:rPr>
              <a:t>한쪽은 </a:t>
            </a:r>
            <a:r>
              <a:rPr lang="en-US" altLang="ko-KR" sz="1600" b="1" dirty="0">
                <a:latin typeface="+mn-ea"/>
              </a:rPr>
              <a:t>A</a:t>
            </a:r>
            <a:r>
              <a:rPr lang="ko-KR" altLang="en-US" sz="1600" b="1" dirty="0">
                <a:latin typeface="+mn-ea"/>
              </a:rPr>
              <a:t>라는 원재료로 만든 신발을 신기고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다른 한쪽은 </a:t>
            </a:r>
            <a:r>
              <a:rPr lang="en-US" altLang="ko-KR" sz="1600" b="1" dirty="0">
                <a:latin typeface="+mn-ea"/>
              </a:rPr>
              <a:t>B</a:t>
            </a:r>
            <a:r>
              <a:rPr lang="ko-KR" altLang="en-US" sz="1600" b="1" dirty="0">
                <a:latin typeface="+mn-ea"/>
              </a:rPr>
              <a:t>라는 원재료로 만든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신발을 </a:t>
            </a:r>
            <a:r>
              <a:rPr lang="ko-KR" altLang="en-US" sz="1600" b="1" dirty="0">
                <a:latin typeface="+mn-ea"/>
              </a:rPr>
              <a:t>신긴 후에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일정 기간이 </a:t>
            </a:r>
            <a:r>
              <a:rPr lang="ko-KR" altLang="en-US" sz="1600" b="1" dirty="0" err="1">
                <a:latin typeface="+mn-ea"/>
              </a:rPr>
              <a:t>지난후에</a:t>
            </a:r>
            <a:r>
              <a:rPr lang="ko-KR" altLang="en-US" sz="1600" b="1" dirty="0">
                <a:latin typeface="+mn-ea"/>
              </a:rPr>
              <a:t> 신발을 수거하여 </a:t>
            </a: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명의 각 소년의 왼쪽 신발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밑창의 </a:t>
            </a:r>
            <a:r>
              <a:rPr lang="ko-KR" altLang="en-US" sz="1600" b="1" dirty="0">
                <a:latin typeface="+mn-ea"/>
              </a:rPr>
              <a:t>닳은 정도와 오른쪽 신발 밑창의 닳은 정도의 차이를 비교하여 두 종류 원재료의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재질이 </a:t>
            </a:r>
            <a:r>
              <a:rPr lang="ko-KR" altLang="en-US" sz="1600" b="1" dirty="0">
                <a:latin typeface="+mn-ea"/>
              </a:rPr>
              <a:t>다른지를 </a:t>
            </a:r>
            <a:r>
              <a:rPr lang="ko-KR" altLang="en-US" sz="1600" b="1" dirty="0" smtClean="0">
                <a:latin typeface="+mn-ea"/>
              </a:rPr>
              <a:t>검정하시오</a:t>
            </a:r>
            <a:r>
              <a:rPr lang="en-US" altLang="ko-KR" sz="1600" b="1" dirty="0">
                <a:latin typeface="+mn-ea"/>
              </a:rPr>
              <a:t>.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99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9. </a:t>
            </a:r>
            <a:r>
              <a:rPr lang="en-US" altLang="ko-KR" b="1" dirty="0" smtClean="0"/>
              <a:t>Paired sample T </a:t>
            </a:r>
            <a:r>
              <a:rPr lang="ko-KR" altLang="en-US" b="1" dirty="0" smtClean="0"/>
              <a:t>테스트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22" y="2564904"/>
            <a:ext cx="7895050" cy="251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1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mpg data </a:t>
            </a:r>
            <a:r>
              <a:rPr lang="ko-KR" altLang="en-US" b="1" dirty="0" smtClean="0">
                <a:latin typeface="+mn-ea"/>
              </a:rPr>
              <a:t>활용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D2Coding ligature" pitchFamily="49" charset="-127"/>
                <a:ea typeface="D2Coding ligature" pitchFamily="49" charset="-127"/>
              </a:rPr>
              <a:t>install.packages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("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ppglot2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")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library(ggplot2)</a:t>
            </a: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mpg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■ </a:t>
            </a:r>
            <a:r>
              <a:rPr lang="ko-KR" altLang="en-US" b="1" dirty="0" smtClean="0">
                <a:latin typeface="+mn-ea"/>
              </a:rPr>
              <a:t>문</a:t>
            </a:r>
            <a:r>
              <a:rPr lang="ko-KR" altLang="en-US" b="1" dirty="0">
                <a:latin typeface="+mn-ea"/>
              </a:rPr>
              <a:t>제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배기량에 따라 고속도로 연비가 다른지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displ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배기량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4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이하인 자동차와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5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이상인 자동차 중 어떤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자동차의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평균적으로 더 높은지 알아보세요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제조 회사에 따라 도시 연비가 다른지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audi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toyota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중 어느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manufacturer(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제조 회사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평균적으로 더 높은지 알아보세요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chevrolet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", "ford",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honda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자동차의 고속도로 연비 평균을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 회사들의 자동차를 추출한 뒤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전체 평균을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구해보세요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11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개 변수로 구성되어 있습니다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 중 일부만 추출해서 분석에 활용하려고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데이터에서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),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변수를 추출해 새로운 데이터를 만드세요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새로 만든 데이터의 일부를 출력해서 두 변수로만 구성되어 있는지 확인하세요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문제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종류에 따라 도시 연비가 다른지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앞에서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추출한 데이터를 이용해서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인 자동차와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인 자동차 중 어떤 자동차의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더 높은지 알아보세요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audi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에서 생산한 자동차 중에 어떤 자동차 모델의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높은지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audi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에서 생산한 자동차 중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1~5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위에 해당하는 자동차의 데이터를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데이터는 연비를 나타내는 변수가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),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두 종류로 분리되어 있습니다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두 변수를 각각 활용하는 대신 하나의 통합 연비 변수를 만들어 분석하려고 합니다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 복사본을 만들고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더한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합산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추가하세요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앞에서 만든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합산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로 나눠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추가하세요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높은 자동차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3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종의 데이터를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1)~3)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번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문제를 해결할 수 있는 하나로 연결된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dplyr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구문을 만들어 출력하세요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데이터는 복사본 대신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원본을 이용하세요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8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문제</a:t>
            </a:r>
          </a:p>
          <a:p>
            <a:pPr marL="800100" lvl="1" indent="-342900">
              <a:buFont typeface="+mj-lt"/>
              <a:buAutoNum type="arabicPeriod" startAt="8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데이터의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", "compact"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등 자동차를 특징에 따라 일곱 종류로 분류한 변수입니다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차종의 연비가 높은지 비교해보려고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class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별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평균을 구해보세요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8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8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앞 문제의 출력 결과는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값 알파벳 순으로 정렬되어 있습니다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차종의 도시 연비가 높은지 쉽게 알아볼 수 있도록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평균이 높은 순으로 정렬해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8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8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회사 자동차의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높은지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평균이 가장 높은 회사 세 곳을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8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8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회사에서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경차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차종을 가장 많이 생산하는지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각 회사별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 수를 내림차순으로 정렬해 출력하세요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80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문제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품종별로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Sepal/Petal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Length, Width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산점도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그리기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 (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총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6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품종별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Sepal/Petal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Length/Width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평균을 비교하되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항목을 옆으로 늘어놓은 것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(beside=T)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과 위로 </a:t>
            </a: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쌓아올린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것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개를 그리시오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총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12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개 항목의 데이터를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개의 그래프에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박스 플롯 그리기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91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그래프 연습 문제 </a:t>
            </a:r>
            <a:r>
              <a:rPr lang="en-US" altLang="ko-KR" b="1" dirty="0" smtClean="0"/>
              <a:t>(Iris </a:t>
            </a:r>
            <a:r>
              <a:rPr lang="ko-KR" altLang="en-US" b="1" dirty="0" smtClean="0"/>
              <a:t>데이터 셋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84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ggplot2 </a:t>
            </a:r>
            <a:r>
              <a:rPr lang="ko-KR" altLang="en-US" b="1" dirty="0" smtClean="0">
                <a:latin typeface="+mn-ea"/>
              </a:rPr>
              <a:t>패키지 및 </a:t>
            </a:r>
            <a:r>
              <a:rPr lang="en-US" altLang="ko-KR" b="1" dirty="0" smtClean="0">
                <a:latin typeface="+mn-ea"/>
              </a:rPr>
              <a:t>R Markdown </a:t>
            </a:r>
            <a:r>
              <a:rPr lang="ko-KR" altLang="en-US" b="1" dirty="0" smtClean="0">
                <a:latin typeface="+mn-ea"/>
              </a:rPr>
              <a:t>활용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다음의 문제를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R Markdown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보고서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(HTML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형식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로 제출하시오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■ </a:t>
            </a:r>
            <a:r>
              <a:rPr lang="ko-KR" altLang="en-US" b="1" dirty="0" smtClean="0">
                <a:latin typeface="+mn-ea"/>
              </a:rPr>
              <a:t>문</a:t>
            </a:r>
            <a:r>
              <a:rPr lang="ko-KR" altLang="en-US" b="1" dirty="0">
                <a:latin typeface="+mn-ea"/>
              </a:rPr>
              <a:t>제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간에 어떤 관계가 있는지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x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축은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축은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로 된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산점도를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만들어 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미국 지역별 인구통계 정보를 담은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ggplot2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패키지의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midwest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데이터를 이용해서 전체 인구와 아시아인 인구 간에 어떤 관계가 있는지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x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축은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poptotal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전체 인구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), 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축은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popasian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아시아인 인구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으로 된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산점도를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만들어 보세요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전체 인구는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50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만 명 이하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아시아인 인구는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만 명 이하인 지역만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산점도에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표시되게 설정하세요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회사에서 생산한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차종의 도시 연비가 높은지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차종을 대상으로 평균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높은 회사 다섯 곳을 막대 그래프로 표현해 보세요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막대는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연비가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높은 순으로 정렬하세요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중에서 어떤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많은지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자동차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종류별 빈도를 표현한 막대 그래프를 만들어 보세요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85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en-US" altLang="ko-KR" b="1" dirty="0" err="1" smtClean="0"/>
              <a:t>ggplot</a:t>
            </a:r>
            <a:r>
              <a:rPr lang="en-US" altLang="ko-KR" b="1" dirty="0" smtClean="0"/>
              <a:t> / R markdown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3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</a:t>
            </a:r>
            <a:r>
              <a:rPr lang="ko-KR" altLang="en-US" b="1" dirty="0">
                <a:latin typeface="+mn-ea"/>
              </a:rPr>
              <a:t>제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economics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데이터를 이용해서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psavert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개인 저축률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시간에 따라서 어떻게 변해왔는지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시간에 따른 개인 저축률의 변화를 나타낸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시계열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그래프를 만들어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"compact", "subcompact",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인 자동차의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어떻게 다른지 비교해보려고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세 차종의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나타낸 상자 그림을 만들어보세요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Diamonds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데이터 셋을 이용하여 다음 문제를 해결하세요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단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컬러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제목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x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축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y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축 등 그래프를 예쁘게 작성하세요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cut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의 돗수를 보여주는 그래프를 작성하세요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cut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에 따른 가격의 변화를 보여주는 그래프를 작성하세요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cut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color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에 따른 가격의 변화를 보여주는 그래프를 작성하세요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85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en-US" altLang="ko-KR" b="1" dirty="0" err="1" smtClean="0"/>
              <a:t>ggplot</a:t>
            </a:r>
            <a:r>
              <a:rPr lang="en-US" altLang="ko-KR" b="1" dirty="0" smtClean="0"/>
              <a:t> / R markdown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73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86332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다음의 문제가 베르누이 시행인지 판단하시오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1) </a:t>
            </a:r>
            <a:r>
              <a:rPr lang="ko-KR" altLang="en-US" sz="1600" b="1" dirty="0" smtClean="0">
                <a:latin typeface="+mn-ea"/>
              </a:rPr>
              <a:t>영화관에서 줄을 기다리는 시간을 측정한다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2) </a:t>
            </a:r>
            <a:r>
              <a:rPr lang="ko-KR" altLang="en-US" sz="1600" b="1" dirty="0" smtClean="0">
                <a:latin typeface="+mn-ea"/>
              </a:rPr>
              <a:t>전화가 왔을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전화를 한 사람이 여자인지를 측정한다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3) </a:t>
            </a:r>
            <a:r>
              <a:rPr lang="ko-KR" altLang="en-US" sz="1600" b="1" dirty="0" smtClean="0">
                <a:latin typeface="+mn-ea"/>
              </a:rPr>
              <a:t>주사위를 한 번 던졌을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나오는 숫자를 체크한다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4) </a:t>
            </a:r>
            <a:r>
              <a:rPr lang="ko-KR" altLang="en-US" sz="1600" b="1" dirty="0" smtClean="0">
                <a:latin typeface="+mn-ea"/>
              </a:rPr>
              <a:t>주사위를 한 번 던졌을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숫자 </a:t>
            </a:r>
            <a:r>
              <a:rPr lang="en-US" altLang="ko-KR" sz="1600" b="1" dirty="0" smtClean="0">
                <a:latin typeface="+mn-ea"/>
              </a:rPr>
              <a:t>2</a:t>
            </a:r>
            <a:r>
              <a:rPr lang="ko-KR" altLang="en-US" sz="1600" b="1" dirty="0" smtClean="0">
                <a:latin typeface="+mn-ea"/>
              </a:rPr>
              <a:t>가 나오는지를 체크한다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한 축구 선수가 </a:t>
            </a:r>
            <a:r>
              <a:rPr lang="ko-KR" altLang="en-US" sz="1600" b="1" dirty="0" err="1" smtClean="0">
                <a:latin typeface="+mn-ea"/>
              </a:rPr>
              <a:t>페널티킥을</a:t>
            </a:r>
            <a:r>
              <a:rPr lang="ko-KR" altLang="en-US" sz="1600" b="1" dirty="0" smtClean="0">
                <a:latin typeface="+mn-ea"/>
              </a:rPr>
              <a:t> 차면 </a:t>
            </a:r>
            <a:r>
              <a:rPr lang="en-US" altLang="ko-KR" sz="1600" b="1" dirty="0" smtClean="0">
                <a:latin typeface="+mn-ea"/>
              </a:rPr>
              <a:t>5</a:t>
            </a:r>
            <a:r>
              <a:rPr lang="ko-KR" altLang="en-US" sz="1600" b="1" dirty="0" smtClean="0">
                <a:latin typeface="+mn-ea"/>
              </a:rPr>
              <a:t>번 중 </a:t>
            </a:r>
            <a:r>
              <a:rPr lang="en-US" altLang="ko-KR" sz="1600" b="1" dirty="0" smtClean="0">
                <a:latin typeface="+mn-ea"/>
              </a:rPr>
              <a:t>4</a:t>
            </a:r>
            <a:r>
              <a:rPr lang="ko-KR" altLang="en-US" sz="1600" b="1" dirty="0" smtClean="0">
                <a:latin typeface="+mn-ea"/>
              </a:rPr>
              <a:t>번을 성공한다고 한다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이 선수가 </a:t>
            </a:r>
            <a:r>
              <a:rPr lang="en-US" altLang="ko-KR" sz="1600" b="1" dirty="0" smtClean="0">
                <a:latin typeface="+mn-ea"/>
              </a:rPr>
              <a:t>10</a:t>
            </a:r>
            <a:r>
              <a:rPr lang="ko-KR" altLang="en-US" sz="1600" b="1" dirty="0" smtClean="0">
                <a:latin typeface="+mn-ea"/>
              </a:rPr>
              <a:t>번의 </a:t>
            </a:r>
            <a:r>
              <a:rPr lang="ko-KR" altLang="en-US" sz="1600" b="1" dirty="0" err="1" smtClean="0">
                <a:latin typeface="+mn-ea"/>
              </a:rPr>
              <a:t>페널티킥을</a:t>
            </a:r>
            <a:r>
              <a:rPr lang="ko-KR" altLang="en-US" sz="1600" b="1" dirty="0" smtClean="0">
                <a:latin typeface="+mn-ea"/>
              </a:rPr>
              <a:t> 차서 </a:t>
            </a:r>
            <a:r>
              <a:rPr lang="en-US" altLang="ko-KR" sz="1600" b="1" dirty="0" smtClean="0">
                <a:latin typeface="+mn-ea"/>
              </a:rPr>
              <a:t>7</a:t>
            </a:r>
            <a:r>
              <a:rPr lang="ko-KR" altLang="en-US" sz="1600" b="1" dirty="0" smtClean="0">
                <a:latin typeface="+mn-ea"/>
              </a:rPr>
              <a:t>번 성공할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smtClean="0">
                <a:latin typeface="+mn-ea"/>
              </a:rPr>
              <a:t>A</a:t>
            </a:r>
            <a:r>
              <a:rPr lang="ko-KR" altLang="en-US" sz="1600" b="1" dirty="0" smtClean="0">
                <a:latin typeface="+mn-ea"/>
              </a:rPr>
              <a:t>라는 회사는 </a:t>
            </a:r>
            <a:r>
              <a:rPr lang="ko-KR" altLang="en-US" sz="1600" b="1" dirty="0" err="1" smtClean="0">
                <a:latin typeface="+mn-ea"/>
              </a:rPr>
              <a:t>스마트폰의</a:t>
            </a:r>
            <a:r>
              <a:rPr lang="ko-KR" altLang="en-US" sz="1600" b="1" dirty="0" smtClean="0">
                <a:latin typeface="+mn-ea"/>
              </a:rPr>
              <a:t> 한 부품을 만드는 회사로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이 </a:t>
            </a:r>
            <a:r>
              <a:rPr lang="en-US" altLang="ko-KR" sz="1600" b="1" dirty="0" smtClean="0">
                <a:latin typeface="+mn-ea"/>
              </a:rPr>
              <a:t>A</a:t>
            </a:r>
            <a:r>
              <a:rPr lang="ko-KR" altLang="en-US" sz="1600" b="1" dirty="0" smtClean="0">
                <a:latin typeface="+mn-ea"/>
              </a:rPr>
              <a:t>사의 불량률은 </a:t>
            </a:r>
            <a:r>
              <a:rPr lang="en-US" altLang="ko-KR" sz="1600" b="1" dirty="0" smtClean="0">
                <a:latin typeface="+mn-ea"/>
              </a:rPr>
              <a:t>5%</a:t>
            </a:r>
            <a:r>
              <a:rPr lang="ko-KR" altLang="en-US" sz="1600" b="1" dirty="0" smtClean="0">
                <a:latin typeface="+mn-ea"/>
              </a:rPr>
              <a:t>로 알려져 있다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이 회사의 제품 </a:t>
            </a:r>
            <a:r>
              <a:rPr lang="en-US" altLang="ko-KR" sz="1600" b="1" dirty="0" smtClean="0">
                <a:latin typeface="+mn-ea"/>
              </a:rPr>
              <a:t>20</a:t>
            </a:r>
            <a:r>
              <a:rPr lang="ko-KR" altLang="en-US" sz="1600" b="1" dirty="0" smtClean="0">
                <a:latin typeface="+mn-ea"/>
              </a:rPr>
              <a:t>개를 조사했을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불량이 </a:t>
            </a:r>
            <a:r>
              <a:rPr lang="en-US" altLang="ko-KR" sz="1600" b="1" dirty="0" smtClean="0">
                <a:latin typeface="+mn-ea"/>
              </a:rPr>
              <a:t>2</a:t>
            </a:r>
            <a:r>
              <a:rPr lang="ko-KR" altLang="en-US" sz="1600" b="1" dirty="0" smtClean="0">
                <a:latin typeface="+mn-ea"/>
              </a:rPr>
              <a:t>개 이하로 나올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어떤 희귀 바이러스에 감염되었을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회복할 수 있는 </a:t>
            </a:r>
            <a:r>
              <a:rPr lang="ko-KR" altLang="en-US" sz="1600" b="1" dirty="0" err="1" smtClean="0">
                <a:latin typeface="+mn-ea"/>
              </a:rPr>
              <a:t>치료율은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20%</a:t>
            </a:r>
            <a:r>
              <a:rPr lang="ko-KR" altLang="en-US" sz="1600" b="1" dirty="0" smtClean="0">
                <a:latin typeface="+mn-ea"/>
              </a:rPr>
              <a:t>라고 한다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이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바이러스에 감염된 환자 </a:t>
            </a:r>
            <a:r>
              <a:rPr lang="en-US" altLang="ko-KR" sz="1600" b="1" dirty="0" smtClean="0">
                <a:latin typeface="+mn-ea"/>
              </a:rPr>
              <a:t>20</a:t>
            </a:r>
            <a:r>
              <a:rPr lang="ko-KR" altLang="en-US" sz="1600" b="1" dirty="0" smtClean="0">
                <a:latin typeface="+mn-ea"/>
              </a:rPr>
              <a:t>명을 치료했을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적어도 </a:t>
            </a:r>
            <a:r>
              <a:rPr lang="en-US" altLang="ko-KR" sz="1600" b="1" dirty="0" smtClean="0">
                <a:latin typeface="+mn-ea"/>
              </a:rPr>
              <a:t>2</a:t>
            </a:r>
            <a:r>
              <a:rPr lang="ko-KR" altLang="en-US" sz="1600" b="1" dirty="0" smtClean="0">
                <a:latin typeface="+mn-ea"/>
              </a:rPr>
              <a:t>명 이상은 회복될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주사위 두 개를 던졌을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눈금의 합이 </a:t>
            </a:r>
            <a:r>
              <a:rPr lang="en-US" altLang="ko-KR" sz="1600" b="1" dirty="0" smtClean="0">
                <a:latin typeface="+mn-ea"/>
              </a:rPr>
              <a:t>6</a:t>
            </a:r>
            <a:r>
              <a:rPr lang="ko-KR" altLang="en-US" sz="1600" b="1" dirty="0" smtClean="0">
                <a:latin typeface="+mn-ea"/>
              </a:rPr>
              <a:t>이 될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이항 분포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2417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61646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smtClean="0">
                <a:latin typeface="+mn-ea"/>
              </a:rPr>
              <a:t>A</a:t>
            </a:r>
            <a:r>
              <a:rPr lang="ko-KR" altLang="en-US" sz="1600" b="1" dirty="0" smtClean="0">
                <a:latin typeface="+mn-ea"/>
              </a:rPr>
              <a:t>라는 전구회사에서 생산하는 전구의 수명은 </a:t>
            </a:r>
            <a:r>
              <a:rPr lang="en-US" altLang="ko-KR" sz="1600" b="1" dirty="0" smtClean="0">
                <a:latin typeface="+mn-ea"/>
              </a:rPr>
              <a:t>800</a:t>
            </a:r>
            <a:r>
              <a:rPr lang="ko-KR" altLang="en-US" sz="1600" b="1" dirty="0" smtClean="0">
                <a:latin typeface="+mn-ea"/>
              </a:rPr>
              <a:t>일이고 표준편차는 </a:t>
            </a:r>
            <a:r>
              <a:rPr lang="en-US" altLang="ko-KR" sz="1600" b="1" dirty="0" smtClean="0">
                <a:latin typeface="+mn-ea"/>
              </a:rPr>
              <a:t>40</a:t>
            </a:r>
            <a:r>
              <a:rPr lang="ko-KR" altLang="en-US" sz="1600" b="1" dirty="0" smtClean="0">
                <a:latin typeface="+mn-ea"/>
              </a:rPr>
              <a:t>일인 정규분포를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따른다고 한다</a:t>
            </a:r>
            <a:r>
              <a:rPr lang="en-US" altLang="ko-KR" sz="1600" b="1" dirty="0" smtClean="0">
                <a:latin typeface="+mn-ea"/>
              </a:rPr>
              <a:t>.  </a:t>
            </a:r>
            <a:r>
              <a:rPr lang="ko-KR" altLang="en-US" sz="1600" b="1" dirty="0" smtClean="0">
                <a:latin typeface="+mn-ea"/>
              </a:rPr>
              <a:t>이때 전구의 수명이 </a:t>
            </a:r>
            <a:r>
              <a:rPr lang="en-US" altLang="ko-KR" sz="1600" b="1" dirty="0" smtClean="0">
                <a:latin typeface="+mn-ea"/>
              </a:rPr>
              <a:t>750</a:t>
            </a:r>
            <a:r>
              <a:rPr lang="ko-KR" altLang="en-US" sz="1600" b="1" dirty="0" smtClean="0">
                <a:latin typeface="+mn-ea"/>
              </a:rPr>
              <a:t>일 이하일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어느 한 회사에 다니는 종업원들의 근무기간을 조사하였더니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평균은 </a:t>
            </a:r>
            <a:r>
              <a:rPr lang="en-US" altLang="ko-KR" sz="1600" b="1" dirty="0" smtClean="0">
                <a:latin typeface="+mn-ea"/>
              </a:rPr>
              <a:t>11</a:t>
            </a:r>
            <a:r>
              <a:rPr lang="ko-KR" altLang="en-US" sz="1600" b="1" dirty="0" smtClean="0">
                <a:latin typeface="+mn-ea"/>
              </a:rPr>
              <a:t>년이고 분산이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16</a:t>
            </a:r>
            <a:r>
              <a:rPr lang="ko-KR" altLang="en-US" sz="1600" b="1" dirty="0" smtClean="0">
                <a:latin typeface="+mn-ea"/>
              </a:rPr>
              <a:t>년인 정규분포를 따른다고 한다</a:t>
            </a:r>
            <a:r>
              <a:rPr lang="en-US" altLang="ko-KR" sz="1600" b="1" dirty="0" smtClean="0">
                <a:latin typeface="+mn-ea"/>
              </a:rPr>
              <a:t>.  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1)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20</a:t>
            </a:r>
            <a:r>
              <a:rPr lang="ko-KR" altLang="en-US" sz="1600" b="1" dirty="0" smtClean="0">
                <a:latin typeface="+mn-ea"/>
              </a:rPr>
              <a:t>년 이상 근무한 종업원의 비율을 구하시오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2) </a:t>
            </a:r>
            <a:r>
              <a:rPr lang="ko-KR" altLang="en-US" sz="1600" b="1" dirty="0" smtClean="0">
                <a:latin typeface="+mn-ea"/>
              </a:rPr>
              <a:t>근무연수가 가장 오래된 </a:t>
            </a:r>
            <a:r>
              <a:rPr lang="en-US" altLang="ko-KR" sz="1600" b="1" dirty="0" smtClean="0">
                <a:latin typeface="+mn-ea"/>
              </a:rPr>
              <a:t>10%</a:t>
            </a:r>
            <a:r>
              <a:rPr lang="ko-KR" altLang="en-US" sz="1600" b="1" dirty="0" smtClean="0">
                <a:latin typeface="+mn-ea"/>
              </a:rPr>
              <a:t>의 종업원은 이 회사에서 몇 년 이상 근무했다고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    </a:t>
            </a:r>
            <a:r>
              <a:rPr lang="ko-KR" altLang="en-US" sz="1600" b="1" dirty="0" smtClean="0">
                <a:latin typeface="+mn-ea"/>
              </a:rPr>
              <a:t>볼 수 있는가</a:t>
            </a:r>
            <a:r>
              <a:rPr lang="en-US" altLang="ko-KR" sz="1600" b="1" dirty="0" smtClean="0"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어느 고등학교 </a:t>
            </a:r>
            <a:r>
              <a:rPr lang="en-US" altLang="ko-KR" sz="1600" b="1" dirty="0" smtClean="0">
                <a:latin typeface="+mn-ea"/>
              </a:rPr>
              <a:t>3</a:t>
            </a:r>
            <a:r>
              <a:rPr lang="ko-KR" altLang="en-US" sz="1600" b="1" dirty="0" smtClean="0">
                <a:latin typeface="+mn-ea"/>
              </a:rPr>
              <a:t>학년 학생들의 수학성적은 평균이 </a:t>
            </a:r>
            <a:r>
              <a:rPr lang="en-US" altLang="ko-KR" sz="1600" b="1" dirty="0" smtClean="0">
                <a:latin typeface="+mn-ea"/>
              </a:rPr>
              <a:t>70</a:t>
            </a:r>
            <a:r>
              <a:rPr lang="ko-KR" altLang="en-US" sz="1600" b="1" dirty="0" smtClean="0">
                <a:latin typeface="+mn-ea"/>
              </a:rPr>
              <a:t>이고 표준편차가 </a:t>
            </a:r>
            <a:r>
              <a:rPr lang="en-US" altLang="ko-KR" sz="1600" b="1" dirty="0" smtClean="0">
                <a:latin typeface="+mn-ea"/>
              </a:rPr>
              <a:t>8</a:t>
            </a:r>
            <a:r>
              <a:rPr lang="ko-KR" altLang="en-US" sz="1600" b="1" dirty="0" smtClean="0">
                <a:latin typeface="+mn-ea"/>
              </a:rPr>
              <a:t>인 정규분포를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따른다고 한다</a:t>
            </a:r>
            <a:r>
              <a:rPr lang="en-US" altLang="ko-KR" sz="1600" b="1" dirty="0" smtClean="0">
                <a:latin typeface="+mn-ea"/>
              </a:rPr>
              <a:t>.  </a:t>
            </a:r>
            <a:r>
              <a:rPr lang="ko-KR" altLang="en-US" sz="1600" b="1" dirty="0" smtClean="0">
                <a:latin typeface="+mn-ea"/>
              </a:rPr>
              <a:t>이때 점수가 </a:t>
            </a:r>
            <a:r>
              <a:rPr lang="en-US" altLang="ko-KR" sz="1600" b="1" dirty="0" smtClean="0">
                <a:latin typeface="+mn-ea"/>
              </a:rPr>
              <a:t>80</a:t>
            </a:r>
            <a:r>
              <a:rPr lang="ko-KR" altLang="en-US" sz="1600" b="1" dirty="0" smtClean="0">
                <a:latin typeface="+mn-ea"/>
              </a:rPr>
              <a:t>점 이상이고 </a:t>
            </a:r>
            <a:r>
              <a:rPr lang="en-US" altLang="ko-KR" sz="1600" b="1" dirty="0" smtClean="0">
                <a:latin typeface="+mn-ea"/>
              </a:rPr>
              <a:t>90</a:t>
            </a:r>
            <a:r>
              <a:rPr lang="ko-KR" altLang="en-US" sz="1600" b="1" dirty="0" smtClean="0">
                <a:latin typeface="+mn-ea"/>
              </a:rPr>
              <a:t>점 이하인 학생의 비율을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확률변수 </a:t>
            </a:r>
            <a:r>
              <a:rPr lang="en-US" altLang="ko-KR" sz="1600" b="1" dirty="0" smtClean="0">
                <a:latin typeface="+mn-ea"/>
              </a:rPr>
              <a:t>X</a:t>
            </a:r>
            <a:r>
              <a:rPr lang="ko-KR" altLang="en-US" sz="1600" b="1" dirty="0" smtClean="0">
                <a:latin typeface="+mn-ea"/>
              </a:rPr>
              <a:t>가 평균이 </a:t>
            </a:r>
            <a:r>
              <a:rPr lang="en-US" altLang="ko-KR" sz="1600" b="1" dirty="0" smtClean="0">
                <a:latin typeface="+mn-ea"/>
              </a:rPr>
              <a:t>1.5, </a:t>
            </a:r>
            <a:r>
              <a:rPr lang="ko-KR" altLang="en-US" sz="1600" b="1" dirty="0" smtClean="0">
                <a:latin typeface="+mn-ea"/>
              </a:rPr>
              <a:t>표준편차가 </a:t>
            </a:r>
            <a:r>
              <a:rPr lang="en-US" altLang="ko-KR" sz="1600" b="1" dirty="0" smtClean="0">
                <a:latin typeface="+mn-ea"/>
              </a:rPr>
              <a:t>2</a:t>
            </a:r>
            <a:r>
              <a:rPr lang="ko-KR" altLang="en-US" sz="1600" b="1" dirty="0" smtClean="0">
                <a:latin typeface="+mn-ea"/>
              </a:rPr>
              <a:t>인 정규분포를 따를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실수 전체의 집합에서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정의된 함수 </a:t>
            </a:r>
            <a:r>
              <a:rPr lang="en-US" altLang="ko-KR" sz="1600" b="1" dirty="0" smtClean="0">
                <a:latin typeface="+mn-ea"/>
              </a:rPr>
              <a:t>H(t)</a:t>
            </a:r>
            <a:r>
              <a:rPr lang="ko-KR" altLang="en-US" sz="1600" b="1" dirty="0" smtClean="0">
                <a:latin typeface="+mn-ea"/>
              </a:rPr>
              <a:t>는 </a:t>
            </a:r>
            <a:r>
              <a:rPr lang="en-US" altLang="ko-KR" sz="1600" b="1" dirty="0" smtClean="0">
                <a:latin typeface="+mn-ea"/>
              </a:rPr>
              <a:t>H(t) = P(t </a:t>
            </a:r>
            <a:r>
              <a:rPr lang="ko-KR" altLang="en-US" sz="1600" b="1" dirty="0" smtClean="0">
                <a:latin typeface="+mn-ea"/>
              </a:rPr>
              <a:t>≤ </a:t>
            </a:r>
            <a:r>
              <a:rPr lang="en-US" altLang="ko-KR" sz="1600" b="1" dirty="0" smtClean="0">
                <a:latin typeface="+mn-ea"/>
              </a:rPr>
              <a:t>X </a:t>
            </a:r>
            <a:r>
              <a:rPr lang="ko-KR" altLang="en-US" sz="1600" b="1" dirty="0" smtClean="0">
                <a:latin typeface="+mn-ea"/>
              </a:rPr>
              <a:t>≤ </a:t>
            </a:r>
            <a:r>
              <a:rPr lang="en-US" altLang="ko-KR" sz="1600" b="1" dirty="0" smtClean="0">
                <a:latin typeface="+mn-ea"/>
              </a:rPr>
              <a:t>t+1) </a:t>
            </a:r>
            <a:r>
              <a:rPr lang="ko-KR" altLang="en-US" sz="1600" b="1" dirty="0" smtClean="0">
                <a:latin typeface="+mn-ea"/>
              </a:rPr>
              <a:t>이다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H(0) + H(2)</a:t>
            </a:r>
            <a:r>
              <a:rPr lang="ko-KR" altLang="en-US" sz="1600" b="1" dirty="0" smtClean="0">
                <a:latin typeface="+mn-ea"/>
              </a:rPr>
              <a:t>의 값을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정규 분포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871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4105</TotalTime>
  <Words>589</Words>
  <Application>Microsoft Office PowerPoint</Application>
  <PresentationFormat>화면 슬라이드 쇼(4:3)</PresentationFormat>
  <Paragraphs>120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700-00</cp:lastModifiedBy>
  <cp:revision>137</cp:revision>
  <dcterms:created xsi:type="dcterms:W3CDTF">2018-09-14T06:04:22Z</dcterms:created>
  <dcterms:modified xsi:type="dcterms:W3CDTF">2019-06-26T05:30:04Z</dcterms:modified>
</cp:coreProperties>
</file>