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</a:t>
            </a:r>
            <a:r>
              <a:rPr lang="ko-KR" altLang="en-US" sz="1600" b="1" dirty="0">
                <a:latin typeface="+mn-ea"/>
              </a:rPr>
              <a:t>학생의 비율 </a:t>
            </a:r>
            <a:r>
              <a:rPr lang="en-US" altLang="ko-KR" sz="1600" b="1" dirty="0">
                <a:latin typeface="+mn-ea"/>
              </a:rPr>
              <a:t>p</a:t>
            </a:r>
            <a:r>
              <a:rPr lang="ko-KR" altLang="en-US" sz="1600" b="1" dirty="0">
                <a:latin typeface="+mn-ea"/>
              </a:rPr>
              <a:t>에 대한 신뢰도 </a:t>
            </a:r>
            <a:r>
              <a:rPr lang="en-US" altLang="ko-KR" sz="1600" b="1" dirty="0">
                <a:latin typeface="+mn-ea"/>
              </a:rPr>
              <a:t>95%</a:t>
            </a:r>
            <a:r>
              <a:rPr lang="ko-KR" altLang="en-US" sz="1600" b="1" dirty="0">
                <a:latin typeface="+mn-ea"/>
              </a:rPr>
              <a:t>의 신뢰구간이 </a:t>
            </a:r>
            <a:r>
              <a:rPr lang="en-US" altLang="ko-KR" sz="1600" b="1" dirty="0">
                <a:latin typeface="+mn-ea"/>
              </a:rPr>
              <a:t>a ≤ m ≤ b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b – a = 0.14 </a:t>
            </a:r>
            <a:r>
              <a:rPr lang="ko-KR" altLang="en-US" sz="1600" b="1" dirty="0">
                <a:latin typeface="+mn-ea"/>
              </a:rPr>
              <a:t>일 때 </a:t>
            </a:r>
            <a:r>
              <a:rPr lang="en-US" altLang="ko-KR" sz="1600" b="1" dirty="0">
                <a:latin typeface="+mn-ea"/>
              </a:rPr>
              <a:t>n</a:t>
            </a:r>
            <a:r>
              <a:rPr lang="ko-KR" altLang="en-US" sz="1600" b="1" dirty="0">
                <a:latin typeface="+mn-ea"/>
              </a:rPr>
              <a:t>의 값을 구하시오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2987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 smtClean="0">
                <a:latin typeface="+mn-ea"/>
              </a:rPr>
              <a:t>mtcars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자동차 </a:t>
            </a:r>
            <a:r>
              <a:rPr lang="ko-KR" altLang="en-US" sz="1600" b="1" dirty="0">
                <a:latin typeface="+mn-ea"/>
              </a:rPr>
              <a:t>기어 종류</a:t>
            </a:r>
            <a:r>
              <a:rPr lang="en-US" altLang="ko-KR" sz="1600" b="1" dirty="0" smtClean="0">
                <a:latin typeface="+mn-ea"/>
              </a:rPr>
              <a:t>(am: </a:t>
            </a:r>
            <a:r>
              <a:rPr lang="ko-KR" altLang="en-US" sz="1600" b="1" dirty="0" smtClean="0">
                <a:latin typeface="+mn-ea"/>
              </a:rPr>
              <a:t>오토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수동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mpg</a:t>
            </a:r>
            <a:r>
              <a:rPr lang="ko-KR" altLang="en-US" sz="1600" b="1" dirty="0">
                <a:latin typeface="+mn-ea"/>
              </a:rPr>
              <a:t>의 차이가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통계적으로 </a:t>
            </a:r>
            <a:r>
              <a:rPr lang="ko-KR" altLang="en-US" sz="1600" b="1" dirty="0">
                <a:latin typeface="+mn-ea"/>
              </a:rPr>
              <a:t>유의한지 </a:t>
            </a:r>
            <a:r>
              <a:rPr lang="en-US" altLang="ko-KR" sz="1600" b="1" dirty="0">
                <a:latin typeface="+mn-ea"/>
              </a:rPr>
              <a:t>t-test</a:t>
            </a:r>
            <a:r>
              <a:rPr lang="ko-KR" altLang="en-US" sz="1600" b="1" dirty="0">
                <a:latin typeface="+mn-ea"/>
              </a:rPr>
              <a:t>를 통해 </a:t>
            </a:r>
            <a:r>
              <a:rPr lang="ko-KR" altLang="en-US" sz="1600" b="1" dirty="0" smtClean="0">
                <a:latin typeface="+mn-ea"/>
              </a:rPr>
              <a:t>확인해 보시오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MASS </a:t>
            </a:r>
            <a:r>
              <a:rPr lang="ko-KR" altLang="en-US" sz="1600" b="1" dirty="0">
                <a:latin typeface="+mn-ea"/>
              </a:rPr>
              <a:t>패키지에 내장된 </a:t>
            </a:r>
            <a:r>
              <a:rPr lang="en-US" altLang="ko-KR" sz="1600" b="1" dirty="0">
                <a:latin typeface="+mn-ea"/>
              </a:rPr>
              <a:t>Cars93 </a:t>
            </a:r>
            <a:r>
              <a:rPr lang="ko-KR" altLang="en-US" sz="1600" b="1" dirty="0" smtClean="0">
                <a:latin typeface="+mn-ea"/>
              </a:rPr>
              <a:t>데이터프레임에 대해서 생산국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Origin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USA </a:t>
            </a:r>
            <a:r>
              <a:rPr lang="en-US" altLang="ko-KR" sz="1600" b="1" dirty="0">
                <a:latin typeface="+mn-ea"/>
              </a:rPr>
              <a:t>vs. non-USA 2</a:t>
            </a:r>
            <a:r>
              <a:rPr lang="ko-KR" altLang="en-US" sz="1600" b="1" dirty="0">
                <a:latin typeface="+mn-ea"/>
              </a:rPr>
              <a:t>개의 </a:t>
            </a:r>
            <a:r>
              <a:rPr lang="en-US" altLang="ko-KR" sz="1600" b="1" dirty="0">
                <a:latin typeface="+mn-ea"/>
              </a:rPr>
              <a:t>group </a:t>
            </a:r>
            <a:r>
              <a:rPr lang="ko-KR" altLang="en-US" sz="1600" b="1" dirty="0">
                <a:latin typeface="+mn-ea"/>
              </a:rPr>
              <a:t>에 대해서 차 가격</a:t>
            </a:r>
            <a:r>
              <a:rPr lang="en-US" altLang="ko-KR" sz="1600" b="1" dirty="0">
                <a:latin typeface="+mn-ea"/>
              </a:rPr>
              <a:t>(Price)</a:t>
            </a:r>
            <a:r>
              <a:rPr lang="ko-KR" altLang="en-US" sz="1600" b="1" dirty="0">
                <a:latin typeface="+mn-ea"/>
              </a:rPr>
              <a:t>의 평균이 차이가 </a:t>
            </a:r>
            <a:r>
              <a:rPr lang="ko-KR" altLang="en-US" sz="1600" b="1" dirty="0" smtClean="0">
                <a:latin typeface="+mn-ea"/>
              </a:rPr>
              <a:t>있는지를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검정해보시오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mpg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다음을 검정해 보시오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subcompact </a:t>
            </a:r>
            <a:r>
              <a:rPr lang="ko-KR" altLang="en-US" sz="1600" b="1" dirty="0" smtClean="0">
                <a:latin typeface="+mn-ea"/>
              </a:rPr>
              <a:t>자동차와 </a:t>
            </a:r>
            <a:r>
              <a:rPr lang="en-US" altLang="ko-KR" sz="1600" b="1" dirty="0" smtClean="0">
                <a:latin typeface="+mn-ea"/>
              </a:rPr>
              <a:t>midsize </a:t>
            </a:r>
            <a:r>
              <a:rPr lang="ko-KR" altLang="en-US" sz="1600" b="1" dirty="0" smtClean="0">
                <a:latin typeface="+mn-ea"/>
              </a:rPr>
              <a:t>자동차의 고속도로 연비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일반 휘발유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dirty="0" smtClean="0">
                <a:latin typeface="+mn-ea"/>
              </a:rPr>
              <a:t>와 고급 휘발유</a:t>
            </a:r>
            <a:r>
              <a:rPr lang="en-US" altLang="ko-KR" sz="1600" b="1" dirty="0" smtClean="0">
                <a:latin typeface="+mn-ea"/>
              </a:rPr>
              <a:t>(p)</a:t>
            </a:r>
            <a:r>
              <a:rPr lang="ko-KR" altLang="en-US" sz="1600" b="1" dirty="0" smtClean="0">
                <a:latin typeface="+mn-ea"/>
              </a:rPr>
              <a:t>의 도시 연비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subcompact </a:t>
            </a:r>
            <a:r>
              <a:rPr lang="ko-KR" altLang="en-US" sz="1600" b="1" dirty="0" smtClean="0">
                <a:latin typeface="+mn-ea"/>
              </a:rPr>
              <a:t>자동차의 </a:t>
            </a:r>
            <a:r>
              <a:rPr lang="ko-KR" altLang="en-US" sz="1600" b="1" dirty="0" err="1" smtClean="0">
                <a:latin typeface="+mn-ea"/>
              </a:rPr>
              <a:t>전륜구동</a:t>
            </a:r>
            <a:r>
              <a:rPr lang="en-US" altLang="ko-KR" sz="1600" b="1" dirty="0" smtClean="0">
                <a:latin typeface="+mn-ea"/>
              </a:rPr>
              <a:t>(f)</a:t>
            </a:r>
            <a:r>
              <a:rPr lang="ko-KR" altLang="en-US" sz="1600" b="1" dirty="0" smtClean="0">
                <a:latin typeface="+mn-ea"/>
              </a:rPr>
              <a:t>이냐 </a:t>
            </a:r>
            <a:r>
              <a:rPr lang="ko-KR" altLang="en-US" sz="1600" b="1" dirty="0" err="1" smtClean="0">
                <a:latin typeface="+mn-ea"/>
              </a:rPr>
              <a:t>후륜구동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smtClean="0">
                <a:latin typeface="+mn-ea"/>
              </a:rPr>
              <a:t>이냐에 따른 도시 연비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2-Sample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0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1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새로운 당뇨병 치료제를 개발한 </a:t>
            </a:r>
            <a:r>
              <a:rPr lang="ko-KR" altLang="en-US" sz="1600" b="1" dirty="0" smtClean="0">
                <a:latin typeface="+mn-ea"/>
              </a:rPr>
              <a:t>제약사에서</a:t>
            </a:r>
            <a:r>
              <a:rPr lang="ko-KR" altLang="en-US" sz="1600" b="1" dirty="0">
                <a:latin typeface="+mn-ea"/>
              </a:rPr>
              <a:t>는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치료에 지대한 영향을 주는 외부요인을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통제하기 </a:t>
            </a:r>
            <a:r>
              <a:rPr lang="ko-KR" altLang="en-US" sz="1600" b="1" dirty="0">
                <a:latin typeface="+mn-ea"/>
              </a:rPr>
              <a:t>위해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당뇨병 환자를 선별하여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동안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위약</a:t>
            </a:r>
            <a:r>
              <a:rPr lang="en-US" altLang="ko-KR" sz="1600" b="1" dirty="0">
                <a:latin typeface="+mn-ea"/>
              </a:rPr>
              <a:t>(placebo)'</a:t>
            </a:r>
            <a:r>
              <a:rPr lang="ko-KR" altLang="en-US" sz="1600" b="1" dirty="0">
                <a:latin typeface="+mn-ea"/>
              </a:rPr>
              <a:t>을 투여한 기간의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혈당 수치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Xi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신약</a:t>
            </a:r>
            <a:r>
              <a:rPr lang="en-US" altLang="ko-KR" sz="1600" b="1" dirty="0">
                <a:latin typeface="+mn-ea"/>
              </a:rPr>
              <a:t>(new medicine)'</a:t>
            </a:r>
            <a:r>
              <a:rPr lang="ko-KR" altLang="en-US" sz="1600" b="1" dirty="0">
                <a:latin typeface="+mn-ea"/>
              </a:rPr>
              <a:t>을 투여한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기간 동안의 혈당 수치</a:t>
            </a:r>
            <a:r>
              <a:rPr lang="en-US" altLang="ko-KR" sz="1600" b="1" dirty="0">
                <a:latin typeface="+mn-ea"/>
              </a:rPr>
              <a:t>(Yi)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측정하여 </a:t>
            </a:r>
            <a:r>
              <a:rPr lang="ko-KR" altLang="en-US" sz="1600" b="1" dirty="0">
                <a:latin typeface="+mn-ea"/>
              </a:rPr>
              <a:t>짝을 이루어 혈당 차이를 유의수준 </a:t>
            </a:r>
            <a:r>
              <a:rPr lang="en-US" altLang="ko-KR" sz="1600" b="1" dirty="0">
                <a:latin typeface="+mn-ea"/>
              </a:rPr>
              <a:t>5%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ko-KR" altLang="en-US" sz="1600" b="1" dirty="0" smtClean="0">
                <a:latin typeface="+mn-ea"/>
              </a:rPr>
              <a:t>비교하시오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7577"/>
            <a:ext cx="7704856" cy="24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3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두 </a:t>
            </a:r>
            <a:r>
              <a:rPr lang="ko-KR" altLang="en-US" sz="1600" b="1" dirty="0">
                <a:latin typeface="+mn-ea"/>
              </a:rPr>
              <a:t>종류의 신발 밑창의 원재료가 닳는 정도가 차이가 있는지를 검정하기 위해서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소년에게 </a:t>
            </a:r>
            <a:r>
              <a:rPr lang="ko-KR" altLang="en-US" sz="1600" b="1" dirty="0">
                <a:latin typeface="+mn-ea"/>
              </a:rPr>
              <a:t>한쪽은 </a:t>
            </a: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라는 원재료로 만든 신발을 신기고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다른 한쪽은 </a:t>
            </a:r>
            <a:r>
              <a:rPr lang="en-US" altLang="ko-KR" sz="1600" b="1" dirty="0">
                <a:latin typeface="+mn-ea"/>
              </a:rPr>
              <a:t>B</a:t>
            </a:r>
            <a:r>
              <a:rPr lang="ko-KR" altLang="en-US" sz="1600" b="1" dirty="0">
                <a:latin typeface="+mn-ea"/>
              </a:rPr>
              <a:t>라는 원재료로 만든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신발을 </a:t>
            </a:r>
            <a:r>
              <a:rPr lang="ko-KR" altLang="en-US" sz="1600" b="1" dirty="0">
                <a:latin typeface="+mn-ea"/>
              </a:rPr>
              <a:t>신긴 후에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일정 기간이 </a:t>
            </a:r>
            <a:r>
              <a:rPr lang="ko-KR" altLang="en-US" sz="1600" b="1" dirty="0" err="1">
                <a:latin typeface="+mn-ea"/>
              </a:rPr>
              <a:t>지난후에</a:t>
            </a:r>
            <a:r>
              <a:rPr lang="ko-KR" altLang="en-US" sz="1600" b="1" dirty="0">
                <a:latin typeface="+mn-ea"/>
              </a:rPr>
              <a:t> 신발을 수거하여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각 소년의 왼쪽 신발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밑창의 </a:t>
            </a:r>
            <a:r>
              <a:rPr lang="ko-KR" altLang="en-US" sz="1600" b="1" dirty="0">
                <a:latin typeface="+mn-ea"/>
              </a:rPr>
              <a:t>닳은 정도와 오른쪽 신발 밑창의 닳은 정도의 차이를 비교하여 두 종류 원재료의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재질이 </a:t>
            </a:r>
            <a:r>
              <a:rPr lang="ko-KR" altLang="en-US" sz="1600" b="1" dirty="0">
                <a:latin typeface="+mn-ea"/>
              </a:rPr>
              <a:t>다른지를 </a:t>
            </a:r>
            <a:r>
              <a:rPr lang="ko-KR" altLang="en-US" sz="1600" b="1" dirty="0" smtClean="0">
                <a:latin typeface="+mn-ea"/>
              </a:rPr>
              <a:t>검정하시오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2" y="2564904"/>
            <a:ext cx="7895050" cy="2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793678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산소량의 차이가 있는지 없는지 알아보기 위하여 각 호수에서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곳을 선택하여 수심 </a:t>
            </a:r>
            <a:r>
              <a:rPr lang="en-US" altLang="ko-KR" sz="1600" b="1" dirty="0" smtClean="0">
                <a:latin typeface="+mn-ea"/>
              </a:rPr>
              <a:t>1m</a:t>
            </a:r>
            <a:r>
              <a:rPr lang="ko-KR" altLang="en-US" sz="1600" b="1" dirty="0" smtClean="0">
                <a:latin typeface="+mn-ea"/>
              </a:rPr>
              <a:t>의 물로부터 산소량</a:t>
            </a:r>
            <a:r>
              <a:rPr lang="en-US" altLang="ko-KR" sz="1600" b="1" dirty="0" smtClean="0">
                <a:latin typeface="+mn-ea"/>
              </a:rPr>
              <a:t>(ppm)</a:t>
            </a:r>
            <a:r>
              <a:rPr lang="ko-KR" altLang="en-US" sz="1600" b="1" dirty="0" smtClean="0">
                <a:latin typeface="+mn-ea"/>
              </a:rPr>
              <a:t>을 측정한 자료이다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1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일원 분산분석</a:t>
            </a:r>
            <a:r>
              <a:rPr lang="en-US" altLang="ko-KR" b="1" dirty="0" smtClean="0"/>
              <a:t>(One way ANOVA)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23603"/>
              </p:ext>
            </p:extLst>
          </p:nvPr>
        </p:nvGraphicFramePr>
        <p:xfrm>
          <a:off x="1187624" y="1916832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호수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산소량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(ppm)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5, 7, 6, 8, 6, 7, 8, 8, 6, 10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6, 8, 9, 11, 13, 12, 10, 8, 9, 10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14, 25, 26, 18, 19, 22, 21, 16, 20, 30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672" y="3673832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채소에 대한 도매시장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곳의 가격이다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채소의 가격이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49870"/>
              </p:ext>
            </p:extLst>
          </p:nvPr>
        </p:nvGraphicFramePr>
        <p:xfrm>
          <a:off x="1187624" y="4581128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채소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15.5, 14.3, 16.3, 13.5, 15.7, 16.4, 14.7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14.7, 16.3, 15.5, 15.2, 16.3, 13.5, 15.4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15.5, 13.2, 16.5, 15.7, 15.3, 15.2, 14.8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90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공정의 </a:t>
            </a:r>
            <a:r>
              <a:rPr lang="ko-KR" altLang="en-US" sz="1600" b="1" dirty="0" err="1" smtClean="0">
                <a:latin typeface="+mn-ea"/>
              </a:rPr>
              <a:t>부적합품률은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15%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시료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개를 추출하여 검사한 결과 불량이 </a:t>
            </a: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개이다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유의수준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적합도 검정을 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음주량과 흡연량 데이터이다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표로부터 음주량과 흡연량 사이에 연관이 있는지 확인하시오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적합도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독립성 검정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33104"/>
              </p:ext>
            </p:extLst>
          </p:nvPr>
        </p:nvGraphicFramePr>
        <p:xfrm>
          <a:off x="1187624" y="2942952"/>
          <a:ext cx="6480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00133"/>
                <a:gridCol w="1200133"/>
                <a:gridCol w="1200133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갑 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갑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 피움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못마심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783</Words>
  <Application>Microsoft Office PowerPoint</Application>
  <PresentationFormat>화면 슬라이드 쇼(4:3)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141</cp:revision>
  <dcterms:created xsi:type="dcterms:W3CDTF">2018-09-14T06:04:22Z</dcterms:created>
  <dcterms:modified xsi:type="dcterms:W3CDTF">2019-06-26T08:03:01Z</dcterms:modified>
</cp:coreProperties>
</file>