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1" r:id="rId4"/>
    <p:sldMasterId id="2147483692" r:id="rId5"/>
    <p:sldMasterId id="214748369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5AEB0A5-E28C-4C95-B830-A1144CB12193}">
  <a:tblStyle styleId="{E5AEB0A5-E28C-4C95-B830-A1144CB121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cff18dc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ecff18dc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cff18dc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cff18dc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2206496a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d2206496a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2206496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d2206496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cff18dc7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ecff18dc7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2206496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2206496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2206496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d2206496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2206496a_0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d2206496a_0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ecff18dc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ecff18dc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cff18dc7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cff18dc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d2206496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d2206496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b1ce8aecb7c1b4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b1ce8aecb7c1b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d2206496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d2206496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2206496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d2206496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d2206496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d2206496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d2206496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d2206496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cff18dc7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ecff18dc7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2206496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d2206496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2206496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2206496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cff18dc7_0_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ecff18dc7_0_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cff18dc7_0_2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ecff18dc7_0_2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cff18dc7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ecff18dc7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cff18dc7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ecff18dc7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cff18dc7_0_2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ecff18dc7_0_2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-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-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Google Shape;102;p26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" name="Google Shape;103;p26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7" name="Google Shape;107;p27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3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3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4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4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4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4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4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4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4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4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4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4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4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04-2-multi_variable_matmul_linear_regression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hyperlink" Target="http://cs231n.github.io/python-numpy-tutorial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hyperlink" Target="http://slides.com/wigging/numpy#/9" TargetMode="External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gif"/><Relationship Id="rId4" Type="http://schemas.openxmlformats.org/officeDocument/2006/relationships/hyperlink" Target="https://www.tensorflow.org/programmers_guide/reading_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gi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hyperlink" Target="https://github.com/hunkim/DeepLearningZeroToAll/blob/master/lab-04-4-tf_reader_linear_regression.p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tensorflow.org/programmers_guide/reading_data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hunkim/DeepLearningZeroToAll/blob/master/lab-04-4-tf_reader_linear_regression.py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tensorflow.org/programmers_guide/reading_dat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hyperlink" Target="https://github.com/hunkim/DeepLearningZeroToAll/blob/master/lab-04-1-multi_variable_linear_regress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unkim/DeepLearningZeroToAll/blob/master/lab-04-1-multi_variable_linear_regression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github.com/hunkim/DeepLearningZeroToAll/blob/master/lab-04-2-multi_variable_matmul_linear_regress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  <a:endParaRPr/>
          </a:p>
        </p:txBody>
      </p:sp>
      <p:grpSp>
        <p:nvGrpSpPr>
          <p:cNvPr id="186" name="Google Shape;186;p47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87" name="Google Shape;187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47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189" name="Google Shape;189;p47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0" name="Google Shape;190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6"/>
          <p:cNvSpPr txBox="1"/>
          <p:nvPr/>
        </p:nvSpPr>
        <p:spPr>
          <a:xfrm>
            <a:off x="0" y="0"/>
            <a:ext cx="9144000" cy="51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56"/>
          <p:cNvSpPr txBox="1"/>
          <p:nvPr/>
        </p:nvSpPr>
        <p:spPr>
          <a:xfrm>
            <a:off x="7638775" y="100350"/>
            <a:ext cx="1426800" cy="4892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0 Cost:  7105.46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[[ 80.82241058]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[ 92.26364136]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[ 93.70250702]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[ 98.09217834]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[ 72.51759338]]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10 Cost:  5.89726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[[ 155.35159302]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[ 181.85691833]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[ 181.97254944]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[ 194.21760559]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[ 140.85707092]]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1990 Cost:  3.18588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[[ 154.36352539]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[ 182.94833374]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[ 181.85189819]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[ 194.35585022]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[ 142.03240967]]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2000 Cost:  3.1781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[[ 154.35881042]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[ 182.95147705]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[ 181.85035706]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[ 194.35533142]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[ 142.036026  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63" name="Google Shape;263;p56"/>
          <p:cNvSpPr txBox="1"/>
          <p:nvPr/>
        </p:nvSpPr>
        <p:spPr>
          <a:xfrm>
            <a:off x="18196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https://github.com/hunkim/DeepLearningZeroToAll/blob/master/lab-04-2-multi_variable_matmul_linear_regression.py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4-</a:t>
            </a:r>
            <a:r>
              <a:rPr lang="en"/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Loading Data from File</a:t>
            </a:r>
            <a:endParaRPr/>
          </a:p>
        </p:txBody>
      </p:sp>
      <p:grpSp>
        <p:nvGrpSpPr>
          <p:cNvPr id="269" name="Google Shape;269;p57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70" name="Google Shape;270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57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272" name="Google Shape;272;p57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3" name="Google Shape;27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8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279" name="Google Shape;27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/>
          <p:nvPr>
            <p:ph type="title"/>
          </p:nvPr>
        </p:nvSpPr>
        <p:spPr>
          <a:xfrm>
            <a:off x="1812726" y="-1845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Loading data from file</a:t>
            </a:r>
            <a:endParaRPr/>
          </a:p>
        </p:txBody>
      </p:sp>
      <p:sp>
        <p:nvSpPr>
          <p:cNvPr id="286" name="Google Shape;286;p59"/>
          <p:cNvSpPr/>
          <p:nvPr/>
        </p:nvSpPr>
        <p:spPr>
          <a:xfrm>
            <a:off x="855716" y="1104375"/>
            <a:ext cx="2325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data-01-test-score.csv</a:t>
            </a:r>
            <a:endParaRPr/>
          </a:p>
        </p:txBody>
      </p:sp>
      <p:sp>
        <p:nvSpPr>
          <p:cNvPr id="287" name="Google Shape;287;p59"/>
          <p:cNvSpPr txBox="1"/>
          <p:nvPr/>
        </p:nvSpPr>
        <p:spPr>
          <a:xfrm>
            <a:off x="1290000" y="1501800"/>
            <a:ext cx="23253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# EXAM1,EXAM2,EXAM3,FINAL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73,80,75,152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93,88,93,185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89,91,90,180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96,98,100,196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73,66,70,142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53,46,55,101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88" name="Google Shape;288;p59"/>
          <p:cNvSpPr txBox="1"/>
          <p:nvPr/>
        </p:nvSpPr>
        <p:spPr>
          <a:xfrm>
            <a:off x="1252475" y="3229925"/>
            <a:ext cx="77967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59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</a:t>
            </a:r>
            <a:endParaRPr/>
          </a:p>
        </p:txBody>
      </p:sp>
      <p:pic>
        <p:nvPicPr>
          <p:cNvPr id="295" name="Google Shape;2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145"/>
            <a:ext cx="8839198" cy="24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60"/>
          <p:cNvSpPr txBox="1"/>
          <p:nvPr/>
        </p:nvSpPr>
        <p:spPr>
          <a:xfrm>
            <a:off x="5908800" y="4759800"/>
            <a:ext cx="3921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http://cs231n.github.io/python-numpy-tutorial/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6647" y="0"/>
            <a:ext cx="105722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61"/>
          <p:cNvSpPr txBox="1"/>
          <p:nvPr/>
        </p:nvSpPr>
        <p:spPr>
          <a:xfrm>
            <a:off x="7477850" y="4619750"/>
            <a:ext cx="40542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http://slides.com/wigging/numpy#/9</a:t>
            </a:r>
            <a:r>
              <a:rPr lang="en" sz="1200"/>
              <a:t> </a:t>
            </a:r>
            <a:endParaRPr sz="1200"/>
          </a:p>
        </p:txBody>
      </p:sp>
      <p:pic>
        <p:nvPicPr>
          <p:cNvPr id="303" name="Google Shape;30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46650" y="4914900"/>
            <a:ext cx="2476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2"/>
          <p:cNvSpPr txBox="1"/>
          <p:nvPr>
            <p:ph type="title"/>
          </p:nvPr>
        </p:nvSpPr>
        <p:spPr>
          <a:xfrm>
            <a:off x="1812726" y="-1845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Loading data from file</a:t>
            </a:r>
            <a:endParaRPr/>
          </a:p>
        </p:txBody>
      </p:sp>
      <p:sp>
        <p:nvSpPr>
          <p:cNvPr id="309" name="Google Shape;309;p62"/>
          <p:cNvSpPr/>
          <p:nvPr/>
        </p:nvSpPr>
        <p:spPr>
          <a:xfrm>
            <a:off x="855716" y="1104375"/>
            <a:ext cx="2325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data-01-test-score.csv</a:t>
            </a:r>
            <a:endParaRPr/>
          </a:p>
        </p:txBody>
      </p:sp>
      <p:sp>
        <p:nvSpPr>
          <p:cNvPr id="310" name="Google Shape;310;p62"/>
          <p:cNvSpPr txBox="1"/>
          <p:nvPr/>
        </p:nvSpPr>
        <p:spPr>
          <a:xfrm>
            <a:off x="1290000" y="1501800"/>
            <a:ext cx="23253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# EXAM1,EXAM2,EXAM3,FINAL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73,80,75,152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93,88,93,185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89,91,90,180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96,98,100,196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73,66,70,142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53,46,55,101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11" name="Google Shape;311;p62"/>
          <p:cNvSpPr txBox="1"/>
          <p:nvPr/>
        </p:nvSpPr>
        <p:spPr>
          <a:xfrm>
            <a:off x="1252475" y="3229925"/>
            <a:ext cx="77967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62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3"/>
          <p:cNvSpPr txBox="1"/>
          <p:nvPr/>
        </p:nvSpPr>
        <p:spPr>
          <a:xfrm>
            <a:off x="0" y="381000"/>
            <a:ext cx="53883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tf.set_random_seed(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777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 reproducibility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63"/>
          <p:cNvSpPr txBox="1"/>
          <p:nvPr/>
        </p:nvSpPr>
        <p:spPr>
          <a:xfrm>
            <a:off x="4426775" y="975550"/>
            <a:ext cx="4669500" cy="351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up feed_dict variables inside the loop.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"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Ask my score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score will be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"Other scores will be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63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4"/>
          <p:cNvSpPr txBox="1"/>
          <p:nvPr/>
        </p:nvSpPr>
        <p:spPr>
          <a:xfrm>
            <a:off x="4946125" y="2664325"/>
            <a:ext cx="3969900" cy="849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Your score will be  [[ 181.73277283]]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Other scores will be  [[ 145.86265564] [ 187.23129272]]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25" name="Google Shape;325;p6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26" name="Google Shape;326;p64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  <p:sp>
        <p:nvSpPr>
          <p:cNvPr id="327" name="Google Shape;327;p64"/>
          <p:cNvSpPr txBox="1"/>
          <p:nvPr/>
        </p:nvSpPr>
        <p:spPr>
          <a:xfrm>
            <a:off x="275250" y="1065625"/>
            <a:ext cx="5161500" cy="3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up feed_dict variables inside the loop.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Ask my score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score will be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"Other scores will be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50" y="1827350"/>
            <a:ext cx="8131426" cy="20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Queue Runners</a:t>
            </a:r>
            <a:endParaRPr/>
          </a:p>
        </p:txBody>
      </p:sp>
      <p:sp>
        <p:nvSpPr>
          <p:cNvPr id="334" name="Google Shape;334;p65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https://www.tensorflow.org/programmers_guide/reading_data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8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97" name="Google Shape;197;p4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375" y="1837025"/>
            <a:ext cx="7417250" cy="18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66"/>
          <p:cNvSpPr txBox="1"/>
          <p:nvPr/>
        </p:nvSpPr>
        <p:spPr>
          <a:xfrm>
            <a:off x="401475" y="290050"/>
            <a:ext cx="5626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filename_queue = tf.train.string_input_producer(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'data-01-test-score.csv', 'data-02-test-score.csv', ...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shuffle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'filename_queue'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2233350" y="3819475"/>
            <a:ext cx="3615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reader = tf.TextLineReader()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key, value = reader.read(filename_queue)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112225" y="947475"/>
            <a:ext cx="50637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tf.decode_csv(value,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75" y="498350"/>
            <a:ext cx="357425" cy="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125" y="4073762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9075" y="1253488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66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https://github.com/hunkim/DeepLearningZeroToAll/blob/master/lab-04-4-tf_reader_linear_regression.py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tf.train.batch</a:t>
            </a:r>
            <a:endParaRPr/>
          </a:p>
        </p:txBody>
      </p:sp>
      <p:sp>
        <p:nvSpPr>
          <p:cNvPr id="352" name="Google Shape;352;p67"/>
          <p:cNvSpPr txBox="1"/>
          <p:nvPr/>
        </p:nvSpPr>
        <p:spPr>
          <a:xfrm>
            <a:off x="580800" y="1305200"/>
            <a:ext cx="79824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collect batches of csv in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train_x_batch, train_y_batch = \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tf.train.batch([xy[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xy[-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:]],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Start populating the filename queue.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 = tf.train.Coordinator()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 = tf.train.start_queue_runners(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=coord)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x_batch, y_batch = sess.run([train_x_batch, train_y_batch])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coord.request_stop()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coord.join(threads)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https://www.tensorflow.org/programmers_guide/reading_data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/>
        </p:nvSpPr>
        <p:spPr>
          <a:xfrm>
            <a:off x="0" y="381000"/>
            <a:ext cx="53883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filename_queue = tf.train.string_input_producer(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'filename_queue'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reader = tf.TextLineReader()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key, value = reader.read(filename_queue)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Default values, in case of empty columns. Also specifies the type of the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decoded result.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tf.decode_csv(value,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=record_defaults)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collect batches of csv in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train_x_batch, train_y_batch = \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tf.train.batch([xy[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xy[-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:]],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68"/>
          <p:cNvSpPr txBox="1"/>
          <p:nvPr/>
        </p:nvSpPr>
        <p:spPr>
          <a:xfrm>
            <a:off x="4466725" y="1356550"/>
            <a:ext cx="4629600" cy="318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Start populating the filename queue.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 = tf.train.Coordinator()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 = tf.train.start_queue_runners(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=coord)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x_batch, y_batch = sess.run([train_x_batch, train_y_batch])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x_batch, Y: y_batch})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coord.request_stop()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coord.join(threads)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68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https://github.com/hunkim/DeepLearningZeroToAll/blob/master/lab-04-4-tf_reader_linear_regression.py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shuffle_batch</a:t>
            </a:r>
            <a:endParaRPr/>
          </a:p>
        </p:txBody>
      </p:sp>
      <p:sp>
        <p:nvSpPr>
          <p:cNvPr id="366" name="Google Shape;366;p69"/>
          <p:cNvSpPr txBox="1"/>
          <p:nvPr/>
        </p:nvSpPr>
        <p:spPr>
          <a:xfrm>
            <a:off x="580800" y="1419750"/>
            <a:ext cx="798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min_after_dequeue defines how big a buffer we will randomly sample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from -- bigger means better shuffling but slower start up and more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memory used.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capacity must be larger than min_after_dequeue and the amount larger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determines the maximum we will prefetch.  Recommendation: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min_after_dequeue + (num_threads + a small safety margin) * batch_size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min_after_dequeue 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10000</a:t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capacity = min_after_dequeue +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batch_size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example_batch, label_batch = tf.train.shuffle_batch(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[example, label],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capacity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=capacity,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min_after_dequeue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=min_after_dequeue)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69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https://www.tensorflow.org/programmers_guide/reading_data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  <a:endParaRPr/>
          </a:p>
        </p:txBody>
      </p:sp>
      <p:sp>
        <p:nvSpPr>
          <p:cNvPr id="373" name="Google Shape;373;p70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  <a:endParaRPr/>
          </a:p>
        </p:txBody>
      </p:sp>
      <p:grpSp>
        <p:nvGrpSpPr>
          <p:cNvPr id="203" name="Google Shape;203;p49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04" name="Google Shape;204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49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206" name="Google Shape;206;p49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213" name="Google Shape;21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"/>
              <a:t>matrix</a:t>
            </a:r>
            <a:endParaRPr/>
          </a:p>
        </p:txBody>
      </p:sp>
      <p:graphicFrame>
        <p:nvGraphicFramePr>
          <p:cNvPr id="220" name="Google Shape;220;p51"/>
          <p:cNvGraphicFramePr/>
          <p:nvPr/>
        </p:nvGraphicFramePr>
        <p:xfrm>
          <a:off x="190706" y="1644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{E5AEB0A5-E28C-4C95-B830-A1144CB12193}</a:tableStyleId>
              </a:tblPr>
              <a:tblGrid>
                <a:gridCol w="637075"/>
                <a:gridCol w="637075"/>
                <a:gridCol w="637075"/>
                <a:gridCol w="637075"/>
              </a:tblGrid>
              <a:tr h="42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1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2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3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Y</a:t>
                      </a:r>
                      <a:endParaRPr b="1"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75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152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185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89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91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180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100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196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66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142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51"/>
          <p:cNvSpPr txBox="1"/>
          <p:nvPr/>
        </p:nvSpPr>
        <p:spPr>
          <a:xfrm>
            <a:off x="65981" y="3719016"/>
            <a:ext cx="3062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22" name="Google Shape;2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94" y="1155501"/>
            <a:ext cx="4064794" cy="264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"/>
              <a:t>matrix</a:t>
            </a:r>
            <a:endParaRPr/>
          </a:p>
        </p:txBody>
      </p:sp>
      <p:graphicFrame>
        <p:nvGraphicFramePr>
          <p:cNvPr id="228" name="Google Shape;228;p52"/>
          <p:cNvGraphicFramePr/>
          <p:nvPr/>
        </p:nvGraphicFramePr>
        <p:xfrm>
          <a:off x="190706" y="1644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{E5AEB0A5-E28C-4C95-B830-A1144CB12193}</a:tableStyleId>
              </a:tblPr>
              <a:tblGrid>
                <a:gridCol w="637075"/>
                <a:gridCol w="637075"/>
                <a:gridCol w="637075"/>
                <a:gridCol w="637075"/>
              </a:tblGrid>
              <a:tr h="42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1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2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3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Y</a:t>
                      </a:r>
                      <a:endParaRPr b="1"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75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152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185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89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91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180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100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196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66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142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29" name="Google Shape;229;p52"/>
          <p:cNvSpPr txBox="1"/>
          <p:nvPr/>
        </p:nvSpPr>
        <p:spPr>
          <a:xfrm>
            <a:off x="65981" y="3719016"/>
            <a:ext cx="3062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30" name="Google Shape;2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94" y="1155501"/>
            <a:ext cx="4064794" cy="26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2"/>
          <p:cNvSpPr txBox="1"/>
          <p:nvPr/>
        </p:nvSpPr>
        <p:spPr>
          <a:xfrm>
            <a:off x="3754200" y="1587325"/>
            <a:ext cx="5042100" cy="3375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x1_data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'weight1'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'weight2'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'weight3'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x1 * w1 + x2 * w2 + x3 * w3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52"/>
          <p:cNvSpPr txBox="1"/>
          <p:nvPr/>
        </p:nvSpPr>
        <p:spPr>
          <a:xfrm>
            <a:off x="24292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https://github.com/hunkim/DeepLearningZeroToAll/blob/master/lab-04-1-multi_variable_linear_regression.py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3"/>
          <p:cNvSpPr txBox="1"/>
          <p:nvPr/>
        </p:nvSpPr>
        <p:spPr>
          <a:xfrm>
            <a:off x="0" y="0"/>
            <a:ext cx="7050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'weight1'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'weight2'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'weight3'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x1 * w1 + x2 * w2 + x3 * w3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Minimize. Need a very small learning rate for this data set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sess.run([cost, hypothesis, train],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={x1: x1_data, x2: x2_data, x3: x3_data, Y: y_data})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7283525" y="77275"/>
            <a:ext cx="1732200" cy="489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0 Cost:  19614.8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[ 21.69748688  39.10213089  31.82624626  35.14236832  32.55316544]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10 Cost:  14.0682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[ 145.56100464  187.94958496  178.50236511  194.86721802  146.08096313]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1990 Cost:  4.9197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[ 148.15084839  186.88632202  179.6293335   195.81796265  144.46044922]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2000 Cost:  4.89449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[ 148.15931702  186.8805542   179.63194275  195.81971741  144.45298767]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39" name="Google Shape;239;p53"/>
          <p:cNvSpPr txBox="1"/>
          <p:nvPr/>
        </p:nvSpPr>
        <p:spPr>
          <a:xfrm>
            <a:off x="28864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https://github.com/hunkim/DeepLearningZeroToAll/blob/master/lab-04-1-multi_variable_linear_regression.py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  <a:endParaRPr/>
          </a:p>
        </p:txBody>
      </p:sp>
      <p:pic>
        <p:nvPicPr>
          <p:cNvPr id="245" name="Google Shape;24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5" y="1043025"/>
            <a:ext cx="4869726" cy="9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21" y="1218621"/>
            <a:ext cx="2661360" cy="49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5"/>
          <p:cNvSpPr/>
          <p:nvPr/>
        </p:nvSpPr>
        <p:spPr>
          <a:xfrm>
            <a:off x="6909345" y="2236887"/>
            <a:ext cx="669600" cy="66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2" name="Google Shape;25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5" y="1043025"/>
            <a:ext cx="4869726" cy="9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21" y="1218621"/>
            <a:ext cx="2661360" cy="49607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5"/>
          <p:cNvSpPr txBox="1"/>
          <p:nvPr/>
        </p:nvSpPr>
        <p:spPr>
          <a:xfrm>
            <a:off x="1951950" y="2180275"/>
            <a:ext cx="5240100" cy="2723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55"/>
          <p:cNvSpPr txBox="1"/>
          <p:nvPr/>
        </p:nvSpPr>
        <p:spPr>
          <a:xfrm>
            <a:off x="18196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https://github.com/hunkim/DeepLearningZeroToAll/blob/master/lab-04-2-multi_variable_matmul_linear_regression.py</a:t>
            </a:r>
            <a:r>
              <a:rPr lang="en" sz="1100"/>
              <a:t> </a:t>
            </a:r>
            <a:endParaRPr sz="1100"/>
          </a:p>
        </p:txBody>
      </p:sp>
      <p:sp>
        <p:nvSpPr>
          <p:cNvPr id="256" name="Google Shape;256;p5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