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A07F86-A79F-4443-B198-807D010122D5}">
  <a:tblStyle styleId="{1BA07F86-A79F-4443-B198-807D010122D5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0D1D2"/>
          </a:solidFill>
        </a:fill>
      </a:tcStyle>
    </a:wholeTbl>
    <a:band1H>
      <a:tcTxStyle/>
    </a:band1H>
    <a:band2H>
      <a:tcTxStyle b="off" i="off"/>
      <a:tcStyle>
        <a:fill>
          <a:solidFill>
            <a:srgbClr val="DEDED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909398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767C85"/>
          </a:solidFill>
        </a:fill>
      </a:tcStyle>
    </a:firstRow>
    <a:neCell>
      <a:tcTxStyle/>
    </a:neCell>
    <a:nwCell>
      <a:tcTxStyle/>
    </a:nwCell>
  </a:tblStyle>
  <a:tblStyle styleId="{60F681B3-1EF1-41AB-942B-974439714A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acfa071a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eacfa071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ebb2e8d3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cebb2e8d3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ebb2e8d3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ebb2e8d3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ebb2e8d3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cebb2e8d3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acfa071a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acfa071a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acfa071a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acfa071a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acfa071a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acfa071a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acfa071a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acfa071a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cfa071a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eacfa071a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ebb2e8d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ebb2e8d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cost(W,b)=\frac{1}{m}\sum_{I=1}^{m}(H(x_1^{(i)}, x_2^{(i)}, x_3^{(i)})-y^{(i)})^2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9575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9575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9575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9575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9575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80561" y="3893343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36676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771525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7152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771525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771525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9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36676" lvl="0" marL="457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771525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77152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771525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771525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7360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7360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7360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7360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7360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7361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7361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7361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nkim.github.io/ml/" TargetMode="External"/><Relationship Id="rId4" Type="http://schemas.openxmlformats.org/officeDocument/2006/relationships/hyperlink" Target="https://youtu.be/kPxpJY6fRkY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7200"/>
              <a:t>Multivariable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linear regression </a:t>
            </a:r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833937" y="850106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</a:t>
            </a:r>
            <a:r>
              <a:rPr lang="en-US"/>
              <a:t>l</a:t>
            </a: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50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http://hunkim.github.io/ml/</a:t>
            </a:r>
            <a:endParaRPr b="0" i="0" sz="5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/>
              <a:t>Video (Korean):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https://youtu.be/kPxpJY6fRkY</a:t>
            </a:r>
            <a:r>
              <a:rPr lang="en-US"/>
              <a:t> </a:t>
            </a:r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575" y="11365072"/>
            <a:ext cx="3810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0258" y="4054705"/>
            <a:ext cx="9322595" cy="48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18424920" y="7018734"/>
            <a:ext cx="1785939" cy="1785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281" y="4507678"/>
            <a:ext cx="9707438" cy="33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4813325" y="12370600"/>
            <a:ext cx="18520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https://www.mathsisfun.com/algebra/matrix-multiplying.html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25" y="5420714"/>
            <a:ext cx="16318671" cy="2874563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{60F681B3-1EF1-41AB-942B-974439714AE5}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9"/>
          <p:cNvSpPr txBox="1"/>
          <p:nvPr/>
        </p:nvSpPr>
        <p:spPr>
          <a:xfrm>
            <a:off x="175950" y="9917375"/>
            <a:ext cx="81663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2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650" y="5989389"/>
            <a:ext cx="16318671" cy="2874563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186" y="9884299"/>
            <a:ext cx="7655600" cy="13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{60F681B3-1EF1-41AB-942B-974439714AE5}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30"/>
          <p:cNvSpPr txBox="1"/>
          <p:nvPr/>
        </p:nvSpPr>
        <p:spPr>
          <a:xfrm>
            <a:off x="175950" y="9917375"/>
            <a:ext cx="8216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8275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x instances</a:t>
            </a:r>
            <a:endParaRPr/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3473650" y="4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{60F681B3-1EF1-41AB-942B-974439714AE5}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31"/>
          <p:cNvSpPr txBox="1"/>
          <p:nvPr/>
        </p:nvSpPr>
        <p:spPr>
          <a:xfrm>
            <a:off x="2643500" y="9621913"/>
            <a:ext cx="10754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7574500" y="12806275"/>
            <a:ext cx="17218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http://college.cengage.com/mathematics/brase/understandable_statistics/7e/students/datasets/mlr/frames/frame.html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649" y="6191147"/>
            <a:ext cx="11729698" cy="206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376950" y="2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{60F681B3-1EF1-41AB-942B-974439714AE5}</a:tableStyleId>
              </a:tblPr>
              <a:tblGrid>
                <a:gridCol w="986425"/>
                <a:gridCol w="986425"/>
                <a:gridCol w="986425"/>
                <a:gridCol w="986425"/>
              </a:tblGrid>
              <a:tr h="59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1</a:t>
                      </a:r>
                      <a:endParaRPr b="1" baseline="-25000"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2</a:t>
                      </a:r>
                      <a:endParaRPr b="1" baseline="-25000"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3</a:t>
                      </a:r>
                      <a:endParaRPr b="1" baseline="-25000"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Y</a:t>
                      </a:r>
                      <a:endParaRPr b="1"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75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152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88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185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89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91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180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96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98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100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196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73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66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70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142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199" name="Google Shape;199;p33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00" y="3938548"/>
            <a:ext cx="14924399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5520800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161335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106073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62364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/>
              <a:t>X</a:t>
            </a:r>
            <a:endParaRPr b="1" sz="12000"/>
          </a:p>
        </p:txBody>
      </p:sp>
      <p:sp>
        <p:nvSpPr>
          <p:cNvPr id="213" name="Google Shape;213;p34"/>
          <p:cNvSpPr txBox="1"/>
          <p:nvPr/>
        </p:nvSpPr>
        <p:spPr>
          <a:xfrm>
            <a:off x="110576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/>
              <a:t>W</a:t>
            </a:r>
            <a:endParaRPr b="1" sz="12000"/>
          </a:p>
        </p:txBody>
      </p:sp>
      <p:sp>
        <p:nvSpPr>
          <p:cNvPr id="214" name="Google Shape;214;p34"/>
          <p:cNvSpPr txBox="1"/>
          <p:nvPr/>
        </p:nvSpPr>
        <p:spPr>
          <a:xfrm>
            <a:off x="15802625" y="4919325"/>
            <a:ext cx="37050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/>
              <a:t>H</a:t>
            </a:r>
            <a:r>
              <a:rPr lang="en-US" sz="11000"/>
              <a:t>(X)</a:t>
            </a:r>
            <a:endParaRPr sz="1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23" name="Google Shape;223;p35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200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34" name="Google Shape;234;p36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242975" y="4435525"/>
            <a:ext cx="2583600" cy="29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7869775" y="4299038"/>
            <a:ext cx="20568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b="1" sz="20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47" name="Google Shape;247;p37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2]</a:t>
            </a:r>
            <a:endParaRPr b="1" sz="5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WX vs </a:t>
            </a:r>
            <a:r>
              <a:rPr b="1" lang="en-US"/>
              <a:t>XW</a:t>
            </a:r>
            <a:endParaRPr b="1"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2260845" y="2597950"/>
            <a:ext cx="9666300" cy="80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36676" lvl="0" marL="457200" rtl="0" algn="l">
              <a:spcBef>
                <a:spcPts val="3300"/>
              </a:spcBef>
              <a:spcAft>
                <a:spcPts val="0"/>
              </a:spcAft>
              <a:buSzPts val="9576"/>
              <a:buChar char="•"/>
            </a:pPr>
            <a:r>
              <a:rPr lang="en-US"/>
              <a:t>Lecture (theory): </a:t>
            </a:r>
            <a:endParaRPr/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36676" lvl="0" marL="457200" rtl="0" algn="l">
              <a:spcBef>
                <a:spcPts val="3300"/>
              </a:spcBef>
              <a:spcAft>
                <a:spcPts val="0"/>
              </a:spcAft>
              <a:buSzPts val="9576"/>
              <a:buChar char="•"/>
            </a:pPr>
            <a:r>
              <a:rPr lang="en-US"/>
              <a:t>Implementation (TensorFlow)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484" y="6272646"/>
            <a:ext cx="8924100" cy="1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73" y="10101624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343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/>
          <p:nvPr/>
        </p:nvSpPr>
        <p:spPr>
          <a:xfrm>
            <a:off x="3405187" y="1107281"/>
            <a:ext cx="8393907" cy="3679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39"/>
          <p:cNvSpPr/>
          <p:nvPr/>
        </p:nvSpPr>
        <p:spPr>
          <a:xfrm rot="-970540">
            <a:off x="2841078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1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  <a:endParaRPr/>
          </a:p>
        </p:txBody>
      </p:sp>
      <p:sp>
        <p:nvSpPr>
          <p:cNvPr id="265" name="Google Shape;265;p39"/>
          <p:cNvSpPr/>
          <p:nvPr/>
        </p:nvSpPr>
        <p:spPr>
          <a:xfrm>
            <a:off x="-101975" y="-152975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21108825" y="-204000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  <a:p>
            <a: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9478" y="4203087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4460" y="6447053"/>
            <a:ext cx="9876300" cy="1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  <a:endParaRPr b="0" i="0" sz="9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one input (x)</a:t>
            </a:r>
            <a:endParaRPr/>
          </a:p>
        </p:txBody>
      </p:sp>
      <p:graphicFrame>
        <p:nvGraphicFramePr>
          <p:cNvPr id="93" name="Google Shape;93;p20"/>
          <p:cNvGraphicFramePr/>
          <p:nvPr/>
        </p:nvGraphicFramePr>
        <p:xfrm>
          <a:off x="9311582" y="478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{1BA07F86-A79F-4443-B198-807D010122D5}</a:tableStyleId>
              </a:tblPr>
              <a:tblGrid>
                <a:gridCol w="2883000"/>
                <a:gridCol w="2883000"/>
              </a:tblGrid>
              <a:tr h="11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x (hours)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y (score)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1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80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50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60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40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0"/>
          <p:cNvSpPr/>
          <p:nvPr/>
        </p:nvSpPr>
        <p:spPr>
          <a:xfrm>
            <a:off x="3421459" y="6346031"/>
            <a:ext cx="3860801" cy="1666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one-variable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one-feature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  <a:endParaRPr b="0" i="0" sz="9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</a:t>
            </a:r>
            <a:r>
              <a:rPr lang="en-US" sz="7200"/>
              <a:t>three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inputs (x1, x2, x3)</a:t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7540476" y="4486325"/>
            <a:ext cx="8229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multi-variable/feature</a:t>
            </a:r>
            <a:endParaRPr/>
          </a:p>
        </p:txBody>
      </p:sp>
      <p:graphicFrame>
        <p:nvGraphicFramePr>
          <p:cNvPr id="101" name="Google Shape;101;p21"/>
          <p:cNvGraphicFramePr/>
          <p:nvPr/>
        </p:nvGraphicFramePr>
        <p:xfrm>
          <a:off x="3553575" y="54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{60F681B3-1EF1-41AB-942B-974439714AE5}</a:tableStyleId>
              </a:tblPr>
              <a:tblGrid>
                <a:gridCol w="4532000"/>
                <a:gridCol w="4532000"/>
                <a:gridCol w="4532000"/>
                <a:gridCol w="4532000"/>
              </a:tblGrid>
              <a:tr h="113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1)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2)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(midterm 1)</a:t>
                      </a:r>
                      <a:endParaRPr b="1" baseline="-25000"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/>
                        <a:t>Y (final)</a:t>
                      </a:r>
                      <a:endParaRPr b="1"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21"/>
          <p:cNvSpPr txBox="1"/>
          <p:nvPr/>
        </p:nvSpPr>
        <p:spPr>
          <a:xfrm>
            <a:off x="8461650" y="11062650"/>
            <a:ext cx="89796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66305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75" y="4954176"/>
            <a:ext cx="14653801" cy="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25" y="8083976"/>
            <a:ext cx="13239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750" y="7895125"/>
            <a:ext cx="194385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48017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