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14" r:id="rId2"/>
    <p:sldId id="315" r:id="rId3"/>
    <p:sldId id="28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  <p:sldId id="288" r:id="rId13"/>
    <p:sldId id="289" r:id="rId14"/>
    <p:sldId id="283" r:id="rId15"/>
    <p:sldId id="272" r:id="rId16"/>
    <p:sldId id="268" r:id="rId17"/>
    <p:sldId id="281" r:id="rId18"/>
    <p:sldId id="265" r:id="rId19"/>
    <p:sldId id="266" r:id="rId20"/>
    <p:sldId id="267" r:id="rId21"/>
    <p:sldId id="273" r:id="rId22"/>
    <p:sldId id="277" r:id="rId23"/>
    <p:sldId id="278" r:id="rId24"/>
    <p:sldId id="279" r:id="rId25"/>
    <p:sldId id="280" r:id="rId26"/>
    <p:sldId id="274" r:id="rId27"/>
    <p:sldId id="275" r:id="rId28"/>
    <p:sldId id="276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77344" autoAdjust="0"/>
  </p:normalViewPr>
  <p:slideViewPr>
    <p:cSldViewPr snapToGrid="0">
      <p:cViewPr varScale="1">
        <p:scale>
          <a:sx n="76" d="100"/>
          <a:sy n="76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3B6-B53F-4539-B492-2180705D31D8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6B48-F832-4C54-A2B4-ED4CBF41F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7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4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9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4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16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05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2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72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8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98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2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1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28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0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20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51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3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71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02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8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3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3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14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8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1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5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8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0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1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7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import random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class question:</a:t>
            </a:r>
          </a:p>
          <a:p>
            <a:r>
              <a:rPr lang="en-US" altLang="ko-KR" smtClean="0"/>
              <a:t>    </a:t>
            </a:r>
          </a:p>
          <a:p>
            <a:r>
              <a:rPr lang="en-US" altLang="ko-KR" smtClean="0"/>
              <a:t>#---------</a:t>
            </a:r>
            <a:r>
              <a:rPr lang="ko-KR" altLang="en-US" smtClean="0"/>
              <a:t>함수작성</a:t>
            </a:r>
          </a:p>
          <a:p>
            <a:r>
              <a:rPr lang="ko-KR" altLang="en-US" smtClean="0"/>
              <a:t>    </a:t>
            </a:r>
            <a:r>
              <a:rPr lang="en-US" altLang="ko-KR" smtClean="0"/>
              <a:t>def make_question(self):</a:t>
            </a:r>
          </a:p>
          <a:p>
            <a:r>
              <a:rPr lang="en-US" altLang="ko-KR" smtClean="0"/>
              <a:t>        self.a=random.randint(1,40)   #1~40</a:t>
            </a:r>
            <a:r>
              <a:rPr lang="ko-KR" altLang="en-US" smtClean="0"/>
              <a:t>사이  랜덤값 발생</a:t>
            </a:r>
          </a:p>
          <a:p>
            <a:r>
              <a:rPr lang="ko-KR" altLang="en-US" smtClean="0"/>
              <a:t>        </a:t>
            </a:r>
            <a:r>
              <a:rPr lang="en-US" altLang="ko-KR" smtClean="0"/>
              <a:t>self.b=random.randint(1,20)   #1~20</a:t>
            </a:r>
            <a:r>
              <a:rPr lang="ko-KR" altLang="en-US" smtClean="0"/>
              <a:t>사이 랜덤값 발생</a:t>
            </a:r>
          </a:p>
          <a:p>
            <a:r>
              <a:rPr lang="ko-KR" altLang="en-US" smtClean="0"/>
              <a:t>        </a:t>
            </a:r>
            <a:r>
              <a:rPr lang="en-US" altLang="ko-KR" smtClean="0"/>
              <a:t>self.op=random.randint(1,3)   #1~3</a:t>
            </a:r>
            <a:r>
              <a:rPr lang="ko-KR" altLang="en-US" smtClean="0"/>
              <a:t>사이 랜덤값 발생</a:t>
            </a:r>
            <a:r>
              <a:rPr lang="en-US" altLang="ko-KR" smtClean="0"/>
              <a:t>(1:</a:t>
            </a:r>
            <a:r>
              <a:rPr lang="ko-KR" altLang="en-US" smtClean="0"/>
              <a:t>덧셈</a:t>
            </a:r>
            <a:r>
              <a:rPr lang="en-US" altLang="ko-KR" smtClean="0"/>
              <a:t>, 2:</a:t>
            </a:r>
            <a:r>
              <a:rPr lang="ko-KR" altLang="en-US" smtClean="0"/>
              <a:t>뺄샘</a:t>
            </a:r>
            <a:r>
              <a:rPr lang="en-US" altLang="ko-KR" smtClean="0"/>
              <a:t>, 3:</a:t>
            </a:r>
            <a:r>
              <a:rPr lang="ko-KR" altLang="en-US" smtClean="0"/>
              <a:t>곱셈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        value=str(a)</a:t>
            </a:r>
          </a:p>
          <a:p>
            <a:endParaRPr lang="en-US" altLang="ko-KR" smtClean="0"/>
          </a:p>
          <a:p>
            <a:r>
              <a:rPr lang="en-US" altLang="ko-KR" smtClean="0"/>
              <a:t>        if op==1:</a:t>
            </a:r>
          </a:p>
          <a:p>
            <a:r>
              <a:rPr lang="en-US" altLang="ko-KR" smtClean="0"/>
              <a:t>            value=value+"+"</a:t>
            </a:r>
          </a:p>
          <a:p>
            <a:r>
              <a:rPr lang="en-US" altLang="ko-KR" smtClean="0"/>
              <a:t>        if op==2:</a:t>
            </a:r>
          </a:p>
          <a:p>
            <a:r>
              <a:rPr lang="en-US" altLang="ko-KR" smtClean="0"/>
              <a:t>            value=value+"-"</a:t>
            </a:r>
          </a:p>
          <a:p>
            <a:r>
              <a:rPr lang="en-US" altLang="ko-KR" smtClean="0"/>
              <a:t>        if op==3:</a:t>
            </a:r>
          </a:p>
          <a:p>
            <a:r>
              <a:rPr lang="en-US" altLang="ko-KR" smtClean="0"/>
              <a:t>            value=value+"*"</a:t>
            </a:r>
          </a:p>
          <a:p>
            <a:endParaRPr lang="en-US" altLang="ko-KR" smtClean="0"/>
          </a:p>
          <a:p>
            <a:r>
              <a:rPr lang="en-US" altLang="ko-KR" smtClean="0"/>
              <a:t>        value=value+str(b)</a:t>
            </a:r>
          </a:p>
          <a:p>
            <a:r>
              <a:rPr lang="en-US" altLang="ko-KR" smtClean="0"/>
              <a:t>        aaa=a+b</a:t>
            </a:r>
          </a:p>
          <a:p>
            <a:r>
              <a:rPr lang="en-US" altLang="ko-KR" smtClean="0"/>
              <a:t>       #  return value</a:t>
            </a:r>
          </a:p>
          <a:p>
            <a:r>
              <a:rPr lang="en-US" altLang="ko-KR" smtClean="0"/>
              <a:t>    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q=question()</a:t>
            </a:r>
          </a:p>
          <a:p>
            <a:r>
              <a:rPr lang="en-US" altLang="ko-KR" smtClean="0"/>
              <a:t>q.make_question()</a:t>
            </a:r>
          </a:p>
          <a:p>
            <a:endParaRPr lang="en-US" altLang="ko-KR" smtClean="0"/>
          </a:p>
          <a:p>
            <a:r>
              <a:rPr lang="en-US" altLang="ko-KR" smtClean="0"/>
              <a:t>print(q.a)    </a:t>
            </a:r>
          </a:p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6B48-F832-4C54-A2B4-ED4CBF41F7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8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5FFB24-E6E8-44F6-A224-C3B4DCD15EFD}" type="datetime1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43145" y="199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CB9BCF-EBB0-4C97-B862-0565A757C3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슬라이드 번호 개체 틀 7"/>
          <p:cNvSpPr txBox="1">
            <a:spLocks/>
          </p:cNvSpPr>
          <p:nvPr userDrawn="1"/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11390" y="2507248"/>
            <a:ext cx="4432610" cy="4350752"/>
            <a:chOff x="4711390" y="2507248"/>
            <a:chExt cx="4432610" cy="4350752"/>
          </a:xfrm>
        </p:grpSpPr>
        <p:sp>
          <p:nvSpPr>
            <p:cNvPr id="13" name="자유형 12"/>
            <p:cNvSpPr/>
            <p:nvPr/>
          </p:nvSpPr>
          <p:spPr>
            <a:xfrm>
              <a:off x="6509977" y="2507248"/>
              <a:ext cx="2634021" cy="3802544"/>
            </a:xfrm>
            <a:custGeom>
              <a:avLst/>
              <a:gdLst/>
              <a:ahLst/>
              <a:cxnLst>
                <a:cxn ang="0">
                  <a:pos x="1883" y="0"/>
                </a:cxn>
                <a:cxn ang="0">
                  <a:pos x="1876" y="56"/>
                </a:cxn>
                <a:cxn ang="0">
                  <a:pos x="1842" y="210"/>
                </a:cxn>
                <a:cxn ang="0">
                  <a:pos x="1814" y="317"/>
                </a:cxn>
                <a:cxn ang="0">
                  <a:pos x="1772" y="441"/>
                </a:cxn>
                <a:cxn ang="0">
                  <a:pos x="1718" y="576"/>
                </a:cxn>
                <a:cxn ang="0">
                  <a:pos x="1651" y="720"/>
                </a:cxn>
                <a:cxn ang="0">
                  <a:pos x="1600" y="820"/>
                </a:cxn>
                <a:cxn ang="0">
                  <a:pos x="1493" y="1017"/>
                </a:cxn>
                <a:cxn ang="0">
                  <a:pos x="1401" y="1172"/>
                </a:cxn>
                <a:cxn ang="0">
                  <a:pos x="1290" y="1343"/>
                </a:cxn>
                <a:cxn ang="0">
                  <a:pos x="1159" y="1523"/>
                </a:cxn>
                <a:cxn ang="0">
                  <a:pos x="1009" y="1709"/>
                </a:cxn>
                <a:cxn ang="0">
                  <a:pos x="881" y="1850"/>
                </a:cxn>
                <a:cxn ang="0">
                  <a:pos x="791" y="1942"/>
                </a:cxn>
                <a:cxn ang="0">
                  <a:pos x="743" y="1988"/>
                </a:cxn>
                <a:cxn ang="0">
                  <a:pos x="516" y="2193"/>
                </a:cxn>
                <a:cxn ang="0">
                  <a:pos x="272" y="2403"/>
                </a:cxn>
                <a:cxn ang="0">
                  <a:pos x="0" y="2634"/>
                </a:cxn>
                <a:cxn ang="0">
                  <a:pos x="32" y="2619"/>
                </a:cxn>
                <a:cxn ang="0">
                  <a:pos x="124" y="2574"/>
                </a:cxn>
                <a:cxn ang="0">
                  <a:pos x="262" y="2495"/>
                </a:cxn>
                <a:cxn ang="0">
                  <a:pos x="444" y="2382"/>
                </a:cxn>
                <a:cxn ang="0">
                  <a:pos x="656" y="2234"/>
                </a:cxn>
                <a:cxn ang="0">
                  <a:pos x="773" y="2146"/>
                </a:cxn>
                <a:cxn ang="0">
                  <a:pos x="893" y="2048"/>
                </a:cxn>
                <a:cxn ang="0">
                  <a:pos x="1016" y="1940"/>
                </a:cxn>
                <a:cxn ang="0">
                  <a:pos x="1142" y="1821"/>
                </a:cxn>
                <a:cxn ang="0">
                  <a:pos x="1268" y="1692"/>
                </a:cxn>
                <a:cxn ang="0">
                  <a:pos x="1395" y="1553"/>
                </a:cxn>
                <a:cxn ang="0">
                  <a:pos x="1427" y="1521"/>
                </a:cxn>
                <a:cxn ang="0">
                  <a:pos x="1521" y="1416"/>
                </a:cxn>
                <a:cxn ang="0">
                  <a:pos x="1649" y="1255"/>
                </a:cxn>
                <a:cxn ang="0">
                  <a:pos x="1771" y="1079"/>
                </a:cxn>
                <a:cxn ang="0">
                  <a:pos x="1885" y="895"/>
                </a:cxn>
              </a:cxnLst>
              <a:rect l="0" t="0" r="r" b="b"/>
              <a:pathLst>
                <a:path w="1885" h="2634">
                  <a:moveTo>
                    <a:pt x="1883" y="0"/>
                  </a:moveTo>
                  <a:lnTo>
                    <a:pt x="1883" y="0"/>
                  </a:lnTo>
                  <a:lnTo>
                    <a:pt x="1881" y="15"/>
                  </a:lnTo>
                  <a:lnTo>
                    <a:pt x="1876" y="56"/>
                  </a:lnTo>
                  <a:lnTo>
                    <a:pt x="1862" y="124"/>
                  </a:lnTo>
                  <a:lnTo>
                    <a:pt x="1842" y="210"/>
                  </a:lnTo>
                  <a:lnTo>
                    <a:pt x="1829" y="263"/>
                  </a:lnTo>
                  <a:lnTo>
                    <a:pt x="1814" y="317"/>
                  </a:lnTo>
                  <a:lnTo>
                    <a:pt x="1795" y="377"/>
                  </a:lnTo>
                  <a:lnTo>
                    <a:pt x="1772" y="441"/>
                  </a:lnTo>
                  <a:lnTo>
                    <a:pt x="1748" y="507"/>
                  </a:lnTo>
                  <a:lnTo>
                    <a:pt x="1718" y="576"/>
                  </a:lnTo>
                  <a:lnTo>
                    <a:pt x="1686" y="647"/>
                  </a:lnTo>
                  <a:lnTo>
                    <a:pt x="1651" y="720"/>
                  </a:lnTo>
                  <a:lnTo>
                    <a:pt x="1651" y="720"/>
                  </a:lnTo>
                  <a:lnTo>
                    <a:pt x="1600" y="820"/>
                  </a:lnTo>
                  <a:lnTo>
                    <a:pt x="1532" y="945"/>
                  </a:lnTo>
                  <a:lnTo>
                    <a:pt x="1493" y="1017"/>
                  </a:lnTo>
                  <a:lnTo>
                    <a:pt x="1450" y="1092"/>
                  </a:lnTo>
                  <a:lnTo>
                    <a:pt x="1401" y="1172"/>
                  </a:lnTo>
                  <a:lnTo>
                    <a:pt x="1347" y="1257"/>
                  </a:lnTo>
                  <a:lnTo>
                    <a:pt x="1290" y="1343"/>
                  </a:lnTo>
                  <a:lnTo>
                    <a:pt x="1227" y="1433"/>
                  </a:lnTo>
                  <a:lnTo>
                    <a:pt x="1159" y="1523"/>
                  </a:lnTo>
                  <a:lnTo>
                    <a:pt x="1086" y="1617"/>
                  </a:lnTo>
                  <a:lnTo>
                    <a:pt x="1009" y="1709"/>
                  </a:lnTo>
                  <a:lnTo>
                    <a:pt x="926" y="1803"/>
                  </a:lnTo>
                  <a:lnTo>
                    <a:pt x="881" y="1850"/>
                  </a:lnTo>
                  <a:lnTo>
                    <a:pt x="836" y="1897"/>
                  </a:lnTo>
                  <a:lnTo>
                    <a:pt x="791" y="1942"/>
                  </a:lnTo>
                  <a:lnTo>
                    <a:pt x="743" y="1988"/>
                  </a:lnTo>
                  <a:lnTo>
                    <a:pt x="743" y="1988"/>
                  </a:lnTo>
                  <a:lnTo>
                    <a:pt x="636" y="2088"/>
                  </a:lnTo>
                  <a:lnTo>
                    <a:pt x="516" y="2193"/>
                  </a:lnTo>
                  <a:lnTo>
                    <a:pt x="392" y="2302"/>
                  </a:lnTo>
                  <a:lnTo>
                    <a:pt x="272" y="2403"/>
                  </a:lnTo>
                  <a:lnTo>
                    <a:pt x="79" y="2568"/>
                  </a:lnTo>
                  <a:lnTo>
                    <a:pt x="0" y="2634"/>
                  </a:lnTo>
                  <a:lnTo>
                    <a:pt x="0" y="2634"/>
                  </a:lnTo>
                  <a:lnTo>
                    <a:pt x="32" y="2619"/>
                  </a:lnTo>
                  <a:lnTo>
                    <a:pt x="71" y="2600"/>
                  </a:lnTo>
                  <a:lnTo>
                    <a:pt x="124" y="2574"/>
                  </a:lnTo>
                  <a:lnTo>
                    <a:pt x="187" y="2538"/>
                  </a:lnTo>
                  <a:lnTo>
                    <a:pt x="262" y="2495"/>
                  </a:lnTo>
                  <a:lnTo>
                    <a:pt x="349" y="2444"/>
                  </a:lnTo>
                  <a:lnTo>
                    <a:pt x="444" y="2382"/>
                  </a:lnTo>
                  <a:lnTo>
                    <a:pt x="548" y="2313"/>
                  </a:lnTo>
                  <a:lnTo>
                    <a:pt x="656" y="2234"/>
                  </a:lnTo>
                  <a:lnTo>
                    <a:pt x="714" y="2191"/>
                  </a:lnTo>
                  <a:lnTo>
                    <a:pt x="773" y="2146"/>
                  </a:lnTo>
                  <a:lnTo>
                    <a:pt x="833" y="2099"/>
                  </a:lnTo>
                  <a:lnTo>
                    <a:pt x="893" y="2048"/>
                  </a:lnTo>
                  <a:lnTo>
                    <a:pt x="955" y="1996"/>
                  </a:lnTo>
                  <a:lnTo>
                    <a:pt x="1016" y="1940"/>
                  </a:lnTo>
                  <a:lnTo>
                    <a:pt x="1078" y="1882"/>
                  </a:lnTo>
                  <a:lnTo>
                    <a:pt x="1142" y="1821"/>
                  </a:lnTo>
                  <a:lnTo>
                    <a:pt x="1204" y="1758"/>
                  </a:lnTo>
                  <a:lnTo>
                    <a:pt x="1268" y="1692"/>
                  </a:lnTo>
                  <a:lnTo>
                    <a:pt x="1332" y="1625"/>
                  </a:lnTo>
                  <a:lnTo>
                    <a:pt x="1395" y="1553"/>
                  </a:lnTo>
                  <a:lnTo>
                    <a:pt x="1395" y="1553"/>
                  </a:lnTo>
                  <a:lnTo>
                    <a:pt x="1427" y="1521"/>
                  </a:lnTo>
                  <a:lnTo>
                    <a:pt x="1457" y="1488"/>
                  </a:lnTo>
                  <a:lnTo>
                    <a:pt x="1521" y="1416"/>
                  </a:lnTo>
                  <a:lnTo>
                    <a:pt x="1585" y="1339"/>
                  </a:lnTo>
                  <a:lnTo>
                    <a:pt x="1649" y="1255"/>
                  </a:lnTo>
                  <a:lnTo>
                    <a:pt x="1711" y="1169"/>
                  </a:lnTo>
                  <a:lnTo>
                    <a:pt x="1771" y="1079"/>
                  </a:lnTo>
                  <a:lnTo>
                    <a:pt x="1829" y="987"/>
                  </a:lnTo>
                  <a:lnTo>
                    <a:pt x="1885" y="895"/>
                  </a:lnTo>
                  <a:lnTo>
                    <a:pt x="1883" y="0"/>
                  </a:lnTo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69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711390" y="3685223"/>
              <a:ext cx="4432610" cy="3172777"/>
            </a:xfrm>
            <a:custGeom>
              <a:avLst/>
              <a:gdLst/>
              <a:ahLst/>
              <a:cxnLst>
                <a:cxn ang="0">
                  <a:pos x="2158" y="1641"/>
                </a:cxn>
                <a:cxn ang="0">
                  <a:pos x="2158" y="1641"/>
                </a:cxn>
                <a:cxn ang="0">
                  <a:pos x="2059" y="1711"/>
                </a:cxn>
                <a:cxn ang="0">
                  <a:pos x="1954" y="1780"/>
                </a:cxn>
                <a:cxn ang="0">
                  <a:pos x="1843" y="1851"/>
                </a:cxn>
                <a:cxn ang="0">
                  <a:pos x="1726" y="1921"/>
                </a:cxn>
                <a:cxn ang="0">
                  <a:pos x="1605" y="1992"/>
                </a:cxn>
                <a:cxn ang="0">
                  <a:pos x="1477" y="2061"/>
                </a:cxn>
                <a:cxn ang="0">
                  <a:pos x="1345" y="2128"/>
                </a:cxn>
                <a:cxn ang="0">
                  <a:pos x="1278" y="2163"/>
                </a:cxn>
                <a:cxn ang="0">
                  <a:pos x="1210" y="2194"/>
                </a:cxn>
                <a:cxn ang="0">
                  <a:pos x="1140" y="2227"/>
                </a:cxn>
                <a:cxn ang="0">
                  <a:pos x="1069" y="2259"/>
                </a:cxn>
                <a:cxn ang="0">
                  <a:pos x="999" y="2289"/>
                </a:cxn>
                <a:cxn ang="0">
                  <a:pos x="925" y="2319"/>
                </a:cxn>
                <a:cxn ang="0">
                  <a:pos x="852" y="2349"/>
                </a:cxn>
                <a:cxn ang="0">
                  <a:pos x="778" y="2377"/>
                </a:cxn>
                <a:cxn ang="0">
                  <a:pos x="703" y="2404"/>
                </a:cxn>
                <a:cxn ang="0">
                  <a:pos x="628" y="2431"/>
                </a:cxn>
                <a:cxn ang="0">
                  <a:pos x="552" y="2455"/>
                </a:cxn>
                <a:cxn ang="0">
                  <a:pos x="474" y="2481"/>
                </a:cxn>
                <a:cxn ang="0">
                  <a:pos x="397" y="2503"/>
                </a:cxn>
                <a:cxn ang="0">
                  <a:pos x="318" y="2526"/>
                </a:cxn>
                <a:cxn ang="0">
                  <a:pos x="240" y="2545"/>
                </a:cxn>
                <a:cxn ang="0">
                  <a:pos x="160" y="2565"/>
                </a:cxn>
                <a:cxn ang="0">
                  <a:pos x="81" y="2583"/>
                </a:cxn>
                <a:cxn ang="0">
                  <a:pos x="0" y="2599"/>
                </a:cxn>
                <a:cxn ang="0">
                  <a:pos x="3631" y="2599"/>
                </a:cxn>
                <a:cxn ang="0">
                  <a:pos x="3631" y="0"/>
                </a:cxn>
                <a:cxn ang="0">
                  <a:pos x="3631" y="0"/>
                </a:cxn>
                <a:cxn ang="0">
                  <a:pos x="3601" y="54"/>
                </a:cxn>
                <a:cxn ang="0">
                  <a:pos x="3562" y="120"/>
                </a:cxn>
                <a:cxn ang="0">
                  <a:pos x="3517" y="195"/>
                </a:cxn>
                <a:cxn ang="0">
                  <a:pos x="3463" y="279"/>
                </a:cxn>
                <a:cxn ang="0">
                  <a:pos x="3400" y="372"/>
                </a:cxn>
                <a:cxn ang="0">
                  <a:pos x="3331" y="471"/>
                </a:cxn>
                <a:cxn ang="0">
                  <a:pos x="3253" y="576"/>
                </a:cxn>
                <a:cxn ang="0">
                  <a:pos x="3210" y="630"/>
                </a:cxn>
                <a:cxn ang="0">
                  <a:pos x="3166" y="685"/>
                </a:cxn>
                <a:cxn ang="0">
                  <a:pos x="3120" y="742"/>
                </a:cxn>
                <a:cxn ang="0">
                  <a:pos x="3070" y="801"/>
                </a:cxn>
                <a:cxn ang="0">
                  <a:pos x="3021" y="859"/>
                </a:cxn>
                <a:cxn ang="0">
                  <a:pos x="2967" y="918"/>
                </a:cxn>
                <a:cxn ang="0">
                  <a:pos x="2913" y="978"/>
                </a:cxn>
                <a:cxn ang="0">
                  <a:pos x="2854" y="1038"/>
                </a:cxn>
                <a:cxn ang="0">
                  <a:pos x="2796" y="1099"/>
                </a:cxn>
                <a:cxn ang="0">
                  <a:pos x="2733" y="1161"/>
                </a:cxn>
                <a:cxn ang="0">
                  <a:pos x="2670" y="1221"/>
                </a:cxn>
                <a:cxn ang="0">
                  <a:pos x="2604" y="1282"/>
                </a:cxn>
                <a:cxn ang="0">
                  <a:pos x="2535" y="1342"/>
                </a:cxn>
                <a:cxn ang="0">
                  <a:pos x="2464" y="1404"/>
                </a:cxn>
                <a:cxn ang="0">
                  <a:pos x="2391" y="1464"/>
                </a:cxn>
                <a:cxn ang="0">
                  <a:pos x="2316" y="1524"/>
                </a:cxn>
                <a:cxn ang="0">
                  <a:pos x="2238" y="1582"/>
                </a:cxn>
                <a:cxn ang="0">
                  <a:pos x="2158" y="1641"/>
                </a:cxn>
                <a:cxn ang="0">
                  <a:pos x="2158" y="1641"/>
                </a:cxn>
              </a:cxnLst>
              <a:rect l="0" t="0" r="r" b="b"/>
              <a:pathLst>
                <a:path w="3631" h="2599">
                  <a:moveTo>
                    <a:pt x="2158" y="1641"/>
                  </a:moveTo>
                  <a:lnTo>
                    <a:pt x="2158" y="1641"/>
                  </a:lnTo>
                  <a:lnTo>
                    <a:pt x="2059" y="1711"/>
                  </a:lnTo>
                  <a:lnTo>
                    <a:pt x="1954" y="1780"/>
                  </a:lnTo>
                  <a:lnTo>
                    <a:pt x="1843" y="1851"/>
                  </a:lnTo>
                  <a:lnTo>
                    <a:pt x="1726" y="1921"/>
                  </a:lnTo>
                  <a:lnTo>
                    <a:pt x="1605" y="1992"/>
                  </a:lnTo>
                  <a:lnTo>
                    <a:pt x="1477" y="2061"/>
                  </a:lnTo>
                  <a:lnTo>
                    <a:pt x="1345" y="2128"/>
                  </a:lnTo>
                  <a:lnTo>
                    <a:pt x="1278" y="2163"/>
                  </a:lnTo>
                  <a:lnTo>
                    <a:pt x="1210" y="2194"/>
                  </a:lnTo>
                  <a:lnTo>
                    <a:pt x="1140" y="2227"/>
                  </a:lnTo>
                  <a:lnTo>
                    <a:pt x="1069" y="2259"/>
                  </a:lnTo>
                  <a:lnTo>
                    <a:pt x="999" y="2289"/>
                  </a:lnTo>
                  <a:lnTo>
                    <a:pt x="925" y="2319"/>
                  </a:lnTo>
                  <a:lnTo>
                    <a:pt x="852" y="2349"/>
                  </a:lnTo>
                  <a:lnTo>
                    <a:pt x="778" y="2377"/>
                  </a:lnTo>
                  <a:lnTo>
                    <a:pt x="703" y="2404"/>
                  </a:lnTo>
                  <a:lnTo>
                    <a:pt x="628" y="2431"/>
                  </a:lnTo>
                  <a:lnTo>
                    <a:pt x="552" y="2455"/>
                  </a:lnTo>
                  <a:lnTo>
                    <a:pt x="474" y="2481"/>
                  </a:lnTo>
                  <a:lnTo>
                    <a:pt x="397" y="2503"/>
                  </a:lnTo>
                  <a:lnTo>
                    <a:pt x="318" y="2526"/>
                  </a:lnTo>
                  <a:lnTo>
                    <a:pt x="240" y="2545"/>
                  </a:lnTo>
                  <a:lnTo>
                    <a:pt x="160" y="2565"/>
                  </a:lnTo>
                  <a:lnTo>
                    <a:pt x="81" y="2583"/>
                  </a:lnTo>
                  <a:lnTo>
                    <a:pt x="0" y="2599"/>
                  </a:lnTo>
                  <a:lnTo>
                    <a:pt x="3631" y="2599"/>
                  </a:lnTo>
                  <a:lnTo>
                    <a:pt x="3631" y="0"/>
                  </a:lnTo>
                  <a:lnTo>
                    <a:pt x="3631" y="0"/>
                  </a:lnTo>
                  <a:lnTo>
                    <a:pt x="3601" y="54"/>
                  </a:lnTo>
                  <a:lnTo>
                    <a:pt x="3562" y="120"/>
                  </a:lnTo>
                  <a:lnTo>
                    <a:pt x="3517" y="195"/>
                  </a:lnTo>
                  <a:lnTo>
                    <a:pt x="3463" y="279"/>
                  </a:lnTo>
                  <a:lnTo>
                    <a:pt x="3400" y="372"/>
                  </a:lnTo>
                  <a:lnTo>
                    <a:pt x="3331" y="471"/>
                  </a:lnTo>
                  <a:lnTo>
                    <a:pt x="3253" y="576"/>
                  </a:lnTo>
                  <a:lnTo>
                    <a:pt x="3210" y="630"/>
                  </a:lnTo>
                  <a:lnTo>
                    <a:pt x="3166" y="685"/>
                  </a:lnTo>
                  <a:lnTo>
                    <a:pt x="3120" y="742"/>
                  </a:lnTo>
                  <a:lnTo>
                    <a:pt x="3070" y="801"/>
                  </a:lnTo>
                  <a:lnTo>
                    <a:pt x="3021" y="859"/>
                  </a:lnTo>
                  <a:lnTo>
                    <a:pt x="2967" y="918"/>
                  </a:lnTo>
                  <a:lnTo>
                    <a:pt x="2913" y="978"/>
                  </a:lnTo>
                  <a:lnTo>
                    <a:pt x="2854" y="1038"/>
                  </a:lnTo>
                  <a:lnTo>
                    <a:pt x="2796" y="1099"/>
                  </a:lnTo>
                  <a:lnTo>
                    <a:pt x="2733" y="1161"/>
                  </a:lnTo>
                  <a:lnTo>
                    <a:pt x="2670" y="1221"/>
                  </a:lnTo>
                  <a:lnTo>
                    <a:pt x="2604" y="1282"/>
                  </a:lnTo>
                  <a:lnTo>
                    <a:pt x="2535" y="1342"/>
                  </a:lnTo>
                  <a:lnTo>
                    <a:pt x="2464" y="1404"/>
                  </a:lnTo>
                  <a:lnTo>
                    <a:pt x="2391" y="1464"/>
                  </a:lnTo>
                  <a:lnTo>
                    <a:pt x="2316" y="1524"/>
                  </a:lnTo>
                  <a:lnTo>
                    <a:pt x="2238" y="1582"/>
                  </a:lnTo>
                  <a:lnTo>
                    <a:pt x="2158" y="1641"/>
                  </a:lnTo>
                  <a:lnTo>
                    <a:pt x="2158" y="1641"/>
                  </a:lnTo>
                </a:path>
              </a:pathLst>
            </a:custGeom>
            <a:solidFill>
              <a:srgbClr val="AF0948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flipH="1" flipV="1">
            <a:off x="0" y="0"/>
            <a:ext cx="4432610" cy="4350752"/>
            <a:chOff x="4711390" y="2507248"/>
            <a:chExt cx="4432610" cy="4350752"/>
          </a:xfrm>
        </p:grpSpPr>
        <p:sp>
          <p:nvSpPr>
            <p:cNvPr id="16" name="자유형 15"/>
            <p:cNvSpPr/>
            <p:nvPr/>
          </p:nvSpPr>
          <p:spPr>
            <a:xfrm>
              <a:off x="6509977" y="2507248"/>
              <a:ext cx="2634021" cy="3802544"/>
            </a:xfrm>
            <a:custGeom>
              <a:avLst/>
              <a:gdLst/>
              <a:ahLst/>
              <a:cxnLst>
                <a:cxn ang="0">
                  <a:pos x="1883" y="0"/>
                </a:cxn>
                <a:cxn ang="0">
                  <a:pos x="1876" y="56"/>
                </a:cxn>
                <a:cxn ang="0">
                  <a:pos x="1842" y="210"/>
                </a:cxn>
                <a:cxn ang="0">
                  <a:pos x="1814" y="317"/>
                </a:cxn>
                <a:cxn ang="0">
                  <a:pos x="1772" y="441"/>
                </a:cxn>
                <a:cxn ang="0">
                  <a:pos x="1718" y="576"/>
                </a:cxn>
                <a:cxn ang="0">
                  <a:pos x="1651" y="720"/>
                </a:cxn>
                <a:cxn ang="0">
                  <a:pos x="1600" y="820"/>
                </a:cxn>
                <a:cxn ang="0">
                  <a:pos x="1493" y="1017"/>
                </a:cxn>
                <a:cxn ang="0">
                  <a:pos x="1401" y="1172"/>
                </a:cxn>
                <a:cxn ang="0">
                  <a:pos x="1290" y="1343"/>
                </a:cxn>
                <a:cxn ang="0">
                  <a:pos x="1159" y="1523"/>
                </a:cxn>
                <a:cxn ang="0">
                  <a:pos x="1009" y="1709"/>
                </a:cxn>
                <a:cxn ang="0">
                  <a:pos x="881" y="1850"/>
                </a:cxn>
                <a:cxn ang="0">
                  <a:pos x="791" y="1942"/>
                </a:cxn>
                <a:cxn ang="0">
                  <a:pos x="743" y="1988"/>
                </a:cxn>
                <a:cxn ang="0">
                  <a:pos x="516" y="2193"/>
                </a:cxn>
                <a:cxn ang="0">
                  <a:pos x="272" y="2403"/>
                </a:cxn>
                <a:cxn ang="0">
                  <a:pos x="0" y="2634"/>
                </a:cxn>
                <a:cxn ang="0">
                  <a:pos x="32" y="2619"/>
                </a:cxn>
                <a:cxn ang="0">
                  <a:pos x="124" y="2574"/>
                </a:cxn>
                <a:cxn ang="0">
                  <a:pos x="262" y="2495"/>
                </a:cxn>
                <a:cxn ang="0">
                  <a:pos x="444" y="2382"/>
                </a:cxn>
                <a:cxn ang="0">
                  <a:pos x="656" y="2234"/>
                </a:cxn>
                <a:cxn ang="0">
                  <a:pos x="773" y="2146"/>
                </a:cxn>
                <a:cxn ang="0">
                  <a:pos x="893" y="2048"/>
                </a:cxn>
                <a:cxn ang="0">
                  <a:pos x="1016" y="1940"/>
                </a:cxn>
                <a:cxn ang="0">
                  <a:pos x="1142" y="1821"/>
                </a:cxn>
                <a:cxn ang="0">
                  <a:pos x="1268" y="1692"/>
                </a:cxn>
                <a:cxn ang="0">
                  <a:pos x="1395" y="1553"/>
                </a:cxn>
                <a:cxn ang="0">
                  <a:pos x="1427" y="1521"/>
                </a:cxn>
                <a:cxn ang="0">
                  <a:pos x="1521" y="1416"/>
                </a:cxn>
                <a:cxn ang="0">
                  <a:pos x="1649" y="1255"/>
                </a:cxn>
                <a:cxn ang="0">
                  <a:pos x="1771" y="1079"/>
                </a:cxn>
                <a:cxn ang="0">
                  <a:pos x="1885" y="895"/>
                </a:cxn>
              </a:cxnLst>
              <a:rect l="0" t="0" r="r" b="b"/>
              <a:pathLst>
                <a:path w="1885" h="2634">
                  <a:moveTo>
                    <a:pt x="1883" y="0"/>
                  </a:moveTo>
                  <a:lnTo>
                    <a:pt x="1883" y="0"/>
                  </a:lnTo>
                  <a:lnTo>
                    <a:pt x="1881" y="15"/>
                  </a:lnTo>
                  <a:lnTo>
                    <a:pt x="1876" y="56"/>
                  </a:lnTo>
                  <a:lnTo>
                    <a:pt x="1862" y="124"/>
                  </a:lnTo>
                  <a:lnTo>
                    <a:pt x="1842" y="210"/>
                  </a:lnTo>
                  <a:lnTo>
                    <a:pt x="1829" y="263"/>
                  </a:lnTo>
                  <a:lnTo>
                    <a:pt x="1814" y="317"/>
                  </a:lnTo>
                  <a:lnTo>
                    <a:pt x="1795" y="377"/>
                  </a:lnTo>
                  <a:lnTo>
                    <a:pt x="1772" y="441"/>
                  </a:lnTo>
                  <a:lnTo>
                    <a:pt x="1748" y="507"/>
                  </a:lnTo>
                  <a:lnTo>
                    <a:pt x="1718" y="576"/>
                  </a:lnTo>
                  <a:lnTo>
                    <a:pt x="1686" y="647"/>
                  </a:lnTo>
                  <a:lnTo>
                    <a:pt x="1651" y="720"/>
                  </a:lnTo>
                  <a:lnTo>
                    <a:pt x="1651" y="720"/>
                  </a:lnTo>
                  <a:lnTo>
                    <a:pt x="1600" y="820"/>
                  </a:lnTo>
                  <a:lnTo>
                    <a:pt x="1532" y="945"/>
                  </a:lnTo>
                  <a:lnTo>
                    <a:pt x="1493" y="1017"/>
                  </a:lnTo>
                  <a:lnTo>
                    <a:pt x="1450" y="1092"/>
                  </a:lnTo>
                  <a:lnTo>
                    <a:pt x="1401" y="1172"/>
                  </a:lnTo>
                  <a:lnTo>
                    <a:pt x="1347" y="1257"/>
                  </a:lnTo>
                  <a:lnTo>
                    <a:pt x="1290" y="1343"/>
                  </a:lnTo>
                  <a:lnTo>
                    <a:pt x="1227" y="1433"/>
                  </a:lnTo>
                  <a:lnTo>
                    <a:pt x="1159" y="1523"/>
                  </a:lnTo>
                  <a:lnTo>
                    <a:pt x="1086" y="1617"/>
                  </a:lnTo>
                  <a:lnTo>
                    <a:pt x="1009" y="1709"/>
                  </a:lnTo>
                  <a:lnTo>
                    <a:pt x="926" y="1803"/>
                  </a:lnTo>
                  <a:lnTo>
                    <a:pt x="881" y="1850"/>
                  </a:lnTo>
                  <a:lnTo>
                    <a:pt x="836" y="1897"/>
                  </a:lnTo>
                  <a:lnTo>
                    <a:pt x="791" y="1942"/>
                  </a:lnTo>
                  <a:lnTo>
                    <a:pt x="743" y="1988"/>
                  </a:lnTo>
                  <a:lnTo>
                    <a:pt x="743" y="1988"/>
                  </a:lnTo>
                  <a:lnTo>
                    <a:pt x="636" y="2088"/>
                  </a:lnTo>
                  <a:lnTo>
                    <a:pt x="516" y="2193"/>
                  </a:lnTo>
                  <a:lnTo>
                    <a:pt x="392" y="2302"/>
                  </a:lnTo>
                  <a:lnTo>
                    <a:pt x="272" y="2403"/>
                  </a:lnTo>
                  <a:lnTo>
                    <a:pt x="79" y="2568"/>
                  </a:lnTo>
                  <a:lnTo>
                    <a:pt x="0" y="2634"/>
                  </a:lnTo>
                  <a:lnTo>
                    <a:pt x="0" y="2634"/>
                  </a:lnTo>
                  <a:lnTo>
                    <a:pt x="32" y="2619"/>
                  </a:lnTo>
                  <a:lnTo>
                    <a:pt x="71" y="2600"/>
                  </a:lnTo>
                  <a:lnTo>
                    <a:pt x="124" y="2574"/>
                  </a:lnTo>
                  <a:lnTo>
                    <a:pt x="187" y="2538"/>
                  </a:lnTo>
                  <a:lnTo>
                    <a:pt x="262" y="2495"/>
                  </a:lnTo>
                  <a:lnTo>
                    <a:pt x="349" y="2444"/>
                  </a:lnTo>
                  <a:lnTo>
                    <a:pt x="444" y="2382"/>
                  </a:lnTo>
                  <a:lnTo>
                    <a:pt x="548" y="2313"/>
                  </a:lnTo>
                  <a:lnTo>
                    <a:pt x="656" y="2234"/>
                  </a:lnTo>
                  <a:lnTo>
                    <a:pt x="714" y="2191"/>
                  </a:lnTo>
                  <a:lnTo>
                    <a:pt x="773" y="2146"/>
                  </a:lnTo>
                  <a:lnTo>
                    <a:pt x="833" y="2099"/>
                  </a:lnTo>
                  <a:lnTo>
                    <a:pt x="893" y="2048"/>
                  </a:lnTo>
                  <a:lnTo>
                    <a:pt x="955" y="1996"/>
                  </a:lnTo>
                  <a:lnTo>
                    <a:pt x="1016" y="1940"/>
                  </a:lnTo>
                  <a:lnTo>
                    <a:pt x="1078" y="1882"/>
                  </a:lnTo>
                  <a:lnTo>
                    <a:pt x="1142" y="1821"/>
                  </a:lnTo>
                  <a:lnTo>
                    <a:pt x="1204" y="1758"/>
                  </a:lnTo>
                  <a:lnTo>
                    <a:pt x="1268" y="1692"/>
                  </a:lnTo>
                  <a:lnTo>
                    <a:pt x="1332" y="1625"/>
                  </a:lnTo>
                  <a:lnTo>
                    <a:pt x="1395" y="1553"/>
                  </a:lnTo>
                  <a:lnTo>
                    <a:pt x="1395" y="1553"/>
                  </a:lnTo>
                  <a:lnTo>
                    <a:pt x="1427" y="1521"/>
                  </a:lnTo>
                  <a:lnTo>
                    <a:pt x="1457" y="1488"/>
                  </a:lnTo>
                  <a:lnTo>
                    <a:pt x="1521" y="1416"/>
                  </a:lnTo>
                  <a:lnTo>
                    <a:pt x="1585" y="1339"/>
                  </a:lnTo>
                  <a:lnTo>
                    <a:pt x="1649" y="1255"/>
                  </a:lnTo>
                  <a:lnTo>
                    <a:pt x="1711" y="1169"/>
                  </a:lnTo>
                  <a:lnTo>
                    <a:pt x="1771" y="1079"/>
                  </a:lnTo>
                  <a:lnTo>
                    <a:pt x="1829" y="987"/>
                  </a:lnTo>
                  <a:lnTo>
                    <a:pt x="1885" y="895"/>
                  </a:lnTo>
                  <a:lnTo>
                    <a:pt x="1883" y="0"/>
                  </a:lnTo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69000">
                  <a:schemeClr val="bg2"/>
                </a:gs>
              </a:gsLst>
              <a:lin ang="0" scaled="1"/>
              <a:tileRect/>
            </a:gra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711390" y="3685223"/>
              <a:ext cx="4432610" cy="3172777"/>
            </a:xfrm>
            <a:custGeom>
              <a:avLst/>
              <a:gdLst/>
              <a:ahLst/>
              <a:cxnLst>
                <a:cxn ang="0">
                  <a:pos x="2158" y="1641"/>
                </a:cxn>
                <a:cxn ang="0">
                  <a:pos x="2158" y="1641"/>
                </a:cxn>
                <a:cxn ang="0">
                  <a:pos x="2059" y="1711"/>
                </a:cxn>
                <a:cxn ang="0">
                  <a:pos x="1954" y="1780"/>
                </a:cxn>
                <a:cxn ang="0">
                  <a:pos x="1843" y="1851"/>
                </a:cxn>
                <a:cxn ang="0">
                  <a:pos x="1726" y="1921"/>
                </a:cxn>
                <a:cxn ang="0">
                  <a:pos x="1605" y="1992"/>
                </a:cxn>
                <a:cxn ang="0">
                  <a:pos x="1477" y="2061"/>
                </a:cxn>
                <a:cxn ang="0">
                  <a:pos x="1345" y="2128"/>
                </a:cxn>
                <a:cxn ang="0">
                  <a:pos x="1278" y="2163"/>
                </a:cxn>
                <a:cxn ang="0">
                  <a:pos x="1210" y="2194"/>
                </a:cxn>
                <a:cxn ang="0">
                  <a:pos x="1140" y="2227"/>
                </a:cxn>
                <a:cxn ang="0">
                  <a:pos x="1069" y="2259"/>
                </a:cxn>
                <a:cxn ang="0">
                  <a:pos x="999" y="2289"/>
                </a:cxn>
                <a:cxn ang="0">
                  <a:pos x="925" y="2319"/>
                </a:cxn>
                <a:cxn ang="0">
                  <a:pos x="852" y="2349"/>
                </a:cxn>
                <a:cxn ang="0">
                  <a:pos x="778" y="2377"/>
                </a:cxn>
                <a:cxn ang="0">
                  <a:pos x="703" y="2404"/>
                </a:cxn>
                <a:cxn ang="0">
                  <a:pos x="628" y="2431"/>
                </a:cxn>
                <a:cxn ang="0">
                  <a:pos x="552" y="2455"/>
                </a:cxn>
                <a:cxn ang="0">
                  <a:pos x="474" y="2481"/>
                </a:cxn>
                <a:cxn ang="0">
                  <a:pos x="397" y="2503"/>
                </a:cxn>
                <a:cxn ang="0">
                  <a:pos x="318" y="2526"/>
                </a:cxn>
                <a:cxn ang="0">
                  <a:pos x="240" y="2545"/>
                </a:cxn>
                <a:cxn ang="0">
                  <a:pos x="160" y="2565"/>
                </a:cxn>
                <a:cxn ang="0">
                  <a:pos x="81" y="2583"/>
                </a:cxn>
                <a:cxn ang="0">
                  <a:pos x="0" y="2599"/>
                </a:cxn>
                <a:cxn ang="0">
                  <a:pos x="3631" y="2599"/>
                </a:cxn>
                <a:cxn ang="0">
                  <a:pos x="3631" y="0"/>
                </a:cxn>
                <a:cxn ang="0">
                  <a:pos x="3631" y="0"/>
                </a:cxn>
                <a:cxn ang="0">
                  <a:pos x="3601" y="54"/>
                </a:cxn>
                <a:cxn ang="0">
                  <a:pos x="3562" y="120"/>
                </a:cxn>
                <a:cxn ang="0">
                  <a:pos x="3517" y="195"/>
                </a:cxn>
                <a:cxn ang="0">
                  <a:pos x="3463" y="279"/>
                </a:cxn>
                <a:cxn ang="0">
                  <a:pos x="3400" y="372"/>
                </a:cxn>
                <a:cxn ang="0">
                  <a:pos x="3331" y="471"/>
                </a:cxn>
                <a:cxn ang="0">
                  <a:pos x="3253" y="576"/>
                </a:cxn>
                <a:cxn ang="0">
                  <a:pos x="3210" y="630"/>
                </a:cxn>
                <a:cxn ang="0">
                  <a:pos x="3166" y="685"/>
                </a:cxn>
                <a:cxn ang="0">
                  <a:pos x="3120" y="742"/>
                </a:cxn>
                <a:cxn ang="0">
                  <a:pos x="3070" y="801"/>
                </a:cxn>
                <a:cxn ang="0">
                  <a:pos x="3021" y="859"/>
                </a:cxn>
                <a:cxn ang="0">
                  <a:pos x="2967" y="918"/>
                </a:cxn>
                <a:cxn ang="0">
                  <a:pos x="2913" y="978"/>
                </a:cxn>
                <a:cxn ang="0">
                  <a:pos x="2854" y="1038"/>
                </a:cxn>
                <a:cxn ang="0">
                  <a:pos x="2796" y="1099"/>
                </a:cxn>
                <a:cxn ang="0">
                  <a:pos x="2733" y="1161"/>
                </a:cxn>
                <a:cxn ang="0">
                  <a:pos x="2670" y="1221"/>
                </a:cxn>
                <a:cxn ang="0">
                  <a:pos x="2604" y="1282"/>
                </a:cxn>
                <a:cxn ang="0">
                  <a:pos x="2535" y="1342"/>
                </a:cxn>
                <a:cxn ang="0">
                  <a:pos x="2464" y="1404"/>
                </a:cxn>
                <a:cxn ang="0">
                  <a:pos x="2391" y="1464"/>
                </a:cxn>
                <a:cxn ang="0">
                  <a:pos x="2316" y="1524"/>
                </a:cxn>
                <a:cxn ang="0">
                  <a:pos x="2238" y="1582"/>
                </a:cxn>
                <a:cxn ang="0">
                  <a:pos x="2158" y="1641"/>
                </a:cxn>
                <a:cxn ang="0">
                  <a:pos x="2158" y="1641"/>
                </a:cxn>
              </a:cxnLst>
              <a:rect l="0" t="0" r="r" b="b"/>
              <a:pathLst>
                <a:path w="3631" h="2599">
                  <a:moveTo>
                    <a:pt x="2158" y="1641"/>
                  </a:moveTo>
                  <a:lnTo>
                    <a:pt x="2158" y="1641"/>
                  </a:lnTo>
                  <a:lnTo>
                    <a:pt x="2059" y="1711"/>
                  </a:lnTo>
                  <a:lnTo>
                    <a:pt x="1954" y="1780"/>
                  </a:lnTo>
                  <a:lnTo>
                    <a:pt x="1843" y="1851"/>
                  </a:lnTo>
                  <a:lnTo>
                    <a:pt x="1726" y="1921"/>
                  </a:lnTo>
                  <a:lnTo>
                    <a:pt x="1605" y="1992"/>
                  </a:lnTo>
                  <a:lnTo>
                    <a:pt x="1477" y="2061"/>
                  </a:lnTo>
                  <a:lnTo>
                    <a:pt x="1345" y="2128"/>
                  </a:lnTo>
                  <a:lnTo>
                    <a:pt x="1278" y="2163"/>
                  </a:lnTo>
                  <a:lnTo>
                    <a:pt x="1210" y="2194"/>
                  </a:lnTo>
                  <a:lnTo>
                    <a:pt x="1140" y="2227"/>
                  </a:lnTo>
                  <a:lnTo>
                    <a:pt x="1069" y="2259"/>
                  </a:lnTo>
                  <a:lnTo>
                    <a:pt x="999" y="2289"/>
                  </a:lnTo>
                  <a:lnTo>
                    <a:pt x="925" y="2319"/>
                  </a:lnTo>
                  <a:lnTo>
                    <a:pt x="852" y="2349"/>
                  </a:lnTo>
                  <a:lnTo>
                    <a:pt x="778" y="2377"/>
                  </a:lnTo>
                  <a:lnTo>
                    <a:pt x="703" y="2404"/>
                  </a:lnTo>
                  <a:lnTo>
                    <a:pt x="628" y="2431"/>
                  </a:lnTo>
                  <a:lnTo>
                    <a:pt x="552" y="2455"/>
                  </a:lnTo>
                  <a:lnTo>
                    <a:pt x="474" y="2481"/>
                  </a:lnTo>
                  <a:lnTo>
                    <a:pt x="397" y="2503"/>
                  </a:lnTo>
                  <a:lnTo>
                    <a:pt x="318" y="2526"/>
                  </a:lnTo>
                  <a:lnTo>
                    <a:pt x="240" y="2545"/>
                  </a:lnTo>
                  <a:lnTo>
                    <a:pt x="160" y="2565"/>
                  </a:lnTo>
                  <a:lnTo>
                    <a:pt x="81" y="2583"/>
                  </a:lnTo>
                  <a:lnTo>
                    <a:pt x="0" y="2599"/>
                  </a:lnTo>
                  <a:lnTo>
                    <a:pt x="3631" y="2599"/>
                  </a:lnTo>
                  <a:lnTo>
                    <a:pt x="3631" y="0"/>
                  </a:lnTo>
                  <a:lnTo>
                    <a:pt x="3631" y="0"/>
                  </a:lnTo>
                  <a:lnTo>
                    <a:pt x="3601" y="54"/>
                  </a:lnTo>
                  <a:lnTo>
                    <a:pt x="3562" y="120"/>
                  </a:lnTo>
                  <a:lnTo>
                    <a:pt x="3517" y="195"/>
                  </a:lnTo>
                  <a:lnTo>
                    <a:pt x="3463" y="279"/>
                  </a:lnTo>
                  <a:lnTo>
                    <a:pt x="3400" y="372"/>
                  </a:lnTo>
                  <a:lnTo>
                    <a:pt x="3331" y="471"/>
                  </a:lnTo>
                  <a:lnTo>
                    <a:pt x="3253" y="576"/>
                  </a:lnTo>
                  <a:lnTo>
                    <a:pt x="3210" y="630"/>
                  </a:lnTo>
                  <a:lnTo>
                    <a:pt x="3166" y="685"/>
                  </a:lnTo>
                  <a:lnTo>
                    <a:pt x="3120" y="742"/>
                  </a:lnTo>
                  <a:lnTo>
                    <a:pt x="3070" y="801"/>
                  </a:lnTo>
                  <a:lnTo>
                    <a:pt x="3021" y="859"/>
                  </a:lnTo>
                  <a:lnTo>
                    <a:pt x="2967" y="918"/>
                  </a:lnTo>
                  <a:lnTo>
                    <a:pt x="2913" y="978"/>
                  </a:lnTo>
                  <a:lnTo>
                    <a:pt x="2854" y="1038"/>
                  </a:lnTo>
                  <a:lnTo>
                    <a:pt x="2796" y="1099"/>
                  </a:lnTo>
                  <a:lnTo>
                    <a:pt x="2733" y="1161"/>
                  </a:lnTo>
                  <a:lnTo>
                    <a:pt x="2670" y="1221"/>
                  </a:lnTo>
                  <a:lnTo>
                    <a:pt x="2604" y="1282"/>
                  </a:lnTo>
                  <a:lnTo>
                    <a:pt x="2535" y="1342"/>
                  </a:lnTo>
                  <a:lnTo>
                    <a:pt x="2464" y="1404"/>
                  </a:lnTo>
                  <a:lnTo>
                    <a:pt x="2391" y="1464"/>
                  </a:lnTo>
                  <a:lnTo>
                    <a:pt x="2316" y="1524"/>
                  </a:lnTo>
                  <a:lnTo>
                    <a:pt x="2238" y="1582"/>
                  </a:lnTo>
                  <a:lnTo>
                    <a:pt x="2158" y="1641"/>
                  </a:lnTo>
                  <a:lnTo>
                    <a:pt x="2158" y="1641"/>
                  </a:lnTo>
                </a:path>
              </a:pathLst>
            </a:custGeom>
            <a:solidFill>
              <a:srgbClr val="AF0948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/>
            <a:lstStyle/>
            <a:p>
              <a:pPr algn="ctr">
                <a:buClr>
                  <a:schemeClr val="tx1"/>
                </a:buClr>
                <a:buNone/>
                <a:defRPr lang="ko-KR" altLang="en-US"/>
              </a:pPr>
              <a:endParaRPr lang="ko-KR" altLang="en-US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7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4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202F-CA9A-4408-B34D-8338B629323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2025-36C5-42B4-BFCB-76D29F8FD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1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C#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클래스 예제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809625"/>
            <a:ext cx="8067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파이썬에서 객체 사용예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0565" y="721678"/>
            <a:ext cx="80561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class Car:</a:t>
            </a:r>
          </a:p>
          <a:p>
            <a:r>
              <a:rPr lang="ko-KR" altLang="en-US" sz="2000"/>
              <a:t>    </a:t>
            </a:r>
            <a:r>
              <a:rPr lang="ko-KR" altLang="en-US" sz="2000" smtClean="0"/>
              <a:t>   </a:t>
            </a:r>
            <a:r>
              <a:rPr lang="ko-KR" altLang="en-US" sz="2000"/>
              <a:t>def drive(self):</a:t>
            </a:r>
          </a:p>
          <a:p>
            <a:r>
              <a:rPr lang="ko-KR" altLang="en-US" sz="2000"/>
              <a:t> </a:t>
            </a:r>
            <a:r>
              <a:rPr lang="ko-KR" altLang="en-US" sz="2000" smtClean="0"/>
              <a:t> </a:t>
            </a:r>
            <a:r>
              <a:rPr lang="en-US" altLang="ko-KR" sz="2000" smtClean="0"/>
              <a:t>	</a:t>
            </a:r>
            <a:r>
              <a:rPr lang="ko-KR" altLang="en-US" sz="2000" smtClean="0"/>
              <a:t>       self.speed=60</a:t>
            </a:r>
            <a:endParaRPr lang="ko-KR" altLang="en-US" sz="2000"/>
          </a:p>
          <a:p>
            <a:endParaRPr lang="ko-KR" altLang="en-US" sz="2000"/>
          </a:p>
          <a:p>
            <a:r>
              <a:rPr lang="ko-KR" altLang="en-US" sz="2000" smtClean="0"/>
              <a:t>myCar=Car(</a:t>
            </a:r>
            <a:r>
              <a:rPr lang="en-US" altLang="ko-KR" sz="2000" smtClean="0"/>
              <a:t>)</a:t>
            </a:r>
            <a:endParaRPr lang="ko-KR" altLang="en-US" sz="2000"/>
          </a:p>
          <a:p>
            <a:endParaRPr lang="en-US" altLang="ko-KR" sz="2000" smtClean="0"/>
          </a:p>
          <a:p>
            <a:r>
              <a:rPr lang="en-US" altLang="ko-KR" sz="2000" smtClean="0"/>
              <a:t>myCar.speed=0</a:t>
            </a:r>
          </a:p>
          <a:p>
            <a:r>
              <a:rPr lang="en-US" altLang="ko-KR" sz="2000" smtClean="0"/>
              <a:t>myCar.model=“E-class”</a:t>
            </a:r>
          </a:p>
          <a:p>
            <a:r>
              <a:rPr lang="en-US" altLang="ko-KR" sz="2000" smtClean="0"/>
              <a:t>myCar.color=“blue”</a:t>
            </a:r>
          </a:p>
          <a:p>
            <a:r>
              <a:rPr lang="en-US" altLang="ko-KR" sz="2000" smtClean="0"/>
              <a:t>myCar.year=“2018”</a:t>
            </a:r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print</a:t>
            </a:r>
            <a:r>
              <a:rPr lang="ko-KR" altLang="en-US" sz="2000"/>
              <a:t>("자동차 객체를 생성하였습니다")</a:t>
            </a:r>
          </a:p>
          <a:p>
            <a:r>
              <a:rPr lang="ko-KR" altLang="en-US" sz="2000"/>
              <a:t>print("자동차의 속도는",myCar.speed)</a:t>
            </a:r>
          </a:p>
          <a:p>
            <a:r>
              <a:rPr lang="ko-KR" altLang="en-US" sz="2000"/>
              <a:t>print("자동차의 색상은",myCar.color)</a:t>
            </a:r>
          </a:p>
          <a:p>
            <a:r>
              <a:rPr lang="ko-KR" altLang="en-US" sz="2000"/>
              <a:t>print("자동차의 모델은",myCar.model)</a:t>
            </a:r>
          </a:p>
          <a:p>
            <a:r>
              <a:rPr lang="ko-KR" altLang="en-US" sz="2000"/>
              <a:t>print("자동차를 주행합니다")</a:t>
            </a:r>
          </a:p>
          <a:p>
            <a:r>
              <a:rPr lang="ko-KR" altLang="en-US" sz="2000"/>
              <a:t>myCar.drive()</a:t>
            </a:r>
          </a:p>
          <a:p>
            <a:r>
              <a:rPr lang="ko-KR" altLang="en-US" sz="2000"/>
              <a:t>print("자동차의 속도는",myCar.speed)</a:t>
            </a:r>
          </a:p>
        </p:txBody>
      </p:sp>
      <p:sp>
        <p:nvSpPr>
          <p:cNvPr id="6" name="오른쪽 중괄호 5"/>
          <p:cNvSpPr/>
          <p:nvPr/>
        </p:nvSpPr>
        <p:spPr>
          <a:xfrm>
            <a:off x="3594538" y="851338"/>
            <a:ext cx="348812" cy="819807"/>
          </a:xfrm>
          <a:prstGeom prst="rightBrace">
            <a:avLst>
              <a:gd name="adj1" fmla="val 34652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08178" y="10765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클래스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정의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65434" y="2175640"/>
            <a:ext cx="182771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08178" y="198787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생성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3594538" y="2590722"/>
            <a:ext cx="348812" cy="1218654"/>
          </a:xfrm>
          <a:prstGeom prst="rightBrace">
            <a:avLst>
              <a:gd name="adj1" fmla="val 34652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08178" y="301538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속성 설정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5049115" y="4459766"/>
            <a:ext cx="348812" cy="1218654"/>
          </a:xfrm>
          <a:prstGeom prst="rightBrace">
            <a:avLst>
              <a:gd name="adj1" fmla="val 34652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8760" y="4884427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속성 출력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115635" y="6127529"/>
            <a:ext cx="367556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53103" y="5942863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메소드 호출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00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565" y="721678"/>
            <a:ext cx="8056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class Car:</a:t>
            </a:r>
          </a:p>
          <a:p>
            <a:r>
              <a:rPr lang="ko-KR" altLang="en-US" sz="2000"/>
              <a:t>    def __init__(self,speed,color,model):</a:t>
            </a:r>
          </a:p>
          <a:p>
            <a:r>
              <a:rPr lang="ko-KR" altLang="en-US" sz="2000"/>
              <a:t>        self.speed=speed</a:t>
            </a:r>
          </a:p>
          <a:p>
            <a:r>
              <a:rPr lang="ko-KR" altLang="en-US" sz="2000"/>
              <a:t>        self.color=color</a:t>
            </a:r>
          </a:p>
          <a:p>
            <a:r>
              <a:rPr lang="ko-KR" altLang="en-US" sz="2000"/>
              <a:t>        self.model=model</a:t>
            </a:r>
          </a:p>
          <a:p>
            <a:endParaRPr lang="ko-KR" altLang="en-US" sz="2000"/>
          </a:p>
          <a:p>
            <a:r>
              <a:rPr lang="ko-KR" altLang="en-US" sz="2000" smtClean="0"/>
              <a:t>    </a:t>
            </a:r>
            <a:r>
              <a:rPr lang="ko-KR" altLang="en-US" sz="2000"/>
              <a:t>def drive(self):</a:t>
            </a:r>
          </a:p>
          <a:p>
            <a:r>
              <a:rPr lang="ko-KR" altLang="en-US" sz="2000"/>
              <a:t>        self.speed=60</a:t>
            </a:r>
          </a:p>
          <a:p>
            <a:endParaRPr lang="ko-KR" altLang="en-US" sz="2000"/>
          </a:p>
          <a:p>
            <a:r>
              <a:rPr lang="ko-KR" altLang="en-US" sz="2000"/>
              <a:t>myCar=Car(0,"blue","E-Class</a:t>
            </a:r>
            <a:r>
              <a:rPr lang="ko-KR" altLang="en-US" sz="2000" smtClean="0"/>
              <a:t>")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ko-KR" altLang="en-US" sz="2000"/>
              <a:t>print("자동차 객체를 생성하였습니다")</a:t>
            </a:r>
          </a:p>
          <a:p>
            <a:r>
              <a:rPr lang="ko-KR" altLang="en-US" sz="2000"/>
              <a:t>print("자동차의 속도는",myCar.speed)</a:t>
            </a:r>
          </a:p>
          <a:p>
            <a:r>
              <a:rPr lang="ko-KR" altLang="en-US" sz="2000"/>
              <a:t>print("자동차의 색상은",myCar.color)</a:t>
            </a:r>
          </a:p>
          <a:p>
            <a:r>
              <a:rPr lang="ko-KR" altLang="en-US" sz="2000"/>
              <a:t>print("자동차의 모델은",myCar.model)</a:t>
            </a:r>
          </a:p>
          <a:p>
            <a:r>
              <a:rPr lang="ko-KR" altLang="en-US" sz="2000"/>
              <a:t>print("자동차를 주행합니다")</a:t>
            </a:r>
          </a:p>
          <a:p>
            <a:r>
              <a:rPr lang="ko-KR" altLang="en-US" sz="2000"/>
              <a:t>myCar.drive()</a:t>
            </a:r>
          </a:p>
          <a:p>
            <a:r>
              <a:rPr lang="ko-KR" altLang="en-US" sz="2000"/>
              <a:t>print("자동차의 속도는",myCar.speed)</a:t>
            </a:r>
          </a:p>
        </p:txBody>
      </p:sp>
      <p:sp>
        <p:nvSpPr>
          <p:cNvPr id="6" name="오른쪽 중괄호 5"/>
          <p:cNvSpPr/>
          <p:nvPr/>
        </p:nvSpPr>
        <p:spPr>
          <a:xfrm>
            <a:off x="5034455" y="966952"/>
            <a:ext cx="348812" cy="1148567"/>
          </a:xfrm>
          <a:prstGeom prst="rightBrace">
            <a:avLst>
              <a:gd name="adj1" fmla="val 34652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8095" y="1192189"/>
            <a:ext cx="3312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초기화하는 특별한</a:t>
            </a:r>
            <a:endParaRPr lang="en-US" altLang="ko-KR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메소드</a:t>
            </a:r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,</a:t>
            </a:r>
          </a:p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언더바언더바</a:t>
            </a:r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init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언더바언더바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207" y="646711"/>
            <a:ext cx="4559420" cy="1812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207" y="3438352"/>
            <a:ext cx="4559420" cy="439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69627" y="3626120"/>
            <a:ext cx="102157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978311" y="343835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 생성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파이썬에서 객체 사용예</a:t>
            </a:r>
          </a:p>
        </p:txBody>
      </p:sp>
    </p:spTree>
    <p:extLst>
      <p:ext uri="{BB962C8B-B14F-4D97-AF65-F5344CB8AC3E}">
        <p14:creationId xmlns:p14="http://schemas.microsoft.com/office/powerpoint/2010/main" val="4303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37843" y="664627"/>
            <a:ext cx="4622682" cy="1965434"/>
            <a:chOff x="3022939" y="998483"/>
            <a:chExt cx="5812220" cy="260656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022939" y="1309395"/>
              <a:ext cx="2690648" cy="2295654"/>
            </a:xfrm>
            <a:prstGeom prst="roundRect">
              <a:avLst>
                <a:gd name="adj" fmla="val 221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233145" y="998483"/>
              <a:ext cx="2270236" cy="50954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latin typeface="+mj-ea"/>
                </a:rPr>
                <a:t>class</a:t>
              </a:r>
              <a:endParaRPr lang="ko-KR" altLang="en-US" sz="14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233145" y="2321666"/>
              <a:ext cx="2270236" cy="39434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+mj-ea"/>
                </a:rPr>
                <a:t>자동차</a:t>
              </a:r>
              <a:endParaRPr lang="ko-KR" altLang="en-US" sz="11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144511" y="1309395"/>
              <a:ext cx="2690648" cy="2295654"/>
            </a:xfrm>
            <a:prstGeom prst="roundRect">
              <a:avLst>
                <a:gd name="adj" fmla="val 221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354717" y="998483"/>
              <a:ext cx="2270236" cy="50954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latin typeface="+mj-ea"/>
                </a:rPr>
                <a:t>objects</a:t>
              </a:r>
              <a:endParaRPr lang="ko-KR" altLang="en-US" sz="14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354717" y="2321666"/>
              <a:ext cx="2270236" cy="39434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chemeClr val="bg1"/>
                  </a:solidFill>
                  <a:latin typeface="+mj-ea"/>
                </a:rPr>
                <a:t>myCar</a:t>
              </a:r>
              <a:endParaRPr lang="ko-KR" altLang="en-US" sz="11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354717" y="1821685"/>
              <a:ext cx="2270236" cy="39434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chemeClr val="bg1"/>
                  </a:solidFill>
                  <a:latin typeface="+mj-ea"/>
                </a:rPr>
                <a:t>momCar</a:t>
              </a:r>
              <a:endParaRPr lang="ko-KR" altLang="en-US" sz="11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354717" y="2821647"/>
              <a:ext cx="2270236" cy="39434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chemeClr val="bg1"/>
                  </a:solidFill>
                  <a:latin typeface="+mj-ea"/>
                </a:rPr>
                <a:t>dadCar</a:t>
              </a:r>
              <a:endParaRPr lang="ko-KR" altLang="en-US" sz="11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7568" y="775119"/>
            <a:ext cx="313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하나의 클래스는</a:t>
            </a:r>
            <a:endParaRPr lang="en-US" altLang="ko-KR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여러개의 </a:t>
            </a:r>
            <a:r>
              <a:rPr lang="en-US" altLang="ko-KR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객체 생성가능</a:t>
            </a:r>
            <a:endParaRPr lang="ko-KR" altLang="en-US" b="1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7160" y="1735629"/>
            <a:ext cx="8056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class Car:</a:t>
            </a:r>
          </a:p>
          <a:p>
            <a:r>
              <a:rPr lang="ko-KR" altLang="en-US" sz="2000"/>
              <a:t>    def __init__(self,speed,color,model):</a:t>
            </a:r>
          </a:p>
          <a:p>
            <a:r>
              <a:rPr lang="ko-KR" altLang="en-US" sz="2000"/>
              <a:t>        self.speed=speed</a:t>
            </a:r>
          </a:p>
          <a:p>
            <a:r>
              <a:rPr lang="ko-KR" altLang="en-US" sz="2000"/>
              <a:t>        self.color=color</a:t>
            </a:r>
          </a:p>
          <a:p>
            <a:r>
              <a:rPr lang="ko-KR" altLang="en-US" sz="2000"/>
              <a:t>        self.model=model</a:t>
            </a:r>
          </a:p>
          <a:p>
            <a:endParaRPr lang="ko-KR" altLang="en-US" sz="2000"/>
          </a:p>
          <a:p>
            <a:r>
              <a:rPr lang="ko-KR" altLang="en-US" sz="2000" smtClean="0"/>
              <a:t>    </a:t>
            </a:r>
            <a:r>
              <a:rPr lang="ko-KR" altLang="en-US" sz="2000"/>
              <a:t>def drive(self):</a:t>
            </a:r>
          </a:p>
          <a:p>
            <a:r>
              <a:rPr lang="ko-KR" altLang="en-US" sz="2000"/>
              <a:t>        self.speed=60</a:t>
            </a:r>
          </a:p>
          <a:p>
            <a:endParaRPr lang="ko-KR" altLang="en-US" sz="2000"/>
          </a:p>
          <a:p>
            <a:r>
              <a:rPr lang="ko-KR" altLang="en-US" sz="2000"/>
              <a:t>myCar=Car(0,"blue","E-Class</a:t>
            </a:r>
            <a:r>
              <a:rPr lang="ko-KR" altLang="en-US" sz="2000" smtClean="0"/>
              <a:t>")</a:t>
            </a:r>
            <a:endParaRPr lang="en-US" altLang="ko-KR" sz="2000" smtClean="0"/>
          </a:p>
          <a:p>
            <a:r>
              <a:rPr lang="en-US" altLang="ko-KR" sz="2000" smtClean="0"/>
              <a:t>momCa</a:t>
            </a:r>
            <a:r>
              <a:rPr lang="ko-KR" altLang="en-US" sz="2000" smtClean="0"/>
              <a:t>r=Car(0,“</a:t>
            </a:r>
            <a:r>
              <a:rPr lang="en-US" altLang="ko-KR" sz="2000" smtClean="0"/>
              <a:t>white</a:t>
            </a:r>
            <a:r>
              <a:rPr lang="ko-KR" altLang="en-US" sz="2000" smtClean="0"/>
              <a:t>",“</a:t>
            </a:r>
            <a:r>
              <a:rPr lang="en-US" altLang="ko-KR" sz="2000"/>
              <a:t>A</a:t>
            </a:r>
            <a:r>
              <a:rPr lang="ko-KR" altLang="en-US" sz="2000" smtClean="0"/>
              <a:t>-Class</a:t>
            </a:r>
            <a:r>
              <a:rPr lang="ko-KR" altLang="en-US" sz="2000"/>
              <a:t>") </a:t>
            </a:r>
          </a:p>
          <a:p>
            <a:r>
              <a:rPr lang="en-US" altLang="ko-KR" sz="2000" smtClean="0"/>
              <a:t>dad</a:t>
            </a:r>
            <a:r>
              <a:rPr lang="ko-KR" altLang="en-US" sz="2000" smtClean="0"/>
              <a:t>Car=Car(0,“</a:t>
            </a:r>
            <a:r>
              <a:rPr lang="en-US" altLang="ko-KR" sz="2000" smtClean="0"/>
              <a:t>red</a:t>
            </a:r>
            <a:r>
              <a:rPr lang="ko-KR" altLang="en-US" sz="2000" smtClean="0"/>
              <a:t>",“</a:t>
            </a:r>
            <a:r>
              <a:rPr lang="en-US" altLang="ko-KR" sz="2000" smtClean="0"/>
              <a:t>B</a:t>
            </a:r>
            <a:r>
              <a:rPr lang="ko-KR" altLang="en-US" sz="2000" smtClean="0"/>
              <a:t>-Class</a:t>
            </a:r>
            <a:r>
              <a:rPr lang="ko-KR" altLang="en-US" sz="2000"/>
              <a:t>") </a:t>
            </a:r>
            <a:r>
              <a:rPr lang="ko-KR" altLang="en-US" sz="2000" smtClean="0"/>
              <a:t> 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169975" y="4363572"/>
            <a:ext cx="4559420" cy="1218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42017" y="4960796"/>
            <a:ext cx="1021573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38296" y="4363572"/>
            <a:ext cx="2617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하나의</a:t>
            </a:r>
            <a:endParaRPr lang="en-US" altLang="ko-KR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Car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클래스로</a:t>
            </a:r>
            <a:endParaRPr lang="en-US" altLang="ko-KR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my,mom,dad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객체생성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파이썬에서 객체 사용예</a:t>
            </a:r>
          </a:p>
        </p:txBody>
      </p:sp>
    </p:spTree>
    <p:extLst>
      <p:ext uri="{BB962C8B-B14F-4D97-AF65-F5344CB8AC3E}">
        <p14:creationId xmlns:p14="http://schemas.microsoft.com/office/powerpoint/2010/main" val="10085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8" y="911735"/>
            <a:ext cx="7857591" cy="491099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555531" y="1471448"/>
            <a:ext cx="2144110" cy="493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836276" y="1818290"/>
            <a:ext cx="420414" cy="147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6749" y="1718441"/>
            <a:ext cx="331308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Turtle methods()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878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514" y="845495"/>
            <a:ext cx="7167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터틀 그래픽 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화면에 거북이를 이용하여서 그림을 그리는 기능</a:t>
            </a:r>
            <a:endParaRPr lang="en-US" altLang="ko-KR" sz="2000" b="1" smtClean="0"/>
          </a:p>
          <a:p>
            <a:r>
              <a:rPr lang="ko-KR" altLang="en-US" sz="2000" b="1" smtClean="0"/>
              <a:t>                          거북이가 펜을 가지고 있고 우리가 화면에서 </a:t>
            </a: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>                          </a:t>
            </a:r>
            <a:r>
              <a:rPr lang="ko-KR" altLang="en-US" sz="2000" b="1" smtClean="0"/>
              <a:t>거북이를 움직이면 그림이 그려진다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3" name="직사각형 2"/>
          <p:cNvSpPr/>
          <p:nvPr/>
        </p:nvSpPr>
        <p:spPr>
          <a:xfrm>
            <a:off x="273767" y="1834814"/>
            <a:ext cx="2907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/>
              <a:t>&gt;&gt;&gt; import turtle</a:t>
            </a:r>
          </a:p>
          <a:p>
            <a:r>
              <a:rPr lang="ko-KR" altLang="en-US" sz="2400" b="1"/>
              <a:t>&gt;&gt;&gt; t=turtle.Turtle()</a:t>
            </a:r>
          </a:p>
          <a:p>
            <a:r>
              <a:rPr lang="ko-KR" altLang="en-US" sz="2400" b="1"/>
              <a:t>&gt;&gt;&gt; t.shape("turtle</a:t>
            </a:r>
            <a:r>
              <a:rPr lang="ko-KR" altLang="en-US" sz="2400" b="1" smtClean="0"/>
              <a:t>")</a:t>
            </a:r>
            <a:endParaRPr lang="ko-KR" altLang="en-US" sz="2400" b="1"/>
          </a:p>
        </p:txBody>
      </p:sp>
      <p:sp>
        <p:nvSpPr>
          <p:cNvPr id="6" name="직사각형 5"/>
          <p:cNvSpPr/>
          <p:nvPr/>
        </p:nvSpPr>
        <p:spPr>
          <a:xfrm>
            <a:off x="273766" y="3917084"/>
            <a:ext cx="39040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/>
              <a:t>&gt;&gt;&gt; t.forward(100)</a:t>
            </a:r>
          </a:p>
          <a:p>
            <a:r>
              <a:rPr lang="ko-KR" altLang="en-US" sz="2800"/>
              <a:t>&gt;&gt;&gt; t.left(90)</a:t>
            </a:r>
          </a:p>
          <a:p>
            <a:r>
              <a:rPr lang="ko-KR" altLang="en-US" sz="2800"/>
              <a:t>&gt;&gt;&gt; t.forward(50</a:t>
            </a:r>
            <a:r>
              <a:rPr lang="ko-KR" altLang="en-US" sz="2800" smtClean="0"/>
              <a:t>)</a:t>
            </a:r>
            <a:endParaRPr lang="en-US" altLang="ko-KR" sz="2800" smtClean="0"/>
          </a:p>
          <a:p>
            <a:r>
              <a:rPr lang="en-US" altLang="ko-KR" sz="2800" smtClean="0"/>
              <a:t>&gt;&gt;&gt; t.right(100)</a:t>
            </a:r>
            <a:endParaRPr lang="ko-KR" altLang="en-US" sz="2800"/>
          </a:p>
        </p:txBody>
      </p:sp>
      <p:grpSp>
        <p:nvGrpSpPr>
          <p:cNvPr id="15" name="그룹 14"/>
          <p:cNvGrpSpPr/>
          <p:nvPr/>
        </p:nvGrpSpPr>
        <p:grpSpPr>
          <a:xfrm>
            <a:off x="3181054" y="1861159"/>
            <a:ext cx="5773760" cy="1676836"/>
            <a:chOff x="3181054" y="1861159"/>
            <a:chExt cx="5773760" cy="167683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12287"/>
            <a:stretch/>
          </p:blipFill>
          <p:spPr>
            <a:xfrm>
              <a:off x="3181054" y="1861159"/>
              <a:ext cx="5773760" cy="16768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4750677" y="2102069"/>
              <a:ext cx="157655" cy="283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514" y="845495"/>
            <a:ext cx="7167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터틀 그래픽 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화면에 거북이를 이용하여서 그림을 그리는 기능</a:t>
            </a:r>
            <a:endParaRPr lang="en-US" altLang="ko-KR" sz="2000" b="1" smtClean="0"/>
          </a:p>
          <a:p>
            <a:r>
              <a:rPr lang="ko-KR" altLang="en-US" sz="2000" b="1" smtClean="0"/>
              <a:t>                          거북이가 펜을 가지고 있고 우리가 화면에서 </a:t>
            </a: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>                          </a:t>
            </a:r>
            <a:r>
              <a:rPr lang="ko-KR" altLang="en-US" sz="2000" b="1" smtClean="0"/>
              <a:t>거북이를 움직이면 그림이 그려진다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248989" y="2007477"/>
            <a:ext cx="72457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&gt;&gt;&gt; t.circle(100)                  </a:t>
            </a:r>
            <a:r>
              <a:rPr lang="en-US" altLang="ko-KR" sz="2000" smtClean="0">
                <a:sym typeface="Wingdings" panose="05000000000000000000" pitchFamily="2" charset="2"/>
              </a:rPr>
              <a:t> 100 </a:t>
            </a:r>
            <a:r>
              <a:rPr lang="ko-KR" altLang="en-US" sz="2000" smtClean="0">
                <a:sym typeface="Wingdings" panose="05000000000000000000" pitchFamily="2" charset="2"/>
              </a:rPr>
              <a:t>반지름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/>
              <a:t>&gt;&gt;&gt; t.width()                        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선의 두께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/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t.color(“blue”)               </a:t>
            </a:r>
            <a:r>
              <a:rPr lang="ko-KR" altLang="en-US" sz="2000" smtClean="0">
                <a:sym typeface="Wingdings" panose="05000000000000000000" pitchFamily="2" charset="2"/>
              </a:rPr>
              <a:t>선의 색상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/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t.shape(“square”)          </a:t>
            </a:r>
            <a:r>
              <a:rPr lang="ko-KR" altLang="en-US" sz="2000" smtClean="0">
                <a:sym typeface="Wingdings" panose="05000000000000000000" pitchFamily="2" charset="2"/>
              </a:rPr>
              <a:t>거북이모양변경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  arrow, turtle, circle, square, triangle, classic</a:t>
            </a:r>
            <a:r>
              <a:rPr lang="ko-KR" altLang="en-US" sz="2000" smtClean="0">
                <a:sym typeface="Wingdings" panose="05000000000000000000" pitchFamily="2" charset="2"/>
              </a:rPr>
              <a:t>등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/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t.up()                                 </a:t>
            </a:r>
            <a:r>
              <a:rPr lang="ko-KR" altLang="en-US" sz="2000" smtClean="0">
                <a:sym typeface="Wingdings" panose="05000000000000000000" pitchFamily="2" charset="2"/>
              </a:rPr>
              <a:t>모양안그리고 이동할때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/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t.down()                           </a:t>
            </a:r>
            <a:r>
              <a:rPr lang="ko-KR" altLang="en-US" sz="2000" smtClean="0">
                <a:sym typeface="Wingdings" panose="05000000000000000000" pitchFamily="2" charset="2"/>
              </a:rPr>
              <a:t>모양그리기 위해 다시 종이에 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/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t.goto(x</a:t>
            </a:r>
            <a:r>
              <a:rPr lang="ko-KR" altLang="en-US" sz="2000" smtClean="0">
                <a:sym typeface="Wingdings" panose="05000000000000000000" pitchFamily="2" charset="2"/>
              </a:rPr>
              <a:t>좌표</a:t>
            </a:r>
            <a:r>
              <a:rPr lang="en-US" altLang="ko-KR" sz="2000" smtClean="0">
                <a:sym typeface="Wingdings" panose="05000000000000000000" pitchFamily="2" charset="2"/>
              </a:rPr>
              <a:t>, y</a:t>
            </a:r>
            <a:r>
              <a:rPr lang="ko-KR" altLang="en-US" sz="2000" smtClean="0">
                <a:sym typeface="Wingdings" panose="05000000000000000000" pitchFamily="2" charset="2"/>
              </a:rPr>
              <a:t>좌표</a:t>
            </a:r>
            <a:r>
              <a:rPr lang="en-US" altLang="ko-KR" sz="2000" smtClean="0">
                <a:sym typeface="Wingdings" panose="05000000000000000000" pitchFamily="2" charset="2"/>
              </a:rPr>
              <a:t>)     x,y</a:t>
            </a:r>
            <a:r>
              <a:rPr lang="ko-KR" altLang="en-US" sz="2000" smtClean="0">
                <a:sym typeface="Wingdings" panose="05000000000000000000" pitchFamily="2" charset="2"/>
              </a:rPr>
              <a:t>좌표로 그리면서 이동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화면정중앙이 </a:t>
            </a:r>
            <a:r>
              <a:rPr lang="en-US" altLang="ko-KR" sz="2000" smtClean="0">
                <a:sym typeface="Wingdings" panose="05000000000000000000" pitchFamily="2" charset="2"/>
              </a:rPr>
              <a:t>0,0</a:t>
            </a:r>
          </a:p>
          <a:p>
            <a:r>
              <a:rPr lang="en-US" altLang="ko-KR" sz="2000">
                <a:sym typeface="Wingdings" panose="05000000000000000000" pitchFamily="2" charset="2"/>
              </a:rPr>
              <a:t>&gt;&gt;&gt; </a:t>
            </a:r>
            <a:r>
              <a:rPr lang="en-US" altLang="ko-KR" sz="2000" smtClean="0">
                <a:sym typeface="Wingdings" panose="05000000000000000000" pitchFamily="2" charset="2"/>
              </a:rPr>
              <a:t>turtle.textinput(“</a:t>
            </a:r>
            <a:r>
              <a:rPr lang="ko-KR" altLang="en-US" sz="2000" smtClean="0">
                <a:sym typeface="Wingdings" panose="05000000000000000000" pitchFamily="2" charset="2"/>
              </a:rPr>
              <a:t>메뉴내용</a:t>
            </a:r>
            <a:r>
              <a:rPr lang="en-US" altLang="ko-KR" sz="2000" smtClean="0">
                <a:sym typeface="Wingdings" panose="05000000000000000000" pitchFamily="2" charset="2"/>
              </a:rPr>
              <a:t>＂,＂</a:t>
            </a:r>
            <a:r>
              <a:rPr lang="ko-KR" altLang="en-US" sz="2000" smtClean="0">
                <a:sym typeface="Wingdings" panose="05000000000000000000" pitchFamily="2" charset="2"/>
              </a:rPr>
              <a:t>프롬프트내용</a:t>
            </a:r>
            <a:r>
              <a:rPr lang="en-US" altLang="ko-KR" sz="2000" smtClean="0">
                <a:sym typeface="Wingdings" panose="05000000000000000000" pitchFamily="2" charset="2"/>
              </a:rPr>
              <a:t>")   input</a:t>
            </a:r>
            <a:r>
              <a:rPr lang="ko-KR" altLang="en-US" sz="2000" smtClean="0">
                <a:sym typeface="Wingdings" panose="05000000000000000000" pitchFamily="2" charset="2"/>
              </a:rPr>
              <a:t>박스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&gt;&gt;&gt; t.write(“</a:t>
            </a:r>
            <a:r>
              <a:rPr lang="ko-KR" altLang="en-US" sz="2000" smtClean="0">
                <a:sym typeface="Wingdings" panose="05000000000000000000" pitchFamily="2" charset="2"/>
              </a:rPr>
              <a:t>프린트할 내용</a:t>
            </a:r>
            <a:r>
              <a:rPr lang="en-US" altLang="ko-KR" sz="2000" smtClean="0">
                <a:sym typeface="Wingdings" panose="05000000000000000000" pitchFamily="2" charset="2"/>
              </a:rPr>
              <a:t>“)</a:t>
            </a:r>
            <a:endParaRPr lang="ko-KR" altLang="en-US" sz="20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135" y="1492906"/>
            <a:ext cx="1948515" cy="18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2616351"/>
            <a:ext cx="7456778" cy="39368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514" y="845495"/>
            <a:ext cx="41729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파이썬 </a:t>
            </a:r>
            <a:r>
              <a:rPr lang="en-US" altLang="ko-KR" sz="2000" b="1" smtClean="0"/>
              <a:t>IDLE</a:t>
            </a:r>
            <a:r>
              <a:rPr lang="ko-KR" altLang="en-US" sz="2000" b="1" smtClean="0"/>
              <a:t>를 통한 </a:t>
            </a:r>
            <a:r>
              <a:rPr lang="en-US" altLang="ko-KR" sz="2000" b="1" smtClean="0"/>
              <a:t>[F1] </a:t>
            </a:r>
            <a:r>
              <a:rPr lang="ko-KR" altLang="en-US" sz="2000" b="1" smtClean="0"/>
              <a:t>도움말 보기</a:t>
            </a:r>
            <a:endParaRPr lang="ko-KR" altLang="en-US" sz="2000" b="1"/>
          </a:p>
        </p:txBody>
      </p:sp>
      <p:sp>
        <p:nvSpPr>
          <p:cNvPr id="7" name="직사각형 6"/>
          <p:cNvSpPr/>
          <p:nvPr/>
        </p:nvSpPr>
        <p:spPr>
          <a:xfrm>
            <a:off x="237574" y="1856970"/>
            <a:ext cx="442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</a:rPr>
              <a:t>pythonw.exe -m idlelib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14" y="1362212"/>
            <a:ext cx="638027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콘다에서는 파이썬 </a:t>
            </a:r>
            <a:r>
              <a:rPr lang="en-US" altLang="ko-KR" sz="2000" b="1" smtClean="0"/>
              <a:t>ile</a:t>
            </a:r>
            <a:r>
              <a:rPr lang="ko-KR" altLang="en-US" sz="2000" b="1" smtClean="0"/>
              <a:t>를 </a:t>
            </a:r>
            <a:r>
              <a:rPr lang="en-US" altLang="ko-KR" sz="2000" b="1" smtClean="0"/>
              <a:t>cmd</a:t>
            </a:r>
            <a:r>
              <a:rPr lang="ko-KR" altLang="en-US" sz="2000" b="1" smtClean="0"/>
              <a:t>에서 다음으로 실행합니다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936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4" y="1443705"/>
            <a:ext cx="5321683" cy="2424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0500"/>
          <a:stretch/>
        </p:blipFill>
        <p:spPr>
          <a:xfrm>
            <a:off x="5579832" y="1443705"/>
            <a:ext cx="3353962" cy="3554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1514" y="845495"/>
            <a:ext cx="31499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/>
              <a:t>파이썬 </a:t>
            </a:r>
            <a:r>
              <a:rPr lang="en-US" altLang="ko-KR" smtClean="0"/>
              <a:t>IDLE</a:t>
            </a:r>
            <a:r>
              <a:rPr lang="ko-KR" altLang="en-US" smtClean="0"/>
              <a:t>에서 </a:t>
            </a:r>
            <a:r>
              <a:rPr lang="en-US" altLang="ko-KR" smtClean="0"/>
              <a:t>Tutle </a:t>
            </a:r>
            <a:r>
              <a:rPr lang="ko-KR" altLang="en-US" smtClean="0"/>
              <a:t>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514" y="1486861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스크립트 창에서 작성 및 저장후 실행</a:t>
            </a:r>
            <a:endParaRPr lang="ko-KR" altLang="en-US" sz="2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942894"/>
            <a:ext cx="8696325" cy="37719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46538" y="5770717"/>
            <a:ext cx="910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t.forward  </a:t>
            </a:r>
            <a:r>
              <a:rPr lang="en-US" altLang="ko-KR" sz="3200" smtClean="0">
                <a:sym typeface="Wingdings" panose="05000000000000000000" pitchFamily="2" charset="2"/>
              </a:rPr>
              <a:t> t.fd   / t.right t.rt   /  t.leftt.lt</a:t>
            </a:r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121514" y="845495"/>
            <a:ext cx="31499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/>
              <a:t>파이썬 </a:t>
            </a:r>
            <a:r>
              <a:rPr lang="en-US" altLang="ko-KR" smtClean="0"/>
              <a:t>IDLE</a:t>
            </a:r>
            <a:r>
              <a:rPr lang="ko-KR" altLang="en-US" smtClean="0"/>
              <a:t>에서 </a:t>
            </a:r>
            <a:r>
              <a:rPr lang="en-US" altLang="ko-KR" smtClean="0"/>
              <a:t>Tutle </a:t>
            </a:r>
            <a:r>
              <a:rPr lang="ko-KR" altLang="en-US" smtClean="0"/>
              <a:t>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15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자가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실습형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기본기 다지기 과정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3600" b="1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파이썬</a:t>
            </a:r>
            <a:r>
              <a:rPr lang="ko-KR" alt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프로그래밍</a:t>
            </a:r>
            <a:endParaRPr lang="en-US" altLang="ko-KR" sz="3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클래스의 이해</a:t>
            </a:r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680" y="309767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2020. 4.9 ~ 4.10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0599" y="4093625"/>
            <a:ext cx="6380987" cy="10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ko-KR" altLang="en-US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</a:t>
            </a:r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터틀 객체를 이용한 그림 그리기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514" y="1672809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스크립트 창에서 작성 및 저장후 실행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3" y="2277742"/>
            <a:ext cx="6877335" cy="409594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1514" y="845495"/>
            <a:ext cx="314990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/>
              <a:t>파이썬 </a:t>
            </a:r>
            <a:r>
              <a:rPr lang="en-US" altLang="ko-KR" smtClean="0"/>
              <a:t>IDLE</a:t>
            </a:r>
            <a:r>
              <a:rPr lang="ko-KR" altLang="en-US" smtClean="0"/>
              <a:t>에서 </a:t>
            </a:r>
            <a:r>
              <a:rPr lang="en-US" altLang="ko-KR" smtClean="0"/>
              <a:t>Tutle </a:t>
            </a:r>
            <a:r>
              <a:rPr lang="ko-KR" altLang="en-US" smtClean="0"/>
              <a:t>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 언어 특징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99393" y="3362289"/>
            <a:ext cx="4582510" cy="3793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객체지향 프로그래밍</a:t>
            </a:r>
            <a:endParaRPr lang="ko-KR" altLang="en-US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9393" y="1061546"/>
            <a:ext cx="4582510" cy="3793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절차 지향 프로그래밍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570186" y="1503730"/>
            <a:ext cx="80036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물이 위에서 아래로 흐르는 것처럼 </a:t>
            </a:r>
            <a:r>
              <a:rPr lang="ko-KR" altLang="en-US" sz="1400" b="1"/>
              <a:t>순차적인 처리</a:t>
            </a:r>
            <a:r>
              <a:rPr lang="ko-KR" altLang="en-US" sz="1400"/>
              <a:t>가 중요시 되며 프로그램 전체가 유기적으로 연결되도록 만드는 프로그래밍 </a:t>
            </a:r>
            <a:r>
              <a:rPr lang="ko-KR" altLang="en-US" sz="1400" smtClean="0"/>
              <a:t>기법</a:t>
            </a:r>
            <a:r>
              <a:rPr lang="en-US" altLang="ko-KR" sz="1400" smtClean="0"/>
              <a:t>, C</a:t>
            </a:r>
            <a:r>
              <a:rPr lang="ko-KR" altLang="en-US" sz="1400" smtClean="0"/>
              <a:t>언어</a:t>
            </a:r>
            <a:endParaRPr lang="en-US" altLang="ko-KR" sz="1400" smtClean="0"/>
          </a:p>
          <a:p>
            <a:r>
              <a:rPr lang="ko-KR" altLang="en-US" sz="1400" smtClean="0"/>
              <a:t>컴퓨터의 </a:t>
            </a:r>
            <a:r>
              <a:rPr lang="ko-KR" altLang="en-US" sz="1400"/>
              <a:t>작업 처리 방식과 유사하기 때문에 객체지향 언어를 사용하는 것에 비해 더 빨리 처리되어 시간적으로 </a:t>
            </a:r>
            <a:r>
              <a:rPr lang="ko-KR" altLang="en-US" sz="1400" smtClean="0"/>
              <a:t>유리</a:t>
            </a:r>
            <a:endParaRPr lang="en-US" altLang="ko-KR" sz="1400" smtClean="0"/>
          </a:p>
          <a:p>
            <a:r>
              <a:rPr lang="ko-KR" altLang="en-US" sz="1400" smtClean="0"/>
              <a:t>그러나 </a:t>
            </a:r>
            <a:r>
              <a:rPr lang="ko-KR" altLang="en-US" sz="1400"/>
              <a:t>기술이 발전하고 소프트웨어와 하드웨어가 발전함에 따라 상황은 달라졌는데요</a:t>
            </a:r>
            <a:r>
              <a:rPr lang="en-US" altLang="ko-KR" sz="1400"/>
              <a:t>. </a:t>
            </a:r>
            <a:r>
              <a:rPr lang="ko-KR" altLang="en-US" sz="1400"/>
              <a:t>옛날에는 하드웨어와 소프트웨어의 개발 속도차이가 크지 않았습니다</a:t>
            </a:r>
            <a:r>
              <a:rPr lang="en-US" altLang="ko-KR" sz="1400"/>
              <a:t>. </a:t>
            </a:r>
            <a:r>
              <a:rPr lang="ko-KR" altLang="en-US" sz="1400"/>
              <a:t>하지만 소프트웨어 언어의 발달과 컴파일러의 발달로 하드웨어가 소프트웨어의 발달을 따라오지 못하는 상황이 발생했습니다</a:t>
            </a:r>
            <a:r>
              <a:rPr lang="en-US" altLang="ko-KR" sz="1400"/>
              <a:t>. </a:t>
            </a:r>
            <a:endParaRPr lang="ko-KR" altLang="en-US" sz="1400"/>
          </a:p>
        </p:txBody>
      </p:sp>
      <p:sp>
        <p:nvSpPr>
          <p:cNvPr id="9" name="직사각형 8"/>
          <p:cNvSpPr/>
          <p:nvPr/>
        </p:nvSpPr>
        <p:spPr>
          <a:xfrm>
            <a:off x="570186" y="3917585"/>
            <a:ext cx="7901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객체지향 언어가 등장하게 되는 계기로 작용했습니다</a:t>
            </a:r>
            <a:r>
              <a:rPr lang="en-US" altLang="ko-KR" sz="1400"/>
              <a:t>. </a:t>
            </a:r>
            <a:r>
              <a:rPr lang="ko-KR" altLang="en-US" sz="1400"/>
              <a:t>객체지향 프로그래밍은 개발하려는 것을 기능별로 묶어 모듈화를 함으로써 하드웨어가 같은 기능을 중복으로 연산하지 않도록 하고</a:t>
            </a:r>
            <a:r>
              <a:rPr lang="en-US" altLang="ko-KR" sz="1400"/>
              <a:t>, </a:t>
            </a:r>
            <a:r>
              <a:rPr lang="ko-KR" altLang="en-US" sz="1400"/>
              <a:t>모듈을 재활용하기 때문에 하드웨어의 처리량을 획기적으로 줄여주었습니다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 </a:t>
            </a:r>
          </a:p>
          <a:p>
            <a:r>
              <a:rPr lang="ko-KR" altLang="en-US" sz="1400"/>
              <a:t>객체지향의 정의를 살펴보면 객체지향이란 실제 세계를 모델링하여 소프트웨어를 개발하는 방법입니다</a:t>
            </a:r>
            <a:r>
              <a:rPr lang="en-US" altLang="ko-KR" sz="1400"/>
              <a:t>. </a:t>
            </a:r>
            <a:r>
              <a:rPr lang="ko-KR" altLang="en-US" sz="1400"/>
              <a:t>객체지향 프로그래밍에서는 데이터와 절차를 하나의 덩어리로 묶어서 생각하게 됩니다</a:t>
            </a:r>
            <a:r>
              <a:rPr lang="en-US" altLang="ko-KR" sz="1400"/>
              <a:t>. </a:t>
            </a:r>
            <a:r>
              <a:rPr lang="ko-KR" altLang="en-US" sz="1400"/>
              <a:t>이는 마치 컴퓨터 부품을 하나씩 사다가 컴퓨터를 조립하는 것과 같은 방법입니다</a:t>
            </a:r>
            <a:r>
              <a:rPr lang="en-US" altLang="ko-KR" sz="1400"/>
              <a:t>. </a:t>
            </a: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대 특성으로는</a:t>
            </a:r>
            <a:r>
              <a:rPr lang="en-US" altLang="ko-KR" sz="140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177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 언어 특징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1076" y="1187864"/>
            <a:ext cx="776189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절차지향언어는 함수 위주 객체지향은 객체 위주로 이루어 진다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kern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절차지향언어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원래의 값의 변화가 없다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en-US" altLang="ko-KR" kern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kern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절차지향언어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원래의 값의 변화가 있다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 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절차지향언어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뒤집으라는 함수를 내 카드에게 전달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카드는 변화없음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객체지향언어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 카드에게 뒤집으라고 시킴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카드가 뒤집힘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카드가 변화</a:t>
            </a: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ker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절차지향언어와 객체지향언어는 주체와 방식이 엄연히 다르다</a:t>
            </a:r>
            <a:endParaRPr lang="ko-KR" altLang="en-US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 언어 특징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027" y="728016"/>
            <a:ext cx="8833945" cy="585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en-US" altLang="ko-KR" b="1" kern="0">
                <a:solidFill>
                  <a:srgbClr val="000000"/>
                </a:solidFill>
                <a:latin typeface="한양견명조"/>
                <a:ea typeface="한양견명조"/>
              </a:rPr>
              <a:t>2. C</a:t>
            </a:r>
            <a:r>
              <a:rPr lang="ko-KR" altLang="en-US" b="1" kern="0">
                <a:solidFill>
                  <a:srgbClr val="000000"/>
                </a:solidFill>
                <a:latin typeface="한양견명조"/>
                <a:ea typeface="한양견명조"/>
              </a:rPr>
              <a:t>와 </a:t>
            </a:r>
            <a:r>
              <a:rPr lang="en-US" altLang="ko-KR" b="1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b="1" kern="0">
                <a:solidFill>
                  <a:srgbClr val="000000"/>
                </a:solidFill>
                <a:latin typeface="한양견명조"/>
                <a:ea typeface="한양견명조"/>
              </a:rPr>
              <a:t>의 차이점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￭ 함수 정의에 관련된 차이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54000" indent="-254000" algn="just" fontAlgn="base">
              <a:lnSpc>
                <a:spcPct val="180000"/>
              </a:lnSpc>
            </a:pP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언어에서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int f();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라고 선언된 함수는 매개변수에 대해 어떤 것도 언급하고 있지 않는다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매개변수가 있을 수도 있고 없을 수도 있다는 의미로 해석된다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하지만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에서는 매개변수를 갖고있다는 의미가 된다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는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int f();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또는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int f(void);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처럼 사용된다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￭ 문자 상수와 전역 변수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54000" indent="-254000" algn="just" fontAlgn="base">
              <a:lnSpc>
                <a:spcPct val="180000"/>
              </a:lnSpc>
            </a:pP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언어에서 문자 상수가 자동적으로 정수로 바뀌지만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는 그렇지 않다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에서는 전역변수를 여러 번 선언해도 에러가 발생하지 않지만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에서는 에러가 발생한다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￭ 유효 식별자 길이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언어는 처음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31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문자만이 식별자로 유효하다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에서는 적어도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1024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문자가 식별자로 유효하다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￭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main()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함수 호출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언어에서는 사용자가 프로그램에서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main()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함수를 호출할 수 있지만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는 호출할 수 없다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￭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Register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변수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54000" indent="-254000" algn="just" fontAlgn="base">
              <a:lnSpc>
                <a:spcPct val="180000"/>
              </a:lnSpc>
            </a:pP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CPU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안에 내장된 초고속 메모리인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Register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메모리에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언어에서는 변수의 주소를 가질 수 없지만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에서는 가능하다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하지만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Register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메모리에 주소를 할당하면 이식성에 큰 문제가 발생하기 때문에 거의 사용하지 않는다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190500" indent="-190500" algn="just" fontAlgn="base">
              <a:lnSpc>
                <a:spcPct val="18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실제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와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언어의 차이점은 객체지향 개념을 지원유무의 차이가 있을 뿐 거의 동일한 언어라고 볼 수 있다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현재 사용되는 대부분의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C++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컴파일러 들은 모두 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ANSI/ISO C </a:t>
            </a:r>
            <a:r>
              <a:rPr lang="ko-KR" altLang="en-US" sz="1200" kern="0">
                <a:solidFill>
                  <a:srgbClr val="000000"/>
                </a:solidFill>
                <a:latin typeface="한양견명조"/>
                <a:ea typeface="한양견명조"/>
              </a:rPr>
              <a:t>언어를 컴파일 할 수 있도록 설계되어있다</a:t>
            </a:r>
            <a:r>
              <a:rPr lang="en-US" altLang="ko-KR" sz="1200" kern="0">
                <a:solidFill>
                  <a:srgbClr val="000000"/>
                </a:solidFill>
                <a:latin typeface="한양견명조"/>
                <a:ea typeface="한양견명조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파이썬의 자료형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301837" y="1084572"/>
            <a:ext cx="8470547" cy="74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spc="-50" dirty="0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Python</a:t>
            </a:r>
            <a:r>
              <a:rPr lang="ko-KR" altLang="en-US" sz="1600" b="1" spc="-50" dirty="0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 자료형</a:t>
            </a:r>
            <a:endParaRPr lang="en-US" altLang="ko-KR" sz="1600" b="1" spc="-50" dirty="0" smtClean="0">
              <a:ln>
                <a:solidFill>
                  <a:schemeClr val="tx2">
                    <a:lumMod val="75000"/>
                    <a:alpha val="9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spc="-50" dirty="0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: number(</a:t>
            </a:r>
            <a:r>
              <a:rPr lang="en-US" altLang="ko-KR" sz="1600" b="1" spc="-50" dirty="0" err="1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int</a:t>
            </a:r>
            <a:r>
              <a:rPr lang="en-US" altLang="ko-KR" sz="1600" b="1" spc="-50" dirty="0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long, float, complex), string, list, </a:t>
            </a:r>
            <a:r>
              <a:rPr lang="en-US" altLang="ko-KR" sz="1600" b="1" spc="-50" dirty="0" err="1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tuple</a:t>
            </a:r>
            <a:r>
              <a:rPr lang="en-US" altLang="ko-KR" sz="1600" b="1" spc="-50" dirty="0" smtClean="0">
                <a:ln>
                  <a:solidFill>
                    <a:schemeClr val="tx2">
                      <a:lumMod val="75000"/>
                      <a:alpha val="9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dictionary, set…</a:t>
            </a:r>
          </a:p>
        </p:txBody>
      </p:sp>
      <p:graphicFrame>
        <p:nvGraphicFramePr>
          <p:cNvPr id="2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453209"/>
              </p:ext>
            </p:extLst>
          </p:nvPr>
        </p:nvGraphicFramePr>
        <p:xfrm>
          <a:off x="383566" y="2048599"/>
          <a:ext cx="8434176" cy="24795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238"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int</a:t>
                      </a:r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(signed)</a:t>
                      </a:r>
                      <a:endParaRPr lang="en-GB" altLang="en-US" sz="1200" b="1" kern="1200" spc="-50" dirty="0">
                        <a:ln>
                          <a:solidFill>
                            <a:schemeClr val="tx2">
                              <a:lumMod val="75000"/>
                              <a:alpha val="9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long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float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complex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51924361L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3.14j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-0x19323L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15.20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45.j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-786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0122L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-21.9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9.322e-36j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080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0xDEFABCECBDAECBFBAEl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32.3+e18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.876j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-0490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535633629843L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-90.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-.6545+0J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-0x260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-052318172735L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err="1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-32.54e100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200" b="1" kern="1200" spc="-50" dirty="0" smtClean="0">
                          <a:ln>
                            <a:solidFill>
                              <a:schemeClr val="tx2">
                                <a:lumMod val="75000"/>
                                <a:alpha val="9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3e+26J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프로그램 언어 특징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1514" y="891970"/>
            <a:ext cx="8470547" cy="74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b="1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객체지향 언어 </a:t>
            </a:r>
            <a:r>
              <a:rPr lang="en-US" altLang="ko-KR" sz="1400" b="1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(Object-Oriented language)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1400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(Object)</a:t>
            </a:r>
            <a:r>
              <a:rPr lang="ko-KR" altLang="en-US" sz="1400" dirty="0" smtClean="0">
                <a:ln>
                  <a:solidFill>
                    <a:schemeClr val="tx2">
                      <a:lumMod val="75000"/>
                      <a:alpha val="21000"/>
                    </a:schemeClr>
                  </a:solidFill>
                </a:ln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라는 개념을 사용하는 언어</a:t>
            </a:r>
            <a:endParaRPr lang="en-US" altLang="ko-KR" sz="1400" dirty="0" smtClean="0">
              <a:ln>
                <a:solidFill>
                  <a:schemeClr val="tx2">
                    <a:lumMod val="75000"/>
                    <a:alpha val="21000"/>
                  </a:schemeClr>
                </a:solidFill>
              </a:ln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2683304" y="1628255"/>
            <a:ext cx="3578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0" dirty="0" smtClean="0">
                <a:pattFill prst="ltUpDiag">
                  <a:fgClr>
                    <a:schemeClr val="tx1"/>
                  </a:fgClr>
                  <a:bgClr>
                    <a:schemeClr val="tx1">
                      <a:lumMod val="85000"/>
                      <a:lumOff val="15000"/>
                    </a:schemeClr>
                  </a:bgClr>
                </a:patt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“        ”</a:t>
            </a:r>
            <a:endParaRPr lang="ko-KR" altLang="en-US" sz="8000" dirty="0">
              <a:pattFill prst="ltUpDiag">
                <a:fgClr>
                  <a:schemeClr val="tx1"/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15449" y="2325790"/>
            <a:ext cx="289895" cy="43074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128794" y="2314083"/>
            <a:ext cx="214373" cy="4234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999923" y="2843771"/>
            <a:ext cx="3149600" cy="879939"/>
            <a:chOff x="3619500" y="2046470"/>
            <a:chExt cx="3149600" cy="879939"/>
          </a:xfrm>
        </p:grpSpPr>
        <p:sp>
          <p:nvSpPr>
            <p:cNvPr id="22" name="TextBox 27"/>
            <p:cNvSpPr txBox="1"/>
            <p:nvPr/>
          </p:nvSpPr>
          <p:spPr>
            <a:xfrm>
              <a:off x="3886200" y="2046470"/>
              <a:ext cx="2616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pattFill prst="ltUpDiag">
                    <a:fgClr>
                      <a:schemeClr val="tx1">
                        <a:lumMod val="65000"/>
                        <a:lumOff val="35000"/>
                      </a:schemeClr>
                    </a:fgClr>
                    <a:bgClr>
                      <a:schemeClr val="tx1">
                        <a:lumMod val="85000"/>
                        <a:lumOff val="15000"/>
                      </a:schemeClr>
                    </a:bgClr>
                  </a:pattFill>
                  <a:latin typeface="나눔고딕 ExtraBold" pitchFamily="50" charset="-127"/>
                  <a:ea typeface="나눔고딕 ExtraBold" pitchFamily="50" charset="-127"/>
                </a:rPr>
                <a:t>method</a:t>
              </a:r>
              <a:endPara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tx1">
                      <a:lumMod val="85000"/>
                      <a:lumOff val="15000"/>
                    </a:schemeClr>
                  </a:bgClr>
                </a:patt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3" name="TextBox 28"/>
            <p:cNvSpPr txBox="1"/>
            <p:nvPr/>
          </p:nvSpPr>
          <p:spPr>
            <a:xfrm>
              <a:off x="3619500" y="2587855"/>
              <a:ext cx="314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기능 </a:t>
              </a:r>
              <a:r>
                <a:rPr lang="en-US" altLang="ko-KR" sz="1600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1600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함수</a:t>
              </a:r>
              <a:r>
                <a:rPr lang="en-US" altLang="ko-KR" sz="1600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1" name="TextBox 29"/>
          <p:cNvSpPr txBox="1"/>
          <p:nvPr/>
        </p:nvSpPr>
        <p:spPr>
          <a:xfrm>
            <a:off x="3221020" y="1775057"/>
            <a:ext cx="2576913" cy="523220"/>
          </a:xfrm>
          <a:prstGeom prst="rect">
            <a:avLst/>
          </a:prstGeom>
          <a:pattFill prst="lt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10000"/>
                    </a:schemeClr>
                  </a:solidFill>
                </a:ln>
                <a:pattFill prst="lt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atin typeface="나눔고딕 ExtraBold" pitchFamily="50" charset="-127"/>
                <a:ea typeface="나눔고딕 ExtraBold" pitchFamily="50" charset="-127"/>
              </a:rPr>
              <a:t>class</a:t>
            </a:r>
            <a:endParaRPr lang="ko-KR" altLang="en-US" sz="4000" dirty="0">
              <a:ln>
                <a:solidFill>
                  <a:schemeClr val="bg1">
                    <a:alpha val="10000"/>
                  </a:schemeClr>
                </a:solidFill>
              </a:ln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66644" y="2865220"/>
            <a:ext cx="3149600" cy="910717"/>
            <a:chOff x="3619500" y="2046470"/>
            <a:chExt cx="3149600" cy="910717"/>
          </a:xfrm>
        </p:grpSpPr>
        <p:sp>
          <p:nvSpPr>
            <p:cNvPr id="20" name="TextBox 32"/>
            <p:cNvSpPr txBox="1"/>
            <p:nvPr/>
          </p:nvSpPr>
          <p:spPr>
            <a:xfrm>
              <a:off x="3886200" y="2046470"/>
              <a:ext cx="2616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pattFill prst="ltUpDiag">
                    <a:fgClr>
                      <a:schemeClr val="tx1">
                        <a:lumMod val="65000"/>
                        <a:lumOff val="35000"/>
                      </a:schemeClr>
                    </a:fgClr>
                    <a:bgClr>
                      <a:schemeClr val="tx1">
                        <a:lumMod val="85000"/>
                        <a:lumOff val="15000"/>
                      </a:schemeClr>
                    </a:bgClr>
                  </a:pattFill>
                  <a:latin typeface="나눔고딕 ExtraBold" pitchFamily="50" charset="-127"/>
                  <a:ea typeface="나눔고딕 ExtraBold" pitchFamily="50" charset="-127"/>
                </a:rPr>
                <a:t>data attribute</a:t>
              </a:r>
              <a:endParaRPr lang="ko-KR" altLang="en-US" sz="24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tx1">
                      <a:lumMod val="85000"/>
                      <a:lumOff val="15000"/>
                    </a:schemeClr>
                  </a:bgClr>
                </a:patt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1" name="TextBox 33"/>
            <p:cNvSpPr txBox="1"/>
            <p:nvPr/>
          </p:nvSpPr>
          <p:spPr>
            <a:xfrm>
              <a:off x="3619500" y="2587855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변수나  값</a:t>
              </a:r>
              <a:r>
                <a:rPr lang="ko-KR" altLang="en-US" spc="-150" dirty="0" smtClean="0">
                  <a:ln>
                    <a:solidFill>
                      <a:schemeClr val="tx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endParaRPr lang="ko-KR" altLang="en-US" spc="-1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176169" y="1604010"/>
            <a:ext cx="6753225" cy="276225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090569" y="3966210"/>
            <a:ext cx="34290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548019" y="3928110"/>
            <a:ext cx="28575" cy="84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767344" y="3994785"/>
            <a:ext cx="419100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3819" y="4842510"/>
            <a:ext cx="1257300" cy="6096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instance A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9844" y="4871085"/>
            <a:ext cx="1257300" cy="6096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instance B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2094" y="4871085"/>
            <a:ext cx="1257300" cy="6096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instance C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대 특징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514" y="1080215"/>
            <a:ext cx="8833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캡슐화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관련된 </a:t>
            </a:r>
            <a:r>
              <a:rPr lang="ko-KR" altLang="en-US"/>
              <a:t>데이터와 알고리즘</a:t>
            </a:r>
            <a:r>
              <a:rPr lang="en-US" altLang="ko-KR"/>
              <a:t>(</a:t>
            </a:r>
            <a:r>
              <a:rPr lang="ko-KR" altLang="en-US"/>
              <a:t>코드</a:t>
            </a:r>
            <a:r>
              <a:rPr lang="en-US" altLang="ko-KR"/>
              <a:t>)</a:t>
            </a:r>
            <a:r>
              <a:rPr lang="ko-KR" altLang="en-US"/>
              <a:t>이 하나의 묶음으로 정리된 것으로써 개발자가 만들었으며</a:t>
            </a:r>
            <a:r>
              <a:rPr lang="en-US" altLang="ko-KR"/>
              <a:t>, </a:t>
            </a:r>
            <a:r>
              <a:rPr lang="ko-KR" altLang="en-US"/>
              <a:t>관련된 코드와 데이터가 묶여있고 오류가 없어 사용이 </a:t>
            </a:r>
            <a:r>
              <a:rPr lang="ko-KR" altLang="en-US" smtClean="0"/>
              <a:t>편리함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/>
              <a:t>데이터를 감추고 외부 세계와의 상호작용은 메소드를 통하는 방법인데</a:t>
            </a:r>
            <a:r>
              <a:rPr lang="en-US" altLang="ko-KR"/>
              <a:t>, </a:t>
            </a:r>
            <a:r>
              <a:rPr lang="ko-KR" altLang="en-US"/>
              <a:t>라이브러리로 만들어 업그레이드하면 쉽게 바꿀 수 </a:t>
            </a:r>
            <a:r>
              <a:rPr lang="ko-KR" altLang="en-US" smtClean="0"/>
              <a:t>있음</a:t>
            </a:r>
            <a:r>
              <a:rPr lang="en-US" altLang="ko-KR" smtClean="0"/>
              <a:t>.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※ 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메시지에 따라 실행시킬 프로시저로서 객체지향 언어에서 사용되는 것</a:t>
            </a:r>
            <a:r>
              <a:rPr lang="en-US" altLang="ko-KR"/>
              <a:t>. </a:t>
            </a:r>
            <a:r>
              <a:rPr lang="ko-KR" altLang="en-US"/>
              <a:t>객체지향 언어에서는 메시지를 보내 메소드를 수행시킴으로써 통신</a:t>
            </a:r>
            <a:r>
              <a:rPr lang="en-US" altLang="ko-KR"/>
              <a:t>(communication)</a:t>
            </a:r>
            <a:r>
              <a:rPr lang="ko-KR" altLang="en-US"/>
              <a:t>을 </a:t>
            </a:r>
            <a:r>
              <a:rPr lang="ko-KR" altLang="en-US" smtClean="0"/>
              <a:t>수행함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b="1"/>
              <a:t>2. </a:t>
            </a:r>
            <a:r>
              <a:rPr lang="ko-KR" altLang="en-US" b="1"/>
              <a:t>상속</a:t>
            </a:r>
            <a:endParaRPr lang="en-US" altLang="ko-KR" b="1"/>
          </a:p>
          <a:p>
            <a:r>
              <a:rPr lang="ko-KR" altLang="en-US" smtClean="0"/>
              <a:t>이미 </a:t>
            </a:r>
            <a:r>
              <a:rPr lang="ko-KR" altLang="en-US"/>
              <a:t>작성된 클래스를 이어 받아서 새로운 클래스를 생성하는 기법으로 위에서 말한 기존 코드를 재활용해서 사용하는 것을 </a:t>
            </a:r>
            <a:r>
              <a:rPr lang="ko-KR" altLang="en-US" smtClean="0"/>
              <a:t>의미함</a:t>
            </a:r>
            <a:r>
              <a:rPr lang="en-US" altLang="ko-KR" smtClean="0"/>
              <a:t>. </a:t>
            </a:r>
          </a:p>
          <a:p>
            <a:endParaRPr lang="en-US" altLang="ko-KR"/>
          </a:p>
          <a:p>
            <a:r>
              <a:rPr lang="en-US" altLang="ko-KR" b="1"/>
              <a:t>3. </a:t>
            </a:r>
            <a:r>
              <a:rPr lang="ko-KR" altLang="en-US" b="1"/>
              <a:t>다형성</a:t>
            </a:r>
            <a:endParaRPr lang="en-US" altLang="ko-KR" b="1"/>
          </a:p>
          <a:p>
            <a:r>
              <a:rPr lang="ko-KR" altLang="en-US" smtClean="0"/>
              <a:t>하나의 </a:t>
            </a:r>
            <a:r>
              <a:rPr lang="ko-KR" altLang="en-US"/>
              <a:t>이름</a:t>
            </a:r>
            <a:r>
              <a:rPr lang="en-US" altLang="ko-KR"/>
              <a:t>(</a:t>
            </a:r>
            <a:r>
              <a:rPr lang="ko-KR" altLang="en-US"/>
              <a:t>방법</a:t>
            </a:r>
            <a:r>
              <a:rPr lang="en-US" altLang="ko-KR"/>
              <a:t>)</a:t>
            </a:r>
            <a:r>
              <a:rPr lang="ko-KR" altLang="en-US"/>
              <a:t>으로 많은 상황에 대처하는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ko-KR" altLang="en-US" smtClean="0"/>
              <a:t>개념적으로 </a:t>
            </a:r>
            <a:r>
              <a:rPr lang="ko-KR" altLang="en-US"/>
              <a:t>동일한 작업을 하는 함수들에 똑같은 이름을 부여할 수 있으므로 코드가 더 간단해지는 효과가 </a:t>
            </a:r>
            <a:r>
              <a:rPr lang="ko-KR" altLang="en-US" smtClean="0"/>
              <a:t>있음</a:t>
            </a:r>
            <a:endParaRPr lang="en-US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5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언어의 장단점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15310" y="966953"/>
            <a:ext cx="1713186" cy="3793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장점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501868" y="1346347"/>
            <a:ext cx="81402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/>
              <a:t> 신뢰성 있는 소프트웨어를 쉽게 작성할 수 있다</a:t>
            </a:r>
            <a:r>
              <a:rPr lang="en-US" altLang="ko-KR" sz="1600"/>
              <a:t>. (</a:t>
            </a:r>
            <a:r>
              <a:rPr lang="ko-KR" altLang="en-US" sz="1600"/>
              <a:t>개발자가 만든 데이터를 사용하기에 신뢰할 수 있다</a:t>
            </a:r>
            <a:r>
              <a:rPr lang="en-US" altLang="ko-KR" sz="160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/>
              <a:t> </a:t>
            </a:r>
            <a:r>
              <a:rPr lang="ko-KR" altLang="en-US" sz="1600"/>
              <a:t>코드를 재사용하기 쉽다</a:t>
            </a:r>
            <a:r>
              <a:rPr lang="en-US" altLang="ko-KR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/>
              <a:t> </a:t>
            </a:r>
            <a:r>
              <a:rPr lang="ko-KR" altLang="en-US" sz="1600"/>
              <a:t>업그레이드가 쉽다</a:t>
            </a:r>
            <a:r>
              <a:rPr lang="en-US" altLang="ko-KR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/>
              <a:t> </a:t>
            </a:r>
            <a:r>
              <a:rPr lang="ko-KR" altLang="en-US" sz="1600"/>
              <a:t>디버깅이 쉽다</a:t>
            </a:r>
            <a:r>
              <a:rPr lang="en-US" altLang="ko-KR" sz="160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1867" y="3404361"/>
            <a:ext cx="8001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객체지향 언어는 어떤 모듈에 있는 하나의 기능만 필요하더라도 모듈 전체를 가져와야 하기 때문에 절차지향 프로그래밍보다 프로그램 사이즈가 더 커질 수도 있습니다</a:t>
            </a:r>
            <a:r>
              <a:rPr lang="en-US" altLang="ko-KR" sz="1600"/>
              <a:t>. </a:t>
            </a:r>
            <a:r>
              <a:rPr lang="ko-KR" altLang="en-US" sz="1600"/>
              <a:t>또한 데이터에 대한 접근도 상대적으로 절차지향식보다 느려질 가능성이 많습니다</a:t>
            </a:r>
            <a:r>
              <a:rPr lang="en-US" altLang="ko-KR" sz="1600"/>
              <a:t>. </a:t>
            </a:r>
            <a:r>
              <a:rPr lang="ko-KR" altLang="en-US" sz="1600"/>
              <a:t>메소드를 통해서만 접근이 가능하기 때문에 절차지향식처럼 “야</a:t>
            </a:r>
            <a:r>
              <a:rPr lang="en-US" altLang="ko-KR" sz="1600"/>
              <a:t>, </a:t>
            </a:r>
            <a:r>
              <a:rPr lang="ko-KR" altLang="en-US" sz="1600"/>
              <a:t>너” 이렇게 딱 찍어서 접근할 수 없고</a:t>
            </a:r>
            <a:r>
              <a:rPr lang="en-US" altLang="ko-KR" sz="1600"/>
              <a:t>, “</a:t>
            </a:r>
            <a:r>
              <a:rPr lang="ko-KR" altLang="en-US" sz="1600"/>
              <a:t>야</a:t>
            </a:r>
            <a:r>
              <a:rPr lang="en-US" altLang="ko-KR" sz="1600"/>
              <a:t>, </a:t>
            </a:r>
            <a:r>
              <a:rPr lang="ko-KR" altLang="en-US" sz="1600"/>
              <a:t>니 친구 데려와”식으로만 접근이 가능해 속도적인 측면에서 불이익이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5310" y="3024967"/>
            <a:ext cx="1713186" cy="3793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단점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37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언어의 선택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1868" y="1346347"/>
            <a:ext cx="81402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그럼 언제 절차지향식을 쓰고 언제 객체지향식을 쓰느냐가 궁금하실텐데 이건 개발자의 몫입니다</a:t>
            </a:r>
            <a:r>
              <a:rPr lang="en-US" altLang="ko-KR" sz="1600"/>
              <a:t>. </a:t>
            </a:r>
            <a:r>
              <a:rPr lang="ko-KR" altLang="en-US" sz="1600"/>
              <a:t>코드의 사이즈를 최소화 하고 가장 빠르게 동작하는게 최우선 큰 목적이라면 객체지향을 사용하지 않습니다</a:t>
            </a:r>
            <a:r>
              <a:rPr lang="en-US" altLang="ko-KR" sz="1600"/>
              <a:t>. </a:t>
            </a:r>
            <a:r>
              <a:rPr lang="ko-KR" altLang="en-US" sz="1600"/>
              <a:t>대부분 </a:t>
            </a:r>
            <a:r>
              <a:rPr lang="en-US" altLang="ko-KR" sz="1600"/>
              <a:t>C</a:t>
            </a:r>
            <a:r>
              <a:rPr lang="ko-KR" altLang="en-US" sz="1600"/>
              <a:t>로 구성하며 </a:t>
            </a:r>
            <a:r>
              <a:rPr lang="en-US" altLang="ko-KR" sz="1600"/>
              <a:t>C++ </a:t>
            </a:r>
            <a:r>
              <a:rPr lang="ko-KR" altLang="en-US" sz="1600"/>
              <a:t>을 쓴다고 하더라도 절차지향식으로 사용합니다</a:t>
            </a:r>
            <a:r>
              <a:rPr lang="en-US" altLang="ko-KR" sz="1600"/>
              <a:t>. </a:t>
            </a:r>
            <a:r>
              <a:rPr lang="ko-KR" altLang="en-US" sz="1600"/>
              <a:t>반면</a:t>
            </a:r>
            <a:r>
              <a:rPr lang="en-US" altLang="ko-KR" sz="1600"/>
              <a:t>, PC </a:t>
            </a:r>
            <a:r>
              <a:rPr lang="ko-KR" altLang="en-US" sz="1600"/>
              <a:t>플랫폼의 경우는 요즘 객체지향이 대세입니다</a:t>
            </a:r>
            <a:r>
              <a:rPr lang="en-US" altLang="ko-KR" sz="1600"/>
              <a:t>. PC</a:t>
            </a:r>
            <a:r>
              <a:rPr lang="ko-KR" altLang="en-US" sz="1600"/>
              <a:t>는 모바일 디바이스에 비해서 무한한 자원을 확보하기 있기 때문에 위에서 말한 오버로드들은 아무것도 아닌 게 됩니다</a:t>
            </a:r>
            <a:r>
              <a:rPr lang="en-US" altLang="ko-KR" sz="1600"/>
              <a:t>. </a:t>
            </a:r>
            <a:r>
              <a:rPr lang="ko-KR" altLang="en-US" sz="1600"/>
              <a:t>예를 들자면 물컵에 물 한 숟가락을 넣으면 높이에 차가 있지만 수영장에 물 한 숟가락 떠 넣는다고 해서 높이의 차는 거의 나지 않는 것과 마찬가지로 볼 수 있어요</a:t>
            </a:r>
            <a:r>
              <a:rPr lang="en-US" altLang="ko-KR" sz="1600"/>
              <a:t>. </a:t>
            </a:r>
            <a:r>
              <a:rPr lang="ko-KR" altLang="en-US" sz="1600"/>
              <a:t>그 정도 오버로드는 무시가 될 수 있을 뿐더러</a:t>
            </a:r>
            <a:r>
              <a:rPr lang="en-US" altLang="ko-KR" sz="1600"/>
              <a:t>, </a:t>
            </a:r>
            <a:r>
              <a:rPr lang="ko-KR" altLang="en-US" sz="1600"/>
              <a:t>대부분 개발 툴들이 이미 객체지향 형태로 제공이 되고 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358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거북이 개체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8014" y="107411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import turtle</a:t>
            </a:r>
          </a:p>
          <a:p>
            <a:r>
              <a:rPr lang="ko-KR" altLang="en-US"/>
              <a:t>le=turtle.Turtle()</a:t>
            </a:r>
          </a:p>
          <a:p>
            <a:r>
              <a:rPr lang="ko-KR" altLang="en-US"/>
              <a:t>ri=turtle.Turtle()</a:t>
            </a:r>
          </a:p>
          <a:p>
            <a:r>
              <a:rPr lang="ko-KR" altLang="en-US"/>
              <a:t>le.shape("turtle");le.color("red")</a:t>
            </a:r>
          </a:p>
          <a:p>
            <a:r>
              <a:rPr lang="ko-KR" altLang="en-US"/>
              <a:t>ri.shape("circle");ri.color("green")</a:t>
            </a:r>
          </a:p>
          <a:p>
            <a:r>
              <a:rPr lang="ko-KR" altLang="en-US"/>
              <a:t>     </a:t>
            </a:r>
          </a:p>
          <a:p>
            <a:r>
              <a:rPr lang="ko-KR" altLang="en-US"/>
              <a:t>length=100</a:t>
            </a:r>
          </a:p>
          <a:p>
            <a:endParaRPr lang="ko-KR" altLang="en-US"/>
          </a:p>
          <a:p>
            <a:r>
              <a:rPr lang="ko-KR" altLang="en-US"/>
              <a:t>while length&lt;500:</a:t>
            </a:r>
          </a:p>
          <a:p>
            <a:r>
              <a:rPr lang="ko-KR" altLang="en-US"/>
              <a:t>  le.circle(100)</a:t>
            </a:r>
          </a:p>
          <a:p>
            <a:r>
              <a:rPr lang="ko-KR" altLang="en-US"/>
              <a:t>  le.up()</a:t>
            </a:r>
          </a:p>
          <a:p>
            <a:r>
              <a:rPr lang="ko-KR" altLang="en-US"/>
              <a:t>  le.setposition(-length,0)</a:t>
            </a:r>
          </a:p>
          <a:p>
            <a:r>
              <a:rPr lang="ko-KR" altLang="en-US"/>
              <a:t>  le.down()</a:t>
            </a:r>
          </a:p>
          <a:p>
            <a:r>
              <a:rPr lang="ko-KR" altLang="en-US"/>
              <a:t>  length+=100</a:t>
            </a:r>
          </a:p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670" y="636016"/>
            <a:ext cx="739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OOP(object-oriented programming)</a:t>
            </a:r>
            <a:endParaRPr lang="ko-KR" altLang="en-US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정의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870" y="963417"/>
            <a:ext cx="8237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smtClean="0">
                <a:latin typeface="+mj-ea"/>
                <a:ea typeface="+mj-ea"/>
              </a:rPr>
              <a:t>하나의 단위</a:t>
            </a:r>
            <a:r>
              <a:rPr lang="en-US" altLang="ko-KR" sz="1600" spc="-150" smtClean="0">
                <a:latin typeface="+mj-ea"/>
                <a:ea typeface="+mj-ea"/>
              </a:rPr>
              <a:t>, </a:t>
            </a:r>
            <a:r>
              <a:rPr lang="ko-KR" altLang="en-US" sz="1600" spc="-150" smtClean="0">
                <a:latin typeface="+mj-ea"/>
                <a:ea typeface="+mj-ea"/>
              </a:rPr>
              <a:t>객체는 객체 나름대로의 고유한 기능을 수행하면서 다른 객체들과 상호 작용</a:t>
            </a:r>
            <a:r>
              <a:rPr lang="ko-KR" altLang="en-US" sz="1600" spc="-150">
                <a:latin typeface="+mj-ea"/>
                <a:ea typeface="+mj-ea"/>
              </a:rPr>
              <a:t>함</a:t>
            </a:r>
            <a:r>
              <a:rPr lang="en-US" altLang="ko-KR" sz="1600" spc="-150" smtClean="0">
                <a:latin typeface="+mj-ea"/>
                <a:ea typeface="+mj-ea"/>
              </a:rPr>
              <a:t>.</a:t>
            </a:r>
            <a:endParaRPr lang="ko-KR" altLang="en-US" sz="1600" spc="-150" smtClean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2410" y="1306259"/>
            <a:ext cx="8687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상태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(state) :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객체가 가지고 있는 속성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(property)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또는 특성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행동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(behavior) :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객체가 가지고 있는 기능 또는 할수 있는 행동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즉 동작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메소드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9740" y="2842072"/>
            <a:ext cx="3558860" cy="3195862"/>
          </a:xfrm>
          <a:prstGeom prst="roundRect">
            <a:avLst>
              <a:gd name="adj" fmla="val 22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5267" y="2607633"/>
            <a:ext cx="2627806" cy="49878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  <a:latin typeface="+mj-ea"/>
              </a:rPr>
              <a:t>자동차객체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6870" y="3456382"/>
            <a:ext cx="3198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mtClean="0">
                <a:latin typeface="+mj-ea"/>
                <a:ea typeface="+mj-ea"/>
              </a:rPr>
              <a:t>속성 </a:t>
            </a:r>
            <a:r>
              <a:rPr lang="en-US" altLang="ko-KR" sz="2000" b="1" smtClean="0">
                <a:latin typeface="+mj-ea"/>
                <a:ea typeface="+mj-ea"/>
              </a:rPr>
              <a:t>: </a:t>
            </a:r>
          </a:p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smtClean="0">
                <a:latin typeface="+mj-ea"/>
                <a:ea typeface="+mj-ea"/>
              </a:rPr>
              <a:t>색상</a:t>
            </a:r>
            <a:r>
              <a:rPr lang="en-US" altLang="ko-KR" sz="1600" b="1" smtClean="0">
                <a:latin typeface="+mj-ea"/>
                <a:ea typeface="+mj-ea"/>
              </a:rPr>
              <a:t>,</a:t>
            </a:r>
            <a:r>
              <a:rPr lang="ko-KR" altLang="en-US" sz="1600" b="1" smtClean="0">
                <a:latin typeface="+mj-ea"/>
                <a:ea typeface="+mj-ea"/>
              </a:rPr>
              <a:t>크기</a:t>
            </a:r>
            <a:r>
              <a:rPr lang="en-US" altLang="ko-KR" sz="1600" b="1" smtClean="0">
                <a:latin typeface="+mj-ea"/>
                <a:ea typeface="+mj-ea"/>
              </a:rPr>
              <a:t>,</a:t>
            </a:r>
            <a:r>
              <a:rPr lang="ko-KR" altLang="en-US" sz="1600" b="1" smtClean="0">
                <a:latin typeface="+mj-ea"/>
                <a:ea typeface="+mj-ea"/>
              </a:rPr>
              <a:t>속도</a:t>
            </a:r>
            <a:r>
              <a:rPr lang="en-US" altLang="ko-KR" sz="1600" b="1" smtClean="0">
                <a:latin typeface="+mj-ea"/>
                <a:ea typeface="+mj-ea"/>
              </a:rPr>
              <a:t>,</a:t>
            </a:r>
            <a:r>
              <a:rPr lang="ko-KR" altLang="en-US" sz="1600" b="1" smtClean="0">
                <a:latin typeface="+mj-ea"/>
                <a:ea typeface="+mj-ea"/>
              </a:rPr>
              <a:t>연식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가격등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6870" y="4603625"/>
            <a:ext cx="33001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mtClean="0">
                <a:latin typeface="+mj-ea"/>
                <a:ea typeface="+mj-ea"/>
              </a:rPr>
              <a:t>행동</a:t>
            </a:r>
            <a:r>
              <a:rPr lang="en-US" altLang="ko-KR" sz="2000" b="1" smtClean="0">
                <a:latin typeface="+mj-ea"/>
                <a:ea typeface="+mj-ea"/>
              </a:rPr>
              <a:t>: </a:t>
            </a:r>
          </a:p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smtClean="0">
                <a:latin typeface="+mj-ea"/>
                <a:ea typeface="+mj-ea"/>
              </a:rPr>
              <a:t>달린다</a:t>
            </a:r>
            <a:r>
              <a:rPr lang="en-US" altLang="ko-KR" sz="1600" b="1" smtClean="0">
                <a:latin typeface="+mj-ea"/>
                <a:ea typeface="+mj-ea"/>
              </a:rPr>
              <a:t>,</a:t>
            </a:r>
            <a:r>
              <a:rPr lang="ko-KR" altLang="en-US" sz="1600" b="1" smtClean="0">
                <a:latin typeface="+mj-ea"/>
                <a:ea typeface="+mj-ea"/>
              </a:rPr>
              <a:t>멈춘다</a:t>
            </a:r>
            <a:r>
              <a:rPr lang="en-US" altLang="ko-KR" sz="1600" b="1" smtClean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600" b="1" smtClean="0">
                <a:latin typeface="+mj-ea"/>
                <a:ea typeface="+mj-ea"/>
              </a:rPr>
              <a:t>속도를 변경한다등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51400" y="2842072"/>
            <a:ext cx="3560400" cy="3195862"/>
          </a:xfrm>
          <a:prstGeom prst="roundRect">
            <a:avLst>
              <a:gd name="adj" fmla="val 22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17600" y="2607633"/>
            <a:ext cx="2628000" cy="49878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  <a:latin typeface="+mj-ea"/>
              </a:rPr>
              <a:t>프로그램구현</a:t>
            </a:r>
            <a:endParaRPr lang="ko-KR" altLang="en-US" sz="20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00107" y="3456382"/>
            <a:ext cx="1799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+mj-ea"/>
                <a:ea typeface="+mj-ea"/>
              </a:rPr>
              <a:t>object.speed</a:t>
            </a:r>
          </a:p>
          <a:p>
            <a:r>
              <a:rPr lang="en-US" altLang="ko-KR" b="1">
                <a:latin typeface="+mj-ea"/>
                <a:ea typeface="+mj-ea"/>
              </a:rPr>
              <a:t>opject.color</a:t>
            </a:r>
          </a:p>
          <a:p>
            <a:r>
              <a:rPr lang="en-US" altLang="ko-KR" b="1">
                <a:latin typeface="+mj-ea"/>
                <a:ea typeface="+mj-ea"/>
              </a:rPr>
              <a:t>object.make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00107" y="4831141"/>
            <a:ext cx="1799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+mj-ea"/>
                <a:ea typeface="+mj-ea"/>
              </a:rPr>
              <a:t>object.drive()</a:t>
            </a:r>
          </a:p>
          <a:p>
            <a:r>
              <a:rPr lang="en-US" altLang="ko-KR" b="1" smtClean="0">
                <a:latin typeface="+mj-ea"/>
                <a:ea typeface="+mj-ea"/>
              </a:rPr>
              <a:t>object.park()</a:t>
            </a:r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4173" y="3815434"/>
            <a:ext cx="216732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84173" y="5154306"/>
            <a:ext cx="216732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거북이 개체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6483" y="89197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import turtle</a:t>
            </a:r>
          </a:p>
          <a:p>
            <a:r>
              <a:rPr lang="en-US" altLang="ko-KR"/>
              <a:t>le=turtle.Turtle()</a:t>
            </a:r>
          </a:p>
          <a:p>
            <a:r>
              <a:rPr lang="en-US" altLang="ko-KR"/>
              <a:t>ri=turtle.Turtle()</a:t>
            </a:r>
          </a:p>
          <a:p>
            <a:endParaRPr lang="en-US" altLang="ko-KR"/>
          </a:p>
          <a:p>
            <a:r>
              <a:rPr lang="en-US" altLang="ko-KR" smtClean="0"/>
              <a:t>def </a:t>
            </a:r>
            <a:r>
              <a:rPr lang="en-US" altLang="ko-KR"/>
              <a:t>setup(this_turtle,shape, color,position):</a:t>
            </a:r>
          </a:p>
          <a:p>
            <a:r>
              <a:rPr lang="en-US" altLang="ko-KR"/>
              <a:t>    this_turtle.speed(0)</a:t>
            </a:r>
          </a:p>
          <a:p>
            <a:r>
              <a:rPr lang="en-US" altLang="ko-KR"/>
              <a:t>    this_turtle.shape(shape)</a:t>
            </a:r>
          </a:p>
          <a:p>
            <a:r>
              <a:rPr lang="en-US" altLang="ko-KR"/>
              <a:t>    this_turtle.color(color)</a:t>
            </a:r>
          </a:p>
          <a:p>
            <a:r>
              <a:rPr lang="en-US" altLang="ko-KR"/>
              <a:t>    this_turtle.up()</a:t>
            </a:r>
          </a:p>
          <a:p>
            <a:r>
              <a:rPr lang="en-US" altLang="ko-KR"/>
              <a:t>    this_turtle.setposition(position)</a:t>
            </a:r>
          </a:p>
          <a:p>
            <a:r>
              <a:rPr lang="en-US" altLang="ko-KR"/>
              <a:t>    this_turtle.down()</a:t>
            </a:r>
          </a:p>
          <a:p>
            <a:r>
              <a:rPr lang="en-US" altLang="ko-KR"/>
              <a:t>    this_turtle.circle(100)</a:t>
            </a:r>
          </a:p>
          <a:p>
            <a:r>
              <a:rPr lang="en-US" altLang="ko-KR"/>
              <a:t>    </a:t>
            </a:r>
          </a:p>
          <a:p>
            <a:r>
              <a:rPr lang="en-US" altLang="ko-KR" smtClean="0"/>
              <a:t>length=100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while length&lt;500:</a:t>
            </a:r>
          </a:p>
          <a:p>
            <a:r>
              <a:rPr lang="en-US" altLang="ko-KR"/>
              <a:t>  setup(le,"turtle","red",(-length,0))</a:t>
            </a:r>
          </a:p>
          <a:p>
            <a:r>
              <a:rPr lang="en-US" altLang="ko-KR"/>
              <a:t>  setup(ri,"circle","blue",(length,0))</a:t>
            </a:r>
          </a:p>
          <a:p>
            <a:r>
              <a:rPr lang="en-US" altLang="ko-KR"/>
              <a:t>  length+=100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4708635" y="2186151"/>
            <a:ext cx="348812" cy="1902373"/>
          </a:xfrm>
          <a:prstGeom prst="rightBrace">
            <a:avLst>
              <a:gd name="adj1" fmla="val 70810"/>
              <a:gd name="adj2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3806" y="233781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클래스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sym typeface="Wingdings" panose="05000000000000000000" pitchFamily="2" charset="2"/>
              </a:rPr>
              <a:t>정의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거북이 개체 쫒아가는 게임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514" y="80918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/>
              <a:t>import turtle</a:t>
            </a:r>
          </a:p>
          <a:p>
            <a:r>
              <a:rPr lang="ko-KR" altLang="en-US" sz="1600"/>
              <a:t>tu1=turtle.Turtle()</a:t>
            </a:r>
          </a:p>
          <a:p>
            <a:r>
              <a:rPr lang="ko-KR" altLang="en-US" sz="1600"/>
              <a:t>tu2=turtle.Turtle()</a:t>
            </a:r>
          </a:p>
          <a:p>
            <a:endParaRPr lang="ko-KR" altLang="en-US" sz="1600"/>
          </a:p>
          <a:p>
            <a:r>
              <a:rPr lang="ko-KR" altLang="en-US" sz="1600"/>
              <a:t>def setup(this_turtle,shape, color,position):</a:t>
            </a:r>
          </a:p>
          <a:p>
            <a:r>
              <a:rPr lang="ko-KR" altLang="en-US" sz="1600"/>
              <a:t>    this_turtle.speed(10)</a:t>
            </a:r>
          </a:p>
          <a:p>
            <a:r>
              <a:rPr lang="ko-KR" altLang="en-US" sz="1600"/>
              <a:t>    this_turtle.shape(shape)</a:t>
            </a:r>
          </a:p>
          <a:p>
            <a:r>
              <a:rPr lang="ko-KR" altLang="en-US" sz="1600"/>
              <a:t>    this_turtle.color(color)</a:t>
            </a:r>
          </a:p>
          <a:p>
            <a:r>
              <a:rPr lang="ko-KR" altLang="en-US" sz="1600"/>
              <a:t>    this_turtle.up()</a:t>
            </a:r>
          </a:p>
          <a:p>
            <a:r>
              <a:rPr lang="ko-KR" altLang="en-US" sz="1600"/>
              <a:t>    this_turtle.setposition(position)</a:t>
            </a:r>
          </a:p>
          <a:p>
            <a:r>
              <a:rPr lang="ko-KR" altLang="en-US" sz="1600"/>
              <a:t>    this_turtle.down()</a:t>
            </a:r>
          </a:p>
          <a:p>
            <a:r>
              <a:rPr lang="ko-KR" altLang="en-US" sz="1600"/>
              <a:t>    </a:t>
            </a:r>
          </a:p>
          <a:p>
            <a:r>
              <a:rPr lang="ko-KR" altLang="en-US" sz="1600" smtClean="0"/>
              <a:t> length=100</a:t>
            </a:r>
            <a:endParaRPr lang="ko-KR" altLang="en-US" sz="1600"/>
          </a:p>
          <a:p>
            <a:r>
              <a:rPr lang="ko-KR" altLang="en-US" sz="1600"/>
              <a:t>tu1</a:t>
            </a:r>
          </a:p>
          <a:p>
            <a:r>
              <a:rPr lang="ko-KR" altLang="en-US" sz="1600"/>
              <a:t>setup(tu1,"turtle","red",(60,0))</a:t>
            </a:r>
          </a:p>
          <a:p>
            <a:r>
              <a:rPr lang="ko-KR" altLang="en-US" sz="1600"/>
              <a:t>setup(tu2,"circle","blue",(0,-75))</a:t>
            </a:r>
          </a:p>
          <a:p>
            <a:endParaRPr lang="ko-KR" altLang="en-US" sz="1600"/>
          </a:p>
          <a:p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4472797" y="809183"/>
            <a:ext cx="4572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mtClean="0"/>
              <a:t>while </a:t>
            </a:r>
            <a:r>
              <a:rPr lang="ko-KR" altLang="en-US" sz="1600"/>
              <a:t>length&lt;500:</a:t>
            </a:r>
          </a:p>
          <a:p>
            <a:r>
              <a:rPr lang="ko-KR" altLang="en-US" sz="1600" smtClean="0"/>
              <a:t>   </a:t>
            </a:r>
            <a:r>
              <a:rPr lang="ko-KR" altLang="en-US" sz="1600"/>
              <a:t>tu1.forward(3)</a:t>
            </a:r>
          </a:p>
          <a:p>
            <a:r>
              <a:rPr lang="ko-KR" altLang="en-US" sz="1600"/>
              <a:t>   tu1</a:t>
            </a:r>
            <a:r>
              <a:rPr lang="ko-KR" altLang="en-US" sz="1600" smtClean="0"/>
              <a:t>_위치=</a:t>
            </a:r>
            <a:r>
              <a:rPr lang="ko-KR" altLang="en-US" sz="1600"/>
              <a:t>tu1.position()</a:t>
            </a:r>
          </a:p>
          <a:p>
            <a:r>
              <a:rPr lang="ko-KR" altLang="en-US" sz="1600" smtClean="0"/>
              <a:t>   각도=tu2.towards(tu1_위치)</a:t>
            </a:r>
            <a:endParaRPr lang="ko-KR" altLang="en-US" sz="1600"/>
          </a:p>
          <a:p>
            <a:r>
              <a:rPr lang="ko-KR" altLang="en-US" sz="1400">
                <a:solidFill>
                  <a:srgbClr val="00B050"/>
                </a:solidFill>
              </a:rPr>
              <a:t>      #toward : 현재 위치에서 지정위치까지 </a:t>
            </a:r>
            <a:r>
              <a:rPr lang="en-US" altLang="ko-KR" sz="1400" smtClean="0">
                <a:solidFill>
                  <a:srgbClr val="00B050"/>
                </a:solidFill>
              </a:rPr>
              <a:t/>
            </a:r>
            <a:br>
              <a:rPr lang="en-US" altLang="ko-KR" sz="1400" smtClean="0">
                <a:solidFill>
                  <a:srgbClr val="00B050"/>
                </a:solidFill>
              </a:rPr>
            </a:br>
            <a:r>
              <a:rPr lang="en-US" altLang="ko-KR" sz="1400" smtClean="0">
                <a:solidFill>
                  <a:srgbClr val="00B050"/>
                </a:solidFill>
              </a:rPr>
              <a:t>                        </a:t>
            </a:r>
            <a:r>
              <a:rPr lang="ko-KR" altLang="en-US" sz="1400" smtClean="0">
                <a:solidFill>
                  <a:srgbClr val="00B050"/>
                </a:solidFill>
              </a:rPr>
              <a:t>도달하기 </a:t>
            </a:r>
            <a:r>
              <a:rPr lang="ko-KR" altLang="en-US" sz="1400">
                <a:solidFill>
                  <a:srgbClr val="00B050"/>
                </a:solidFill>
              </a:rPr>
              <a:t>위해 필요한 각도</a:t>
            </a:r>
          </a:p>
          <a:p>
            <a:r>
              <a:rPr lang="ko-KR" altLang="en-US" sz="1600" smtClean="0"/>
              <a:t>   tu2.setheading(각도)  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 </a:t>
            </a:r>
            <a:r>
              <a:rPr lang="ko-KR" altLang="en-US" sz="1400">
                <a:solidFill>
                  <a:srgbClr val="00B050"/>
                </a:solidFill>
              </a:rPr>
              <a:t>#heading: 거북이가 바라보는 방향변</a:t>
            </a:r>
          </a:p>
          <a:p>
            <a:r>
              <a:rPr lang="ko-KR" altLang="en-US" sz="1400">
                <a:solidFill>
                  <a:srgbClr val="00B050"/>
                </a:solidFill>
              </a:rPr>
              <a:t>      # t.setheading(90)  거북이가 화면 위쪽을 바라봅니다.</a:t>
            </a:r>
          </a:p>
          <a:p>
            <a:r>
              <a:rPr lang="ko-KR" altLang="en-US" sz="1400">
                <a:solidFill>
                  <a:srgbClr val="00B050"/>
                </a:solidFill>
              </a:rPr>
              <a:t>      # 거북이가 오른쪽을 바라볼 때의 각도가 0이며, </a:t>
            </a:r>
            <a:r>
              <a:rPr lang="en-US" altLang="ko-KR" sz="1400" smtClean="0">
                <a:solidFill>
                  <a:srgbClr val="00B050"/>
                </a:solidFill>
              </a:rPr>
              <a:t/>
            </a:r>
            <a:br>
              <a:rPr lang="en-US" altLang="ko-KR" sz="1400" smtClean="0">
                <a:solidFill>
                  <a:srgbClr val="00B050"/>
                </a:solidFill>
              </a:rPr>
            </a:br>
            <a:r>
              <a:rPr lang="en-US" altLang="ko-KR" sz="1400" smtClean="0">
                <a:solidFill>
                  <a:srgbClr val="00B050"/>
                </a:solidFill>
              </a:rPr>
              <a:t>        </a:t>
            </a:r>
            <a:r>
              <a:rPr lang="ko-KR" altLang="en-US" sz="1400" smtClean="0">
                <a:solidFill>
                  <a:srgbClr val="00B050"/>
                </a:solidFill>
              </a:rPr>
              <a:t>시계 </a:t>
            </a:r>
            <a:r>
              <a:rPr lang="ko-KR" altLang="en-US" sz="1400">
                <a:solidFill>
                  <a:srgbClr val="00B050"/>
                </a:solidFill>
              </a:rPr>
              <a:t>반대 방향으로 돌면서 각도가 커집니다.</a:t>
            </a:r>
          </a:p>
          <a:p>
            <a:r>
              <a:rPr lang="ko-KR" altLang="en-US" sz="1600" smtClean="0"/>
              <a:t>   </a:t>
            </a:r>
            <a:r>
              <a:rPr lang="ko-KR" altLang="en-US" sz="1600"/>
              <a:t>tu2.forward(5)</a:t>
            </a:r>
          </a:p>
          <a:p>
            <a:r>
              <a:rPr lang="ko-KR" altLang="en-US" sz="1600"/>
              <a:t>   length+=3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507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거북이 개체 쫒아가는 게임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514" y="809183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/>
              <a:t>import turtle</a:t>
            </a:r>
          </a:p>
          <a:p>
            <a:r>
              <a:rPr lang="ko-KR" altLang="en-US" sz="1600"/>
              <a:t>tu1=turtle.Turtle()</a:t>
            </a:r>
          </a:p>
          <a:p>
            <a:r>
              <a:rPr lang="ko-KR" altLang="en-US" sz="1600"/>
              <a:t>tu2=turtle.Turtle()</a:t>
            </a:r>
          </a:p>
          <a:p>
            <a:endParaRPr lang="ko-KR" altLang="en-US" sz="1600"/>
          </a:p>
          <a:p>
            <a:r>
              <a:rPr lang="ko-KR" altLang="en-US" sz="1600"/>
              <a:t>def setup(this_turtle,shape, color,position):</a:t>
            </a:r>
          </a:p>
          <a:p>
            <a:r>
              <a:rPr lang="ko-KR" altLang="en-US" sz="1600"/>
              <a:t>    this_turtle.speed(10)</a:t>
            </a:r>
          </a:p>
          <a:p>
            <a:r>
              <a:rPr lang="ko-KR" altLang="en-US" sz="1600"/>
              <a:t>    this_turtle.shape(shape)</a:t>
            </a:r>
          </a:p>
          <a:p>
            <a:r>
              <a:rPr lang="ko-KR" altLang="en-US" sz="1600"/>
              <a:t>    this_turtle.color(color)</a:t>
            </a:r>
          </a:p>
          <a:p>
            <a:r>
              <a:rPr lang="ko-KR" altLang="en-US" sz="1600"/>
              <a:t>    this_turtle.up()</a:t>
            </a:r>
          </a:p>
          <a:p>
            <a:r>
              <a:rPr lang="ko-KR" altLang="en-US" sz="1600"/>
              <a:t>    this_turtle.setposition(position)</a:t>
            </a:r>
          </a:p>
          <a:p>
            <a:r>
              <a:rPr lang="ko-KR" altLang="en-US" sz="1600"/>
              <a:t>    this_turtle.down()</a:t>
            </a:r>
          </a:p>
          <a:p>
            <a:r>
              <a:rPr lang="ko-KR" altLang="en-US" sz="1600"/>
              <a:t>    </a:t>
            </a:r>
          </a:p>
          <a:p>
            <a:r>
              <a:rPr lang="ko-KR" altLang="en-US" sz="1600" smtClean="0"/>
              <a:t> 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4472797" y="80918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def </a:t>
            </a:r>
            <a:r>
              <a:rPr lang="en-US" altLang="ko-KR" sz="1600"/>
              <a:t>run():</a:t>
            </a:r>
          </a:p>
          <a:p>
            <a:r>
              <a:rPr lang="en-US" altLang="ko-KR" sz="1600"/>
              <a:t>    length=100</a:t>
            </a:r>
          </a:p>
          <a:p>
            <a:r>
              <a:rPr lang="en-US" altLang="ko-KR" sz="1600"/>
              <a:t>    while length&lt;cnt:   #for i in range(cnt)</a:t>
            </a:r>
          </a:p>
          <a:p>
            <a:r>
              <a:rPr lang="en-US" altLang="ko-KR" sz="1600"/>
              <a:t>        tu1.forward(value1)</a:t>
            </a:r>
          </a:p>
          <a:p>
            <a:r>
              <a:rPr lang="en-US" altLang="ko-KR" sz="1600"/>
              <a:t>        tu1_</a:t>
            </a:r>
            <a:r>
              <a:rPr lang="ko-KR" altLang="en-US" sz="1600"/>
              <a:t>위치</a:t>
            </a:r>
            <a:r>
              <a:rPr lang="en-US" altLang="ko-KR" sz="1600"/>
              <a:t>=tu1.position()</a:t>
            </a:r>
          </a:p>
          <a:p>
            <a:r>
              <a:rPr lang="en-US" altLang="ko-KR" sz="1600"/>
              <a:t>        </a:t>
            </a:r>
            <a:r>
              <a:rPr lang="ko-KR" altLang="en-US" sz="1600"/>
              <a:t>각도</a:t>
            </a:r>
            <a:r>
              <a:rPr lang="en-US" altLang="ko-KR" sz="1600"/>
              <a:t>=tu2.towards(tu1_</a:t>
            </a:r>
            <a:r>
              <a:rPr lang="ko-KR" altLang="en-US" sz="1600"/>
              <a:t>위치</a:t>
            </a:r>
            <a:r>
              <a:rPr lang="en-US" altLang="ko-KR" sz="1600"/>
              <a:t>)</a:t>
            </a:r>
          </a:p>
          <a:p>
            <a:r>
              <a:rPr lang="en-US" altLang="ko-KR" sz="1600"/>
              <a:t>        tu2.setheading(</a:t>
            </a:r>
            <a:r>
              <a:rPr lang="ko-KR" altLang="en-US" sz="1600"/>
              <a:t>각도</a:t>
            </a:r>
            <a:r>
              <a:rPr lang="en-US" altLang="ko-KR" sz="1600"/>
              <a:t>)</a:t>
            </a:r>
          </a:p>
          <a:p>
            <a:r>
              <a:rPr lang="en-US" altLang="ko-KR" sz="1600"/>
              <a:t>        tu2.forward(value2)</a:t>
            </a:r>
          </a:p>
          <a:p>
            <a:r>
              <a:rPr lang="en-US" altLang="ko-KR" sz="1600"/>
              <a:t>        length+=3</a:t>
            </a:r>
          </a:p>
          <a:p>
            <a:endParaRPr lang="en-US" altLang="ko-KR" sz="1600"/>
          </a:p>
          <a:p>
            <a:r>
              <a:rPr lang="en-US" altLang="ko-KR" sz="1600"/>
              <a:t>value1=3</a:t>
            </a:r>
          </a:p>
          <a:p>
            <a:r>
              <a:rPr lang="en-US" altLang="ko-KR" sz="1600"/>
              <a:t>value2=5</a:t>
            </a:r>
          </a:p>
          <a:p>
            <a:r>
              <a:rPr lang="en-US" altLang="ko-KR" sz="1600"/>
              <a:t>cnt=500</a:t>
            </a:r>
          </a:p>
          <a:p>
            <a:endParaRPr lang="en-US" altLang="ko-KR" sz="1600"/>
          </a:p>
          <a:p>
            <a:r>
              <a:rPr lang="en-US" altLang="ko-KR" sz="1600" smtClean="0"/>
              <a:t>setup(tu1</a:t>
            </a:r>
            <a:r>
              <a:rPr lang="en-US" altLang="ko-KR" sz="1600"/>
              <a:t>,"turtle","red",(60,0))</a:t>
            </a:r>
          </a:p>
          <a:p>
            <a:r>
              <a:rPr lang="en-US" altLang="ko-KR" sz="1600"/>
              <a:t>setup(tu2,"circle","blue",(0,-75))</a:t>
            </a:r>
          </a:p>
          <a:p>
            <a:r>
              <a:rPr lang="en-US" altLang="ko-KR" sz="1600"/>
              <a:t>run()</a:t>
            </a:r>
          </a:p>
          <a:p>
            <a:endParaRPr lang="en-US" altLang="ko-KR" sz="1600"/>
          </a:p>
        </p:txBody>
      </p:sp>
      <p:sp>
        <p:nvSpPr>
          <p:cNvPr id="3" name="직사각형 2"/>
          <p:cNvSpPr/>
          <p:nvPr/>
        </p:nvSpPr>
        <p:spPr>
          <a:xfrm>
            <a:off x="4274820" y="4168140"/>
            <a:ext cx="4572000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1435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함수 정의하여 그리기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797" t="23875" r="33017" b="17623"/>
          <a:stretch/>
        </p:blipFill>
        <p:spPr>
          <a:xfrm>
            <a:off x="6467610" y="822951"/>
            <a:ext cx="1262469" cy="1204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365" y="975790"/>
            <a:ext cx="1779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import turtle</a:t>
            </a:r>
          </a:p>
          <a:p>
            <a:r>
              <a:rPr lang="ko-KR" altLang="en-US"/>
              <a:t>t=turtle.Turtle()</a:t>
            </a:r>
          </a:p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9195" y="2230041"/>
            <a:ext cx="24883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def </a:t>
            </a:r>
            <a:r>
              <a:rPr lang="ko-KR" altLang="en-US" sz="2400" b="1">
                <a:solidFill>
                  <a:srgbClr val="00B050"/>
                </a:solidFill>
              </a:rPr>
              <a:t>square(cnt):</a:t>
            </a:r>
          </a:p>
          <a:p>
            <a:r>
              <a:rPr lang="ko-KR" altLang="en-US"/>
              <a:t>       for side in range(16):</a:t>
            </a:r>
          </a:p>
          <a:p>
            <a:r>
              <a:rPr lang="ko-KR" altLang="en-US"/>
              <a:t>        t.forward(cnt)</a:t>
            </a:r>
          </a:p>
          <a:p>
            <a:r>
              <a:rPr lang="ko-KR" altLang="en-US"/>
              <a:t>        t.left(90)</a:t>
            </a:r>
          </a:p>
          <a:p>
            <a:r>
              <a:rPr lang="ko-KR" altLang="en-US"/>
              <a:t>        cnt-=5</a:t>
            </a:r>
          </a:p>
          <a:p>
            <a:endParaRPr lang="ko-KR" altLang="en-US"/>
          </a:p>
          <a:p>
            <a:r>
              <a:rPr lang="ko-KR" altLang="en-US"/>
              <a:t>square(100)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6368" t="27123" r="18780" b="23278"/>
          <a:stretch/>
        </p:blipFill>
        <p:spPr>
          <a:xfrm>
            <a:off x="3329940" y="975790"/>
            <a:ext cx="1360172" cy="9233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24048" y="2230041"/>
            <a:ext cx="25222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def </a:t>
            </a:r>
            <a:r>
              <a:rPr lang="ko-KR" altLang="en-US" sz="2400" b="1">
                <a:solidFill>
                  <a:srgbClr val="00B050"/>
                </a:solidFill>
              </a:rPr>
              <a:t>square():</a:t>
            </a:r>
          </a:p>
          <a:p>
            <a:r>
              <a:rPr lang="ko-KR" altLang="en-US"/>
              <a:t>       for side in range(</a:t>
            </a:r>
            <a:r>
              <a:rPr lang="en-US" altLang="ko-KR"/>
              <a:t>4</a:t>
            </a:r>
            <a:r>
              <a:rPr lang="ko-KR" altLang="en-US"/>
              <a:t>):</a:t>
            </a:r>
          </a:p>
          <a:p>
            <a:r>
              <a:rPr lang="ko-KR" altLang="en-US"/>
              <a:t>        t.forward(</a:t>
            </a:r>
            <a:r>
              <a:rPr lang="en-US" altLang="ko-KR"/>
              <a:t>60</a:t>
            </a:r>
            <a:r>
              <a:rPr lang="ko-KR" altLang="en-US"/>
              <a:t>)</a:t>
            </a:r>
          </a:p>
          <a:p>
            <a:r>
              <a:rPr lang="ko-KR" altLang="en-US"/>
              <a:t>        t.left(90)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square()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339340" y="822950"/>
            <a:ext cx="0" cy="49104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630976" y="797192"/>
            <a:ext cx="30684" cy="49101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사각개체 </a:t>
            </a:r>
            <a:r>
              <a:rPr lang="ko-KR" altLang="en-US" sz="2800" b="1">
                <a:solidFill>
                  <a:schemeClr val="accent1">
                    <a:lumMod val="75000"/>
                  </a:schemeClr>
                </a:solidFill>
                <a:latin typeface="+mj-ea"/>
              </a:rPr>
              <a:t>함수 정의하여 그리기</a:t>
            </a:r>
            <a:endParaRPr lang="ko-KR" altLang="en-US" sz="2800" b="1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661" t="11318" r="13265" b="9654"/>
          <a:stretch/>
        </p:blipFill>
        <p:spPr>
          <a:xfrm>
            <a:off x="201931" y="1278307"/>
            <a:ext cx="2095500" cy="1859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94020" y="103251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import turtle</a:t>
            </a:r>
          </a:p>
          <a:p>
            <a:r>
              <a:rPr lang="ko-KR" altLang="en-US"/>
              <a:t>t=turtle.Turtle()</a:t>
            </a:r>
          </a:p>
          <a:p>
            <a:endParaRPr lang="ko-KR" altLang="en-US"/>
          </a:p>
          <a:p>
            <a:r>
              <a:rPr lang="ko-KR" altLang="en-US" smtClean="0"/>
              <a:t>def  </a:t>
            </a:r>
            <a:r>
              <a:rPr lang="ko-KR" altLang="en-US" sz="2400" b="1">
                <a:solidFill>
                  <a:srgbClr val="00B050"/>
                </a:solidFill>
              </a:rPr>
              <a:t>square():</a:t>
            </a:r>
          </a:p>
          <a:p>
            <a:r>
              <a:rPr lang="ko-KR" altLang="en-US"/>
              <a:t>       for side in range(4):</a:t>
            </a:r>
          </a:p>
          <a:p>
            <a:r>
              <a:rPr lang="ko-KR" altLang="en-US"/>
              <a:t>        t.forward(60)</a:t>
            </a:r>
          </a:p>
          <a:p>
            <a:r>
              <a:rPr lang="ko-KR" altLang="en-US"/>
              <a:t>        t.left(90)</a:t>
            </a:r>
          </a:p>
          <a:p>
            <a:r>
              <a:rPr lang="ko-KR" altLang="en-US"/>
              <a:t>   </a:t>
            </a:r>
          </a:p>
          <a:p>
            <a:r>
              <a:rPr lang="ko-KR" altLang="en-US" smtClean="0"/>
              <a:t>def </a:t>
            </a:r>
            <a:r>
              <a:rPr lang="ko-KR" altLang="en-US" sz="2400" b="1">
                <a:solidFill>
                  <a:srgbClr val="00B050"/>
                </a:solidFill>
              </a:rPr>
              <a:t> loop():</a:t>
            </a:r>
          </a:p>
          <a:p>
            <a:r>
              <a:rPr lang="ko-KR" altLang="en-US"/>
              <a:t>    for petal in range(8):</a:t>
            </a:r>
          </a:p>
          <a:p>
            <a:r>
              <a:rPr lang="ko-KR" altLang="en-US"/>
              <a:t>       square()</a:t>
            </a:r>
          </a:p>
          <a:p>
            <a:r>
              <a:rPr lang="ko-KR" altLang="en-US"/>
              <a:t>       t.left(45)</a:t>
            </a:r>
          </a:p>
          <a:p>
            <a:endParaRPr lang="ko-KR" altLang="en-US"/>
          </a:p>
          <a:p>
            <a:r>
              <a:rPr lang="ko-KR" altLang="en-US"/>
              <a:t>loop()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86101" y="1805939"/>
            <a:ext cx="723900" cy="708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624103">
            <a:off x="2724151" y="1654981"/>
            <a:ext cx="723900" cy="708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96602" y="871561"/>
            <a:ext cx="2093596" cy="63246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도형</a:t>
            </a:r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</a:p>
          <a:p>
            <a:pPr algn="ctr"/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def square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7431" y="2973268"/>
            <a:ext cx="2114549" cy="87876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도형</a:t>
            </a:r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def loop()</a:t>
            </a:r>
          </a:p>
          <a:p>
            <a:pPr algn="ctr"/>
            <a:r>
              <a:rPr lang="en-US" altLang="ko-KR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t.left(45)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>
            <a:endCxn id="8" idx="0"/>
          </p:cNvCxnSpPr>
          <p:nvPr/>
        </p:nvCxnSpPr>
        <p:spPr>
          <a:xfrm flipH="1">
            <a:off x="3448051" y="1504021"/>
            <a:ext cx="142475" cy="301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621141" y="2207948"/>
            <a:ext cx="161449" cy="765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위치에 그리기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79520" y="971550"/>
            <a:ext cx="23698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import turtle</a:t>
            </a:r>
          </a:p>
          <a:p>
            <a:r>
              <a:rPr lang="en-US" altLang="ko-KR" sz="1400"/>
              <a:t>from random import *</a:t>
            </a:r>
          </a:p>
          <a:p>
            <a:endParaRPr lang="en-US" altLang="ko-KR" sz="1400"/>
          </a:p>
          <a:p>
            <a:r>
              <a:rPr lang="en-US" altLang="ko-KR" sz="1400"/>
              <a:t>t=turtle.Turtle()</a:t>
            </a:r>
          </a:p>
          <a:p>
            <a:endParaRPr lang="en-US" altLang="ko-KR" sz="1400"/>
          </a:p>
          <a:p>
            <a:r>
              <a:rPr lang="en-US" altLang="ko-KR" sz="1400"/>
              <a:t>t.speed(0)</a:t>
            </a:r>
          </a:p>
          <a:p>
            <a:endParaRPr lang="en-US" altLang="ko-KR" sz="1400"/>
          </a:p>
          <a:p>
            <a:r>
              <a:rPr lang="en-US" altLang="ko-KR" sz="1400"/>
              <a:t>def set():</a:t>
            </a:r>
          </a:p>
          <a:p>
            <a:r>
              <a:rPr lang="en-US" altLang="ko-KR" sz="1400"/>
              <a:t>   x=randrange(500) </a:t>
            </a:r>
          </a:p>
          <a:p>
            <a:r>
              <a:rPr lang="en-US" altLang="ko-KR" sz="1400"/>
              <a:t>   t.up()</a:t>
            </a:r>
          </a:p>
          <a:p>
            <a:r>
              <a:rPr lang="en-US" altLang="ko-KR" sz="1400"/>
              <a:t>   t.setposition(x)</a:t>
            </a:r>
          </a:p>
          <a:p>
            <a:r>
              <a:rPr lang="en-US" altLang="ko-KR" sz="1400"/>
              <a:t>   t.down()</a:t>
            </a:r>
          </a:p>
          <a:p>
            <a:r>
              <a:rPr lang="en-US" altLang="ko-KR" sz="1400"/>
              <a:t>   </a:t>
            </a:r>
          </a:p>
          <a:p>
            <a:r>
              <a:rPr lang="en-US" altLang="ko-KR" sz="1400"/>
              <a:t>def square():</a:t>
            </a:r>
          </a:p>
          <a:p>
            <a:r>
              <a:rPr lang="en-US" altLang="ko-KR" sz="1400"/>
              <a:t>       for side in range(4):</a:t>
            </a:r>
          </a:p>
          <a:p>
            <a:r>
              <a:rPr lang="en-US" altLang="ko-KR" sz="1400"/>
              <a:t>        t.forward(60)</a:t>
            </a:r>
          </a:p>
          <a:p>
            <a:r>
              <a:rPr lang="en-US" altLang="ko-KR" sz="1400"/>
              <a:t>        t.left(90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6652260" y="971550"/>
            <a:ext cx="23698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def </a:t>
            </a:r>
            <a:r>
              <a:rPr lang="en-US" altLang="ko-KR" sz="1400"/>
              <a:t>loop():</a:t>
            </a:r>
          </a:p>
          <a:p>
            <a:r>
              <a:rPr lang="en-US" altLang="ko-KR" sz="1400"/>
              <a:t>    for petal in range(8):</a:t>
            </a:r>
          </a:p>
          <a:p>
            <a:r>
              <a:rPr lang="en-US" altLang="ko-KR" sz="1400"/>
              <a:t>       square()</a:t>
            </a:r>
          </a:p>
          <a:p>
            <a:r>
              <a:rPr lang="en-US" altLang="ko-KR" sz="1400"/>
              <a:t>       t.left(45)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for cnt in range(5):</a:t>
            </a:r>
          </a:p>
          <a:p>
            <a:r>
              <a:rPr lang="en-US" altLang="ko-KR" sz="1400"/>
              <a:t>     set()</a:t>
            </a:r>
          </a:p>
          <a:p>
            <a:r>
              <a:rPr lang="en-US" altLang="ko-KR" sz="1400"/>
              <a:t>     loop()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971550"/>
            <a:ext cx="2484380" cy="20545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위치에 그리기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79520" y="971550"/>
            <a:ext cx="3688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import turtle</a:t>
            </a:r>
          </a:p>
          <a:p>
            <a:r>
              <a:rPr lang="en-US" altLang="ko-KR" sz="1400"/>
              <a:t>from random import *</a:t>
            </a:r>
          </a:p>
          <a:p>
            <a:endParaRPr lang="en-US" altLang="ko-KR" sz="1400"/>
          </a:p>
          <a:p>
            <a:r>
              <a:rPr lang="en-US" altLang="ko-KR" sz="1400"/>
              <a:t>t=turtle.Turtle()</a:t>
            </a:r>
          </a:p>
          <a:p>
            <a:r>
              <a:rPr lang="en-US" altLang="ko-KR" sz="1400"/>
              <a:t>t.speed(50)</a:t>
            </a:r>
          </a:p>
          <a:p>
            <a:r>
              <a:rPr lang="en-US" altLang="ko-KR" sz="1400" smtClean="0"/>
              <a:t>   </a:t>
            </a:r>
            <a:endParaRPr lang="en-US" altLang="ko-KR" sz="1400"/>
          </a:p>
          <a:p>
            <a:r>
              <a:rPr lang="en-US" altLang="ko-KR" sz="1400"/>
              <a:t>def square(length):</a:t>
            </a:r>
          </a:p>
          <a:p>
            <a:r>
              <a:rPr lang="en-US" altLang="ko-KR" sz="1400"/>
              <a:t>       for side in range(4):</a:t>
            </a:r>
          </a:p>
          <a:p>
            <a:r>
              <a:rPr lang="en-US" altLang="ko-KR" sz="1400"/>
              <a:t>        t.forward(length)</a:t>
            </a:r>
          </a:p>
          <a:p>
            <a:r>
              <a:rPr lang="en-US" altLang="ko-KR" sz="1400"/>
              <a:t>        t.left(90)</a:t>
            </a:r>
          </a:p>
          <a:p>
            <a:r>
              <a:rPr lang="en-US" altLang="ko-KR" sz="1400"/>
              <a:t>   </a:t>
            </a:r>
          </a:p>
          <a:p>
            <a:endParaRPr lang="en-US" altLang="ko-KR" sz="1400"/>
          </a:p>
          <a:p>
            <a:r>
              <a:rPr lang="en-US" altLang="ko-KR" sz="1400"/>
              <a:t>def loop():</a:t>
            </a:r>
          </a:p>
          <a:p>
            <a:r>
              <a:rPr lang="en-US" altLang="ko-KR"/>
              <a:t>    for size in [20,80,120]:</a:t>
            </a:r>
          </a:p>
          <a:p>
            <a:r>
              <a:rPr lang="en-US" altLang="ko-KR" sz="1400"/>
              <a:t>       square(size)</a:t>
            </a:r>
          </a:p>
          <a:p>
            <a:r>
              <a:rPr lang="en-US" altLang="ko-KR" sz="1400"/>
              <a:t>       t.left(15)</a:t>
            </a:r>
          </a:p>
          <a:p>
            <a:r>
              <a:rPr lang="en-US" altLang="ko-KR" sz="1400"/>
              <a:t>  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loop()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8" y="1058227"/>
            <a:ext cx="2238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위치에 그리기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79520" y="971550"/>
            <a:ext cx="3688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import turtle</a:t>
            </a:r>
          </a:p>
          <a:p>
            <a:r>
              <a:rPr lang="en-US" altLang="ko-KR" sz="1400"/>
              <a:t>from random import *</a:t>
            </a:r>
          </a:p>
          <a:p>
            <a:endParaRPr lang="en-US" altLang="ko-KR" sz="1400"/>
          </a:p>
          <a:p>
            <a:r>
              <a:rPr lang="en-US" altLang="ko-KR" sz="1400"/>
              <a:t>t=turtle.Turtle()</a:t>
            </a:r>
          </a:p>
          <a:p>
            <a:r>
              <a:rPr lang="en-US" altLang="ko-KR" sz="1400"/>
              <a:t>t.speed(50)</a:t>
            </a:r>
          </a:p>
          <a:p>
            <a:r>
              <a:rPr lang="en-US" altLang="ko-KR" sz="1400" smtClean="0"/>
              <a:t>   </a:t>
            </a:r>
            <a:endParaRPr lang="en-US" altLang="ko-KR" sz="1400"/>
          </a:p>
          <a:p>
            <a:r>
              <a:rPr lang="en-US" altLang="ko-KR" sz="1400"/>
              <a:t>def square(length):</a:t>
            </a:r>
          </a:p>
          <a:p>
            <a:r>
              <a:rPr lang="en-US" altLang="ko-KR" sz="1400"/>
              <a:t>       for side in range(4):</a:t>
            </a:r>
          </a:p>
          <a:p>
            <a:r>
              <a:rPr lang="en-US" altLang="ko-KR" sz="1400"/>
              <a:t>        t.forward(length)</a:t>
            </a:r>
          </a:p>
          <a:p>
            <a:r>
              <a:rPr lang="en-US" altLang="ko-KR" sz="1400"/>
              <a:t>        t.left(90)</a:t>
            </a:r>
          </a:p>
          <a:p>
            <a:r>
              <a:rPr lang="en-US" altLang="ko-KR" sz="1400"/>
              <a:t>   </a:t>
            </a:r>
          </a:p>
          <a:p>
            <a:endParaRPr lang="en-US" altLang="ko-KR" sz="1400"/>
          </a:p>
          <a:p>
            <a:r>
              <a:rPr lang="en-US" altLang="ko-KR" sz="1400" smtClean="0"/>
              <a:t>def  </a:t>
            </a:r>
            <a:r>
              <a:rPr lang="en-US" altLang="ko-KR" sz="1400"/>
              <a:t>loop():</a:t>
            </a:r>
          </a:p>
          <a:p>
            <a:r>
              <a:rPr lang="en-US" altLang="ko-KR"/>
              <a:t>    for size in [20,80,120]:</a:t>
            </a:r>
          </a:p>
          <a:p>
            <a:r>
              <a:rPr lang="en-US" altLang="ko-KR" sz="1400"/>
              <a:t>       square(size)</a:t>
            </a:r>
          </a:p>
          <a:p>
            <a:r>
              <a:rPr lang="en-US" altLang="ko-KR" sz="1400"/>
              <a:t>       t.left(15)</a:t>
            </a:r>
          </a:p>
          <a:p>
            <a:r>
              <a:rPr lang="en-US" altLang="ko-KR" sz="1400"/>
              <a:t>  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loop()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8" y="1058227"/>
            <a:ext cx="2238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위치에 그리기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0378" t="14905" r="26842" b="33158"/>
          <a:stretch/>
        </p:blipFill>
        <p:spPr>
          <a:xfrm>
            <a:off x="441959" y="1097280"/>
            <a:ext cx="2364305" cy="1828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67100" y="97155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/>
              <a:t>import turtle</a:t>
            </a:r>
          </a:p>
          <a:p>
            <a:r>
              <a:rPr lang="ko-KR" altLang="en-US" sz="1600"/>
              <a:t>from random import *</a:t>
            </a:r>
          </a:p>
          <a:p>
            <a:endParaRPr lang="ko-KR" altLang="en-US" sz="1600"/>
          </a:p>
          <a:p>
            <a:r>
              <a:rPr lang="ko-KR" altLang="en-US" sz="1600"/>
              <a:t>t=turtle.Turtle()</a:t>
            </a:r>
          </a:p>
          <a:p>
            <a:r>
              <a:rPr lang="ko-KR" altLang="en-US" sz="1600"/>
              <a:t>t.speed(50)</a:t>
            </a:r>
          </a:p>
          <a:p>
            <a:endParaRPr lang="ko-KR" altLang="en-US" sz="1600"/>
          </a:p>
          <a:p>
            <a:r>
              <a:rPr lang="ko-KR" altLang="en-US" sz="1600"/>
              <a:t>   </a:t>
            </a:r>
          </a:p>
          <a:p>
            <a:r>
              <a:rPr lang="ko-KR" altLang="en-US" sz="1600"/>
              <a:t>def polygon(sides,length,angle):</a:t>
            </a:r>
          </a:p>
          <a:p>
            <a:r>
              <a:rPr lang="ko-KR" altLang="en-US" sz="1600"/>
              <a:t>    for s in range(sides):</a:t>
            </a:r>
          </a:p>
          <a:p>
            <a:r>
              <a:rPr lang="ko-KR" altLang="en-US" sz="1600"/>
              <a:t>        t.forward(length)</a:t>
            </a:r>
          </a:p>
          <a:p>
            <a:r>
              <a:rPr lang="ko-KR" altLang="en-US" sz="1600"/>
              <a:t>        t.left(angle)</a:t>
            </a:r>
          </a:p>
          <a:p>
            <a:endParaRPr lang="ko-KR" altLang="en-US" sz="1600"/>
          </a:p>
          <a:p>
            <a:endParaRPr lang="ko-KR" altLang="en-US" sz="1600"/>
          </a:p>
          <a:p>
            <a:r>
              <a:rPr lang="ko-KR" altLang="en-US" sz="1600"/>
              <a:t>polygon(6,30,60</a:t>
            </a:r>
            <a:r>
              <a:rPr lang="ko-KR" altLang="en-US" sz="1600" smtClean="0"/>
              <a:t>)</a:t>
            </a:r>
            <a:endParaRPr lang="en-US" altLang="ko-KR" sz="1600" smtClean="0"/>
          </a:p>
          <a:p>
            <a:r>
              <a:rPr lang="en-US" altLang="ko-KR" sz="1600"/>
              <a:t>polygon(8,30,135)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305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사각개체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radndom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위치에 그리기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67100" y="97155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/>
              <a:t>import turtle</a:t>
            </a:r>
          </a:p>
          <a:p>
            <a:r>
              <a:rPr lang="en-US" altLang="ko-KR" sz="1600"/>
              <a:t>from random import *</a:t>
            </a:r>
          </a:p>
          <a:p>
            <a:endParaRPr lang="en-US" altLang="ko-KR" sz="1600"/>
          </a:p>
          <a:p>
            <a:r>
              <a:rPr lang="en-US" altLang="ko-KR" sz="1600"/>
              <a:t>t=turtle.Turtle()</a:t>
            </a:r>
          </a:p>
          <a:p>
            <a:r>
              <a:rPr lang="en-US" altLang="ko-KR" sz="1600"/>
              <a:t>t.speed(50)</a:t>
            </a:r>
          </a:p>
          <a:p>
            <a:endParaRPr lang="en-US" altLang="ko-KR" sz="1600"/>
          </a:p>
          <a:p>
            <a:r>
              <a:rPr lang="en-US" altLang="ko-KR" sz="1600" smtClean="0"/>
              <a:t>def   </a:t>
            </a:r>
            <a:r>
              <a:rPr lang="en-US" altLang="ko-KR" sz="1600"/>
              <a:t>polygon(sides, length, angle):</a:t>
            </a:r>
          </a:p>
          <a:p>
            <a:r>
              <a:rPr lang="en-US" altLang="ko-KR" sz="1600"/>
              <a:t>    for s in range(sides):</a:t>
            </a:r>
          </a:p>
          <a:p>
            <a:r>
              <a:rPr lang="en-US" altLang="ko-KR" sz="1600"/>
              <a:t>        turtle.forward(length)</a:t>
            </a:r>
          </a:p>
          <a:p>
            <a:r>
              <a:rPr lang="en-US" altLang="ko-KR" sz="1600"/>
              <a:t>        turtle.left(angle)</a:t>
            </a:r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smtClean="0"/>
              <a:t>def   </a:t>
            </a:r>
            <a:r>
              <a:rPr lang="en-US" altLang="ko-KR" sz="1600"/>
              <a:t>flower(petal_sides, petal_angle, poly_sides, poly_length, poly_angle):</a:t>
            </a:r>
          </a:p>
          <a:p>
            <a:r>
              <a:rPr lang="en-US" altLang="ko-KR" sz="1600"/>
              <a:t>     for s in range(petal_sides):</a:t>
            </a:r>
          </a:p>
          <a:p>
            <a:r>
              <a:rPr lang="en-US" altLang="ko-KR" sz="1600"/>
              <a:t>         polygon(poly_sides, poly_length, poly_angle)</a:t>
            </a:r>
          </a:p>
          <a:p>
            <a:r>
              <a:rPr lang="en-US" altLang="ko-KR" sz="1600"/>
              <a:t>         turtle.left(petal_angle)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flower(8, 45, 4, 50, 90)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2661" t="11318" r="13265" b="9654"/>
          <a:stretch/>
        </p:blipFill>
        <p:spPr>
          <a:xfrm>
            <a:off x="201931" y="1278307"/>
            <a:ext cx="20955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670" y="636016"/>
            <a:ext cx="739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객체지향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정의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870" y="963417"/>
            <a:ext cx="8237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실세계의 객체를 소프트웨어적으로 표현하기 위한 방법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실세계의 객체가 갖는 상태오 행동을 소프트웨어 객체의 </a:t>
            </a:r>
            <a:r>
              <a:rPr lang="en-US" altLang="ko-KR" sz="1600" smtClean="0">
                <a:latin typeface="+mj-ea"/>
                <a:ea typeface="+mj-ea"/>
              </a:rPr>
              <a:t/>
            </a:r>
            <a:br>
              <a:rPr lang="en-US" altLang="ko-KR" sz="1600" smtClean="0">
                <a:latin typeface="+mj-ea"/>
                <a:ea typeface="+mj-ea"/>
              </a:rPr>
            </a:br>
            <a:r>
              <a:rPr lang="ko-KR" altLang="en-US" sz="1600" smtClean="0">
                <a:latin typeface="+mj-ea"/>
                <a:ea typeface="+mj-ea"/>
              </a:rPr>
              <a:t>변수와 메서드</a:t>
            </a:r>
            <a:r>
              <a:rPr lang="en-US" altLang="ko-KR" sz="1600" smtClean="0">
                <a:latin typeface="+mj-ea"/>
                <a:ea typeface="+mj-ea"/>
              </a:rPr>
              <a:t>(</a:t>
            </a:r>
            <a:r>
              <a:rPr lang="ko-KR" altLang="en-US" sz="1600" smtClean="0">
                <a:latin typeface="+mj-ea"/>
                <a:ea typeface="+mj-ea"/>
              </a:rPr>
              <a:t>메서드 또는 </a:t>
            </a:r>
            <a:r>
              <a:rPr lang="en-US" altLang="ko-KR" sz="1600" smtClean="0">
                <a:latin typeface="+mj-ea"/>
                <a:ea typeface="+mj-ea"/>
              </a:rPr>
              <a:t>function)</a:t>
            </a:r>
            <a:r>
              <a:rPr lang="ko-KR" altLang="en-US" sz="1600" smtClean="0">
                <a:latin typeface="+mj-ea"/>
                <a:ea typeface="+mj-ea"/>
              </a:rPr>
              <a:t>으로 모델링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0700" y="2700835"/>
            <a:ext cx="363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실세계의 객체가 갖는 특성이나 상태를 값으로 저장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8164" y="2339853"/>
            <a:ext cx="16219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변수</a:t>
            </a:r>
            <a:endParaRPr lang="en-US" sz="1600" b="1"/>
          </a:p>
        </p:txBody>
      </p:sp>
      <p:sp>
        <p:nvSpPr>
          <p:cNvPr id="26" name="직사각형 25"/>
          <p:cNvSpPr/>
          <p:nvPr/>
        </p:nvSpPr>
        <p:spPr>
          <a:xfrm>
            <a:off x="520700" y="4248118"/>
            <a:ext cx="363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</a:rPr>
              <a:t>객체가 가지는 특성이나 상태를 변경시키는 행동을 </a:t>
            </a:r>
            <a:r>
              <a:rPr lang="ko-KR" altLang="en-US" sz="1600" smtClean="0">
                <a:latin typeface="+mj-ea"/>
              </a:rPr>
              <a:t>표현</a:t>
            </a:r>
            <a:endParaRPr lang="en-US" altLang="ko-KR" sz="1600" smtClean="0">
              <a:latin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</a:rPr>
              <a:t>변수의 값을 </a:t>
            </a:r>
            <a:r>
              <a:rPr lang="ko-KR" altLang="en-US" sz="1600" smtClean="0">
                <a:latin typeface="+mj-ea"/>
              </a:rPr>
              <a:t>변경</a:t>
            </a:r>
            <a:endParaRPr lang="en-US" altLang="ko-KR" sz="1600" smtClean="0">
              <a:latin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</a:rPr>
              <a:t>다른 객체로부터 온 요청에 대한 서비스를 </a:t>
            </a:r>
            <a:r>
              <a:rPr lang="ko-KR" altLang="en-US" sz="1600" smtClean="0">
                <a:latin typeface="+mj-ea"/>
              </a:rPr>
              <a:t>수행</a:t>
            </a:r>
            <a:endParaRPr lang="ko-KR" altLang="en-US" sz="1600">
              <a:latin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8164" y="3887136"/>
            <a:ext cx="16219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메서드</a:t>
            </a:r>
            <a:endParaRPr lang="en-US" sz="1600" b="1"/>
          </a:p>
        </p:txBody>
      </p:sp>
      <p:grpSp>
        <p:nvGrpSpPr>
          <p:cNvPr id="13" name="그룹 12"/>
          <p:cNvGrpSpPr/>
          <p:nvPr/>
        </p:nvGrpSpPr>
        <p:grpSpPr>
          <a:xfrm>
            <a:off x="4572000" y="2474263"/>
            <a:ext cx="5045993" cy="3168273"/>
            <a:chOff x="4572000" y="2093263"/>
            <a:chExt cx="5045993" cy="3168273"/>
          </a:xfrm>
        </p:grpSpPr>
        <p:grpSp>
          <p:nvGrpSpPr>
            <p:cNvPr id="7" name="그룹 6"/>
            <p:cNvGrpSpPr/>
            <p:nvPr/>
          </p:nvGrpSpPr>
          <p:grpSpPr>
            <a:xfrm>
              <a:off x="4572000" y="2093263"/>
              <a:ext cx="5045993" cy="3168273"/>
              <a:chOff x="4783807" y="1719045"/>
              <a:chExt cx="5045993" cy="3168273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17292" y="1719045"/>
                <a:ext cx="48125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class Car:</a:t>
                </a:r>
              </a:p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  def drive(</a:t>
                </a:r>
                <a:r>
                  <a:rPr lang="en-US" altLang="ko-KR" sz="2000" b="1">
                    <a:solidFill>
                      <a:srgbClr val="FF0000"/>
                    </a:solidFill>
                    <a:latin typeface="+mj-ea"/>
                    <a:ea typeface="+mj-ea"/>
                  </a:rPr>
                  <a:t>self</a:t>
                </a:r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):            </a:t>
                </a:r>
                <a:r>
                  <a:rPr lang="ko-KR" altLang="en-US" sz="2000" b="1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메소드</a:t>
                </a:r>
                <a:endParaRPr lang="en-US" altLang="ko-KR" sz="2000" b="1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     self.speed=10          </a:t>
                </a:r>
                <a:r>
                  <a:rPr lang="ko-KR" altLang="en-US" sz="2000" b="1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속성</a:t>
                </a:r>
                <a:endParaRPr lang="en-US" altLang="ko-KR" sz="2000" b="1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017292" y="3009881"/>
                <a:ext cx="4812508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myCar=Car()</a:t>
                </a:r>
              </a:p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myCar.color=“blue”</a:t>
                </a:r>
              </a:p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myCar.model=“E-Class”</a:t>
                </a:r>
              </a:p>
              <a:p>
                <a:r>
                  <a:rPr lang="en-US" altLang="ko-KR" sz="2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myCar.drive</a:t>
                </a:r>
                <a:r>
                  <a:rPr lang="en-US" altLang="ko-KR" sz="2000" b="1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()</a:t>
                </a:r>
              </a:p>
              <a:p>
                <a:r>
                  <a:rPr lang="en-US" altLang="ko-KR" sz="2000" b="1" smtClean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print(myCar.speed)</a:t>
                </a:r>
                <a:endParaRPr lang="en-US" altLang="ko-KR" sz="2000" b="1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endParaRPr lang="ko-KR" altLang="en-US" sz="1600" b="1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>
                <a:off x="4783807" y="2262034"/>
                <a:ext cx="151981" cy="1921083"/>
              </a:xfrm>
              <a:custGeom>
                <a:avLst/>
                <a:gdLst>
                  <a:gd name="connsiteX0" fmla="*/ 252248 w 399393"/>
                  <a:gd name="connsiteY0" fmla="*/ 2301765 h 2301765"/>
                  <a:gd name="connsiteX1" fmla="*/ 0 w 399393"/>
                  <a:gd name="connsiteY1" fmla="*/ 2301765 h 2301765"/>
                  <a:gd name="connsiteX2" fmla="*/ 0 w 399393"/>
                  <a:gd name="connsiteY2" fmla="*/ 0 h 2301765"/>
                  <a:gd name="connsiteX3" fmla="*/ 399393 w 399393"/>
                  <a:gd name="connsiteY3" fmla="*/ 0 h 230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393" h="2301765">
                    <a:moveTo>
                      <a:pt x="252248" y="2301765"/>
                    </a:moveTo>
                    <a:lnTo>
                      <a:pt x="0" y="2301765"/>
                    </a:lnTo>
                    <a:lnTo>
                      <a:pt x="0" y="0"/>
                    </a:lnTo>
                    <a:lnTo>
                      <a:pt x="399393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056887" y="3963134"/>
                <a:ext cx="1866360" cy="3250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/>
            <p:cNvCxnSpPr/>
            <p:nvPr/>
          </p:nvCxnSpPr>
          <p:spPr>
            <a:xfrm>
              <a:off x="7048500" y="2585452"/>
              <a:ext cx="65154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7048500" y="2904610"/>
              <a:ext cx="65154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6361016" y="864833"/>
            <a:ext cx="264313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import turtle</a:t>
            </a:r>
          </a:p>
          <a:p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turtle.Turtle()</a:t>
            </a:r>
          </a:p>
          <a:p>
            <a:endParaRPr lang="en-US" altLang="ko-KR" b="1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=&gt;turtle</a:t>
            </a:r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객체의</a:t>
            </a:r>
            <a:endParaRPr lang="en-US" altLang="ko-KR" b="1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Turtle() </a:t>
            </a:r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메소드 호출</a:t>
            </a:r>
          </a:p>
        </p:txBody>
      </p:sp>
    </p:spTree>
    <p:extLst>
      <p:ext uri="{BB962C8B-B14F-4D97-AF65-F5344CB8AC3E}">
        <p14:creationId xmlns:p14="http://schemas.microsoft.com/office/powerpoint/2010/main" val="40262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문제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random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생성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사용자 답 맞추기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24504" y="963387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/>
              <a:t>from random import *</a:t>
            </a:r>
          </a:p>
          <a:p>
            <a:r>
              <a:rPr lang="en-US" altLang="ko-KR" sz="1600"/>
              <a:t>class Cal:</a:t>
            </a:r>
          </a:p>
          <a:p>
            <a:r>
              <a:rPr lang="en-US" altLang="ko-KR" sz="1600"/>
              <a:t>   def result(self):</a:t>
            </a:r>
          </a:p>
          <a:p>
            <a:r>
              <a:rPr lang="en-US" altLang="ko-KR" sz="1600"/>
              <a:t>        self.V1=randint(1,40)   #int(random()*40)</a:t>
            </a:r>
          </a:p>
          <a:p>
            <a:r>
              <a:rPr lang="en-US" altLang="ko-KR" sz="1600"/>
              <a:t>        self.V2=randint(1,40)   # int(random()*40)</a:t>
            </a:r>
          </a:p>
          <a:p>
            <a:r>
              <a:rPr lang="en-US" altLang="ko-KR" sz="1600"/>
              <a:t>        self.op=randint(1,3)    # int(random()*3)</a:t>
            </a:r>
          </a:p>
          <a:p>
            <a:r>
              <a:rPr lang="en-US" altLang="ko-KR" sz="1600"/>
              <a:t>        </a:t>
            </a:r>
          </a:p>
          <a:p>
            <a:r>
              <a:rPr lang="en-US" altLang="ko-KR" sz="1600"/>
              <a:t>        if self.op==1:</a:t>
            </a:r>
          </a:p>
          <a:p>
            <a:r>
              <a:rPr lang="en-US" altLang="ko-KR" sz="1600"/>
              <a:t>            self.op_r="+"</a:t>
            </a:r>
          </a:p>
          <a:p>
            <a:r>
              <a:rPr lang="en-US" altLang="ko-KR" sz="1600"/>
              <a:t>            self.re=self.V1+self.V2</a:t>
            </a:r>
          </a:p>
          <a:p>
            <a:r>
              <a:rPr lang="en-US" altLang="ko-KR" sz="1600"/>
              <a:t>        elif self.op==2:</a:t>
            </a:r>
          </a:p>
          <a:p>
            <a:r>
              <a:rPr lang="en-US" altLang="ko-KR" sz="1600"/>
              <a:t>            self.op_r="-"</a:t>
            </a:r>
          </a:p>
          <a:p>
            <a:r>
              <a:rPr lang="en-US" altLang="ko-KR" sz="1600"/>
              <a:t>            self.re=self.V1-self.V2</a:t>
            </a:r>
          </a:p>
          <a:p>
            <a:r>
              <a:rPr lang="en-US" altLang="ko-KR" sz="1600"/>
              <a:t>        elif self.op==3:</a:t>
            </a:r>
          </a:p>
          <a:p>
            <a:r>
              <a:rPr lang="en-US" altLang="ko-KR" sz="1600"/>
              <a:t>            self.op_r="*"</a:t>
            </a:r>
          </a:p>
          <a:p>
            <a:r>
              <a:rPr lang="en-US" altLang="ko-KR" sz="1600"/>
              <a:t>            self.re=self.V1*self.V2</a:t>
            </a:r>
          </a:p>
          <a:p>
            <a:r>
              <a:rPr lang="en-US" altLang="ko-KR" sz="1600"/>
              <a:t>        </a:t>
            </a:r>
          </a:p>
          <a:p>
            <a:endParaRPr lang="en-US" altLang="ko-KR" sz="1600"/>
          </a:p>
          <a:p>
            <a:r>
              <a:rPr lang="en-US" altLang="ko-KR" sz="1600"/>
              <a:t>myCal=Cal()</a:t>
            </a:r>
          </a:p>
          <a:p>
            <a:r>
              <a:rPr lang="en-US" altLang="ko-KR" sz="1600"/>
              <a:t>cnt_T=0;cnt_F=0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3" name="직사각형 2"/>
          <p:cNvSpPr/>
          <p:nvPr/>
        </p:nvSpPr>
        <p:spPr>
          <a:xfrm>
            <a:off x="121514" y="891970"/>
            <a:ext cx="169164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25*3</a:t>
            </a:r>
          </a:p>
          <a:p>
            <a:r>
              <a:rPr lang="en-US" altLang="ko-KR" sz="1600"/>
              <a:t>=75</a:t>
            </a:r>
          </a:p>
          <a:p>
            <a:r>
              <a:rPr lang="ko-KR" altLang="en-US" sz="1600"/>
              <a:t>정답</a:t>
            </a:r>
            <a:r>
              <a:rPr lang="en-US" altLang="ko-KR" sz="1600"/>
              <a:t>!</a:t>
            </a:r>
          </a:p>
          <a:p>
            <a:r>
              <a:rPr lang="en-US" altLang="ko-KR" sz="1600"/>
              <a:t>37-18</a:t>
            </a:r>
          </a:p>
          <a:p>
            <a:r>
              <a:rPr lang="en-US" altLang="ko-KR" sz="1600"/>
              <a:t>=19</a:t>
            </a:r>
          </a:p>
          <a:p>
            <a:r>
              <a:rPr lang="ko-KR" altLang="en-US" sz="1600"/>
              <a:t>정답</a:t>
            </a:r>
            <a:r>
              <a:rPr lang="en-US" altLang="ko-KR" sz="1600"/>
              <a:t>!</a:t>
            </a:r>
          </a:p>
          <a:p>
            <a:r>
              <a:rPr lang="en-US" altLang="ko-KR" sz="1600"/>
              <a:t>6-4</a:t>
            </a:r>
          </a:p>
          <a:p>
            <a:r>
              <a:rPr lang="en-US" altLang="ko-KR" sz="1600"/>
              <a:t>=2</a:t>
            </a:r>
          </a:p>
          <a:p>
            <a:r>
              <a:rPr lang="ko-KR" altLang="en-US" sz="1600"/>
              <a:t>정답</a:t>
            </a:r>
            <a:r>
              <a:rPr lang="en-US" altLang="ko-KR" sz="1600"/>
              <a:t>!</a:t>
            </a:r>
          </a:p>
          <a:p>
            <a:r>
              <a:rPr lang="en-US" altLang="ko-KR" sz="1600"/>
              <a:t>3*11</a:t>
            </a:r>
          </a:p>
          <a:p>
            <a:r>
              <a:rPr lang="en-US" altLang="ko-KR" sz="1600"/>
              <a:t> </a:t>
            </a:r>
          </a:p>
          <a:p>
            <a:r>
              <a:rPr lang="en-US" altLang="ko-KR" sz="1600"/>
              <a:t>=33</a:t>
            </a:r>
          </a:p>
          <a:p>
            <a:r>
              <a:rPr lang="ko-KR" altLang="en-US" sz="1600"/>
              <a:t>정답</a:t>
            </a:r>
            <a:r>
              <a:rPr lang="en-US" altLang="ko-KR" sz="1600"/>
              <a:t>!</a:t>
            </a:r>
          </a:p>
          <a:p>
            <a:r>
              <a:rPr lang="en-US" altLang="ko-KR" sz="1600"/>
              <a:t>15-13</a:t>
            </a:r>
          </a:p>
          <a:p>
            <a:r>
              <a:rPr lang="en-US" altLang="ko-KR" sz="1600"/>
              <a:t>=12</a:t>
            </a:r>
          </a:p>
          <a:p>
            <a:r>
              <a:rPr lang="ko-KR" altLang="en-US" sz="1600"/>
              <a:t>오답</a:t>
            </a:r>
            <a:r>
              <a:rPr lang="en-US" altLang="ko-KR" sz="1600"/>
              <a:t>!</a:t>
            </a:r>
          </a:p>
          <a:p>
            <a:r>
              <a:rPr lang="ko-KR" altLang="en-US" sz="1600"/>
              <a:t>정답 </a:t>
            </a:r>
            <a:r>
              <a:rPr lang="en-US" altLang="ko-KR" sz="1600"/>
              <a:t>: 4 </a:t>
            </a:r>
            <a:r>
              <a:rPr lang="ko-KR" altLang="en-US" sz="1600"/>
              <a:t>오답 </a:t>
            </a:r>
            <a:r>
              <a:rPr lang="en-US" altLang="ko-KR" sz="1600"/>
              <a:t>: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38692" y="963387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for </a:t>
            </a:r>
            <a:r>
              <a:rPr lang="en-US" altLang="ko-KR" sz="1600"/>
              <a:t>i in range(5):</a:t>
            </a:r>
          </a:p>
          <a:p>
            <a:r>
              <a:rPr lang="en-US" altLang="ko-KR" sz="1600"/>
              <a:t>    myCal.result()</a:t>
            </a:r>
          </a:p>
          <a:p>
            <a:endParaRPr lang="en-US" altLang="ko-KR" sz="1600"/>
          </a:p>
          <a:p>
            <a:r>
              <a:rPr lang="en-US" altLang="ko-KR" sz="1600"/>
              <a:t>    print("===========</a:t>
            </a:r>
            <a:r>
              <a:rPr lang="ko-KR" altLang="en-US" sz="1600"/>
              <a:t>문제</a:t>
            </a:r>
            <a:r>
              <a:rPr lang="en-US" altLang="ko-KR" sz="1600"/>
              <a:t>",i+1,"===========")</a:t>
            </a:r>
          </a:p>
          <a:p>
            <a:endParaRPr lang="en-US" altLang="ko-KR" sz="1600"/>
          </a:p>
          <a:p>
            <a:r>
              <a:rPr lang="en-US" altLang="ko-KR" sz="1600"/>
              <a:t>    print(myCal.V1,myCal.op_r,myCal.V2)</a:t>
            </a:r>
          </a:p>
          <a:p>
            <a:r>
              <a:rPr lang="en-US" altLang="ko-KR" sz="1600"/>
              <a:t>    dab=input("</a:t>
            </a:r>
            <a:r>
              <a:rPr lang="ko-KR" altLang="en-US" sz="1600"/>
              <a:t>답입력</a:t>
            </a:r>
            <a:r>
              <a:rPr lang="en-US" altLang="ko-KR" sz="1600"/>
              <a:t>=&gt;")</a:t>
            </a:r>
          </a:p>
          <a:p>
            <a:endParaRPr lang="en-US" altLang="ko-KR" sz="1600"/>
          </a:p>
          <a:p>
            <a:r>
              <a:rPr lang="en-US" altLang="ko-KR" sz="1600"/>
              <a:t>    if myCal.re==dab:</a:t>
            </a:r>
          </a:p>
          <a:p>
            <a:r>
              <a:rPr lang="en-US" altLang="ko-KR" sz="1600"/>
              <a:t>          print("</a:t>
            </a:r>
            <a:r>
              <a:rPr lang="ko-KR" altLang="en-US" sz="1600"/>
              <a:t>정답</a:t>
            </a:r>
            <a:r>
              <a:rPr lang="en-US" altLang="ko-KR" sz="1600"/>
              <a:t>")</a:t>
            </a:r>
          </a:p>
          <a:p>
            <a:r>
              <a:rPr lang="en-US" altLang="ko-KR" sz="1600"/>
              <a:t>          cnt_T+=1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  print("</a:t>
            </a:r>
            <a:r>
              <a:rPr lang="ko-KR" altLang="en-US" sz="1600"/>
              <a:t>오답</a:t>
            </a:r>
            <a:r>
              <a:rPr lang="en-US" altLang="ko-KR" sz="1600"/>
              <a:t>")</a:t>
            </a:r>
          </a:p>
          <a:p>
            <a:r>
              <a:rPr lang="en-US" altLang="ko-KR" sz="1600"/>
              <a:t>          cnt_F-=1</a:t>
            </a:r>
          </a:p>
          <a:p>
            <a:r>
              <a:rPr lang="en-US" altLang="ko-KR" sz="1600"/>
              <a:t>    print()</a:t>
            </a:r>
          </a:p>
          <a:p>
            <a:endParaRPr lang="en-US" altLang="ko-KR" sz="1600"/>
          </a:p>
          <a:p>
            <a:r>
              <a:rPr lang="en-US" altLang="ko-KR" sz="1600"/>
              <a:t>print("==============================")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전체</a:t>
            </a:r>
            <a:r>
              <a:rPr lang="en-US" altLang="ko-KR" sz="1600"/>
              <a:t>",i,"</a:t>
            </a:r>
            <a:r>
              <a:rPr lang="ko-KR" altLang="en-US" sz="1600"/>
              <a:t>문제중 정답</a:t>
            </a:r>
            <a:r>
              <a:rPr lang="en-US" altLang="ko-KR" sz="1600"/>
              <a:t>",cnt_T)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전체</a:t>
            </a:r>
            <a:r>
              <a:rPr lang="en-US" altLang="ko-KR" sz="1600"/>
              <a:t>",i,"</a:t>
            </a:r>
            <a:r>
              <a:rPr lang="ko-KR" altLang="en-US" sz="1600"/>
              <a:t>문제중 오답</a:t>
            </a:r>
            <a:r>
              <a:rPr lang="en-US" altLang="ko-KR" sz="1600"/>
              <a:t>",cnt_F)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정답비율</a:t>
            </a:r>
            <a:r>
              <a:rPr lang="en-US" altLang="ko-KR" sz="1600"/>
              <a:t>",cnt_T/(i+1)*100)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오답비율</a:t>
            </a:r>
            <a:r>
              <a:rPr lang="en-US" altLang="ko-KR" sz="1600"/>
              <a:t>",cnt_F/(i+1)*100)</a:t>
            </a: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9303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89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14" y="102398"/>
            <a:ext cx="9022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거북이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3" y="891970"/>
            <a:ext cx="2499112" cy="24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특징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9900" y="107523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상태 정보를 저장하고 있는 변수와 상태를 변경하거나 서비스를 수행하는 메서드를 하나의 소프트웨어 묶음으로 묶는 것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7364" y="714253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캡슐화</a:t>
            </a:r>
            <a:r>
              <a:rPr lang="en-US" altLang="ko-KR" sz="1600" b="1" smtClean="0"/>
              <a:t>(Encapsulation)</a:t>
            </a:r>
            <a:endParaRPr lang="en-US" sz="1600" b="1"/>
          </a:p>
        </p:txBody>
      </p:sp>
      <p:sp>
        <p:nvSpPr>
          <p:cNvPr id="21" name="직사각형 20"/>
          <p:cNvSpPr/>
          <p:nvPr/>
        </p:nvSpPr>
        <p:spPr>
          <a:xfrm>
            <a:off x="469900" y="2176367"/>
            <a:ext cx="835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객체와 다른 객체 사이에 통신을 할 수 있도록 도와주는 </a:t>
            </a:r>
            <a:r>
              <a:rPr lang="ko-KR" altLang="en-US" sz="1600" smtClean="0">
                <a:latin typeface="+mj-ea"/>
                <a:ea typeface="+mj-ea"/>
              </a:rPr>
              <a:t>것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smtClean="0">
                <a:latin typeface="+mj-ea"/>
                <a:ea typeface="+mj-ea"/>
              </a:rPr>
              <a:t> </a:t>
            </a:r>
            <a:r>
              <a:rPr lang="ko-KR" altLang="en-US" sz="1600">
                <a:latin typeface="+mj-ea"/>
                <a:ea typeface="+mj-ea"/>
              </a:rPr>
              <a:t>메시지의 </a:t>
            </a:r>
            <a:r>
              <a:rPr lang="ko-KR" altLang="en-US" sz="1600" smtClean="0">
                <a:latin typeface="+mj-ea"/>
                <a:ea typeface="+mj-ea"/>
              </a:rPr>
              <a:t>구성요소</a:t>
            </a:r>
            <a:r>
              <a:rPr lang="en-US" altLang="ko-KR" sz="1600" smtClean="0">
                <a:latin typeface="+mj-ea"/>
                <a:ea typeface="+mj-ea"/>
              </a:rPr>
              <a:t/>
            </a:r>
            <a:br>
              <a:rPr lang="en-US" altLang="ko-KR" sz="1600" smtClean="0">
                <a:latin typeface="+mj-ea"/>
                <a:ea typeface="+mj-ea"/>
              </a:rPr>
            </a:br>
            <a:r>
              <a:rPr lang="ko-KR" altLang="en-US" sz="1600" smtClean="0">
                <a:latin typeface="+mj-ea"/>
                <a:ea typeface="+mj-ea"/>
              </a:rPr>
              <a:t> </a:t>
            </a:r>
            <a:r>
              <a:rPr lang="en-US" altLang="ko-KR" sz="1600">
                <a:latin typeface="+mj-ea"/>
                <a:ea typeface="+mj-ea"/>
              </a:rPr>
              <a:t>- </a:t>
            </a:r>
            <a:r>
              <a:rPr lang="ko-KR" altLang="en-US" sz="1600">
                <a:latin typeface="+mj-ea"/>
                <a:ea typeface="+mj-ea"/>
              </a:rPr>
              <a:t>메시지를 받을 객체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수행을 요청한 메서드의 이름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메서드에 의해 </a:t>
            </a:r>
            <a:r>
              <a:rPr lang="ko-KR" altLang="en-US" sz="1600" smtClean="0">
                <a:latin typeface="+mj-ea"/>
                <a:ea typeface="+mj-ea"/>
              </a:rPr>
              <a:t>필요한 </a:t>
            </a:r>
            <a:r>
              <a:rPr lang="ko-KR" altLang="en-US" sz="1600">
                <a:latin typeface="+mj-ea"/>
                <a:ea typeface="+mj-ea"/>
              </a:rPr>
              <a:t>매개변수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7364" y="1815385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메시지 </a:t>
            </a:r>
            <a:r>
              <a:rPr lang="en-US" altLang="ko-KR" sz="1600" b="1"/>
              <a:t>(Message) </a:t>
            </a:r>
            <a:endParaRPr lang="en-US" sz="1600" b="1"/>
          </a:p>
        </p:txBody>
      </p:sp>
      <p:sp>
        <p:nvSpPr>
          <p:cNvPr id="23" name="직사각형 22"/>
          <p:cNvSpPr/>
          <p:nvPr/>
        </p:nvSpPr>
        <p:spPr>
          <a:xfrm>
            <a:off x="469900" y="3499474"/>
            <a:ext cx="835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어떤 특정 종류의 모든 객체들에 대해 일반적으로 적용할 수 있는 메서드를 정의하고 있는 설계도</a:t>
            </a:r>
            <a:r>
              <a:rPr lang="en-US" altLang="ko-KR" sz="1600">
                <a:latin typeface="+mj-ea"/>
                <a:ea typeface="+mj-ea"/>
              </a:rPr>
              <a:t>(blueprint) </a:t>
            </a:r>
            <a:r>
              <a:rPr lang="ko-KR" altLang="en-US" sz="1600">
                <a:latin typeface="+mj-ea"/>
                <a:ea typeface="+mj-ea"/>
              </a:rPr>
              <a:t>또는 프로토타입</a:t>
            </a:r>
            <a:r>
              <a:rPr lang="en-US" altLang="ko-KR" sz="1600">
                <a:latin typeface="+mj-ea"/>
                <a:ea typeface="+mj-ea"/>
              </a:rPr>
              <a:t>(prototype</a:t>
            </a:r>
            <a:r>
              <a:rPr lang="en-US" altLang="ko-KR" sz="1600" smtClean="0">
                <a:latin typeface="+mj-ea"/>
                <a:ea typeface="+mj-ea"/>
              </a:rPr>
              <a:t>)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7364" y="3156945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클래스 </a:t>
            </a:r>
            <a:r>
              <a:rPr lang="en-US" altLang="ko-KR" sz="1600" b="1"/>
              <a:t>(Class) </a:t>
            </a:r>
            <a:endParaRPr lang="en-US" sz="1600" b="1"/>
          </a:p>
        </p:txBody>
      </p:sp>
      <p:sp>
        <p:nvSpPr>
          <p:cNvPr id="25" name="직사각형 24"/>
          <p:cNvSpPr/>
          <p:nvPr/>
        </p:nvSpPr>
        <p:spPr>
          <a:xfrm>
            <a:off x="469900" y="4638813"/>
            <a:ext cx="835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클래스를 실제로 사용할 수 있도록 선언하는 것 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실제로 </a:t>
            </a:r>
            <a:r>
              <a:rPr lang="ko-KR" altLang="en-US" sz="1600">
                <a:latin typeface="+mj-ea"/>
                <a:ea typeface="+mj-ea"/>
              </a:rPr>
              <a:t>메모리 공간을 차지하여 사용 가능  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인스턴스 </a:t>
            </a:r>
            <a:r>
              <a:rPr lang="ko-KR" altLang="en-US" sz="1600">
                <a:latin typeface="+mj-ea"/>
                <a:ea typeface="+mj-ea"/>
              </a:rPr>
              <a:t>메서드를 이용하여 변수들의 값을 설정 및 변경하는 것이 가능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7364" y="4315042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인스턴스 </a:t>
            </a:r>
            <a:r>
              <a:rPr lang="en-US" altLang="ko-KR" sz="1600" b="1"/>
              <a:t>(Instance) </a:t>
            </a:r>
            <a:endParaRPr lang="en-US" sz="1600" b="1"/>
          </a:p>
        </p:txBody>
      </p:sp>
      <p:sp>
        <p:nvSpPr>
          <p:cNvPr id="29" name="직사각형 28"/>
          <p:cNvSpPr/>
          <p:nvPr/>
        </p:nvSpPr>
        <p:spPr>
          <a:xfrm>
            <a:off x="469900" y="6117352"/>
            <a:ext cx="835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클래스는 객체의 상태와 행동을 정의하고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이 클래스를 실제 사용할 수 있 도록 변수로 선언한 것이 인스턴스이며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이 인스턴스를 </a:t>
            </a:r>
            <a:r>
              <a:rPr lang="ko-KR" altLang="en-US" sz="1600" smtClean="0">
                <a:latin typeface="+mj-ea"/>
                <a:ea typeface="+mj-ea"/>
              </a:rPr>
              <a:t>객체라 함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7364" y="5793581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객체 </a:t>
            </a:r>
            <a:r>
              <a:rPr lang="en-US" altLang="ko-KR" sz="1600" b="1"/>
              <a:t>(Object) 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234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특징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9900" y="107523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클래스를 이용하여 다른 클래스를 생성 또는 정의 가능 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하위클래스는 </a:t>
            </a:r>
            <a:r>
              <a:rPr lang="ko-KR" altLang="en-US" sz="1600">
                <a:latin typeface="+mj-ea"/>
                <a:ea typeface="+mj-ea"/>
              </a:rPr>
              <a:t>상위클래스가 갖고 있는 모든 특성들을 상속하여 사용 가능  </a:t>
            </a:r>
            <a:r>
              <a:rPr lang="en-US" altLang="ko-KR" sz="1600">
                <a:latin typeface="+mj-ea"/>
                <a:ea typeface="+mj-ea"/>
              </a:rPr>
              <a:t>• 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7364" y="714253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상속</a:t>
            </a:r>
            <a:r>
              <a:rPr lang="en-US" altLang="ko-KR" sz="1600" b="1"/>
              <a:t>((Inheritance) </a:t>
            </a:r>
            <a:endParaRPr lang="en-US" sz="1600" b="1"/>
          </a:p>
        </p:txBody>
      </p:sp>
      <p:grpSp>
        <p:nvGrpSpPr>
          <p:cNvPr id="13" name="그룹 12"/>
          <p:cNvGrpSpPr/>
          <p:nvPr/>
        </p:nvGrpSpPr>
        <p:grpSpPr>
          <a:xfrm>
            <a:off x="1836982" y="2318620"/>
            <a:ext cx="4876799" cy="1548409"/>
            <a:chOff x="3517900" y="1969491"/>
            <a:chExt cx="4876799" cy="1548409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918200" y="2523066"/>
              <a:ext cx="0" cy="512234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왼쪽 대괄호 6"/>
            <p:cNvSpPr/>
            <p:nvPr/>
          </p:nvSpPr>
          <p:spPr>
            <a:xfrm rot="5400000">
              <a:off x="5737225" y="1165225"/>
              <a:ext cx="527050" cy="3695700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517900" y="1969491"/>
              <a:ext cx="4876799" cy="1548409"/>
              <a:chOff x="3517900" y="1969491"/>
              <a:chExt cx="6391393" cy="184050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5359400" y="1969491"/>
                <a:ext cx="2463800" cy="673100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chemeClr val="accent1">
                        <a:lumMod val="50000"/>
                      </a:schemeClr>
                    </a:solidFill>
                  </a:rPr>
                  <a:t>자동차 클래스</a:t>
                </a:r>
                <a:endParaRPr lang="ko-KR" altLang="en-US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17900" y="3136900"/>
                <a:ext cx="1841500" cy="673100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mtClean="0">
                    <a:solidFill>
                      <a:schemeClr val="accent1">
                        <a:lumMod val="50000"/>
                      </a:schemeClr>
                    </a:solidFill>
                  </a:rPr>
                  <a:t>버스 클래스</a:t>
                </a:r>
                <a:endParaRPr lang="ko-KR" altLang="en-US" sz="14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59558" y="3136900"/>
                <a:ext cx="1841500" cy="673100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mtClean="0">
                    <a:solidFill>
                      <a:schemeClr val="accent1">
                        <a:lumMod val="50000"/>
                      </a:schemeClr>
                    </a:solidFill>
                  </a:rPr>
                  <a:t>자가용 클래스</a:t>
                </a:r>
                <a:endParaRPr lang="ko-KR" altLang="en-US" sz="14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067792" y="3136900"/>
                <a:ext cx="1841501" cy="673100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mtClean="0">
                    <a:solidFill>
                      <a:schemeClr val="accent1">
                        <a:lumMod val="50000"/>
                      </a:schemeClr>
                    </a:solidFill>
                  </a:rPr>
                  <a:t>트럭 클래스</a:t>
                </a:r>
                <a:endParaRPr lang="ko-KR" altLang="en-US" sz="14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635000" y="208778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상속관계트리</a:t>
            </a:r>
            <a:endParaRPr lang="ko-KR" altLang="en-US" sz="2000" b="1"/>
          </a:p>
        </p:txBody>
      </p:sp>
      <p:sp>
        <p:nvSpPr>
          <p:cNvPr id="31" name="직사각형 30"/>
          <p:cNvSpPr/>
          <p:nvPr/>
        </p:nvSpPr>
        <p:spPr>
          <a:xfrm>
            <a:off x="469900" y="4355109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상위 클래스에서 정의된 멤버</a:t>
            </a:r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>
                <a:latin typeface="+mj-ea"/>
                <a:ea typeface="+mj-ea"/>
              </a:rPr>
              <a:t>변수 나 메서드</a:t>
            </a:r>
            <a:r>
              <a:rPr lang="en-US" altLang="ko-KR" sz="1600">
                <a:latin typeface="+mj-ea"/>
                <a:ea typeface="+mj-ea"/>
              </a:rPr>
              <a:t>)</a:t>
            </a:r>
            <a:r>
              <a:rPr lang="ko-KR" altLang="en-US" sz="1600">
                <a:latin typeface="+mj-ea"/>
                <a:ea typeface="+mj-ea"/>
              </a:rPr>
              <a:t>들을 다시 정의할 필요 없이 그대로 여러 하위 클래스들에서 재사용하는 것이 가능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+mj-ea"/>
                <a:ea typeface="+mj-ea"/>
              </a:rPr>
              <a:t>소프트웨어 </a:t>
            </a:r>
            <a:r>
              <a:rPr lang="ko-KR" altLang="en-US" sz="1600">
                <a:latin typeface="+mj-ea"/>
                <a:ea typeface="+mj-ea"/>
              </a:rPr>
              <a:t>개발에 드는 비용 감소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00" y="40384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상속장점</a:t>
            </a:r>
            <a:endParaRPr lang="ko-KR" altLang="en-US" sz="2000" b="1"/>
          </a:p>
        </p:txBody>
      </p:sp>
      <p:sp>
        <p:nvSpPr>
          <p:cNvPr id="33" name="직사각형 32"/>
          <p:cNvSpPr/>
          <p:nvPr/>
        </p:nvSpPr>
        <p:spPr>
          <a:xfrm>
            <a:off x="469900" y="5802438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하위 클래스에서 완전하게 정의하여 사용해야 할 가이드라인 제공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000" y="54858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추상클래스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5385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객체지향 프로그래밍 특징 및 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선언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9900" y="1075235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 여러 개의 클래스가 같은 메시지에 대해 각자의 방법으로 작용할 수 있는 능력 </a:t>
            </a:r>
            <a:r>
              <a:rPr lang="en-US" altLang="ko-KR" sz="1600">
                <a:latin typeface="+mj-ea"/>
                <a:ea typeface="+mj-ea"/>
              </a:rPr>
              <a:t>(overriding) 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smtClean="0">
                <a:latin typeface="+mj-ea"/>
                <a:ea typeface="+mj-ea"/>
              </a:rPr>
              <a:t> </a:t>
            </a:r>
            <a:r>
              <a:rPr lang="ko-KR" altLang="en-US" sz="1600">
                <a:latin typeface="+mj-ea"/>
                <a:ea typeface="+mj-ea"/>
              </a:rPr>
              <a:t>같은 이름을 갖는 메서드가 여러 개 존재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7364" y="714253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다형성 </a:t>
            </a:r>
            <a:r>
              <a:rPr lang="en-US" altLang="ko-KR" sz="1600" b="1"/>
              <a:t>(Polymorphism) </a:t>
            </a:r>
            <a:endParaRPr lang="en-US" sz="1600" b="1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9740" y="2511872"/>
            <a:ext cx="3558860" cy="1729928"/>
          </a:xfrm>
          <a:prstGeom prst="roundRect">
            <a:avLst>
              <a:gd name="adj" fmla="val 22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5267" y="2277433"/>
            <a:ext cx="2627806" cy="49878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j-ea"/>
              </a:rPr>
              <a:t>C# </a:t>
            </a:r>
            <a:r>
              <a:rPr lang="ko-KR" altLang="en-US" b="1" smtClean="0">
                <a:solidFill>
                  <a:schemeClr val="bg1"/>
                </a:solidFill>
                <a:latin typeface="+mj-ea"/>
              </a:rPr>
              <a:t>클래스</a:t>
            </a:r>
            <a:endParaRPr lang="ko-KR" altLang="en-US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070" y="2922982"/>
            <a:ext cx="3558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+mj-ea"/>
                <a:ea typeface="+mj-ea"/>
              </a:rPr>
              <a:t>class </a:t>
            </a:r>
            <a:r>
              <a:rPr lang="ko-KR" altLang="en-US" b="1" smtClean="0">
                <a:latin typeface="+mj-ea"/>
                <a:ea typeface="+mj-ea"/>
              </a:rPr>
              <a:t>클래스이름 </a:t>
            </a:r>
            <a:r>
              <a:rPr lang="en-US" altLang="ko-KR" b="1" smtClean="0">
                <a:latin typeface="+mj-ea"/>
                <a:ea typeface="+mj-ea"/>
              </a:rPr>
              <a:t>//</a:t>
            </a:r>
            <a:r>
              <a:rPr lang="ko-KR" altLang="en-US" b="1" smtClean="0">
                <a:latin typeface="+mj-ea"/>
                <a:ea typeface="+mj-ea"/>
              </a:rPr>
              <a:t>이름정의</a:t>
            </a:r>
            <a:endParaRPr lang="en-US" altLang="ko-KR" b="1" smtClean="0">
              <a:latin typeface="+mj-ea"/>
              <a:ea typeface="+mj-ea"/>
            </a:endParaRPr>
          </a:p>
          <a:p>
            <a:r>
              <a:rPr lang="en-US" altLang="ko-KR" b="1" smtClean="0">
                <a:latin typeface="+mj-ea"/>
                <a:ea typeface="+mj-ea"/>
              </a:rPr>
              <a:t>{</a:t>
            </a:r>
          </a:p>
          <a:p>
            <a:r>
              <a:rPr lang="ko-KR" altLang="en-US" b="1" smtClean="0">
                <a:latin typeface="+mj-ea"/>
                <a:ea typeface="+mj-ea"/>
              </a:rPr>
              <a:t>         멤버</a:t>
            </a:r>
            <a:r>
              <a:rPr lang="en-US" altLang="ko-KR" b="1" smtClean="0">
                <a:latin typeface="+mj-ea"/>
                <a:ea typeface="+mj-ea"/>
              </a:rPr>
              <a:t>(</a:t>
            </a:r>
            <a:r>
              <a:rPr lang="ko-KR" altLang="en-US" b="1" smtClean="0">
                <a:latin typeface="+mj-ea"/>
                <a:ea typeface="+mj-ea"/>
              </a:rPr>
              <a:t>들</a:t>
            </a:r>
            <a:r>
              <a:rPr lang="en-US" altLang="ko-KR" b="1" smtClean="0">
                <a:latin typeface="+mj-ea"/>
                <a:ea typeface="+mj-ea"/>
              </a:rPr>
              <a:t>)</a:t>
            </a:r>
          </a:p>
          <a:p>
            <a:r>
              <a:rPr lang="en-US" altLang="ko-KR" b="1">
                <a:latin typeface="+mj-ea"/>
                <a:ea typeface="+mj-ea"/>
              </a:rPr>
              <a:t>}</a:t>
            </a:r>
            <a:endParaRPr lang="ko-KR" altLang="en-US" sz="1400" b="1" smtClean="0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35840" y="2511872"/>
            <a:ext cx="3558860" cy="1729928"/>
          </a:xfrm>
          <a:prstGeom prst="roundRect">
            <a:avLst>
              <a:gd name="adj" fmla="val 22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01367" y="2277433"/>
            <a:ext cx="2627806" cy="498789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+mj-ea"/>
              </a:rPr>
              <a:t>파이썬 클래스</a:t>
            </a:r>
            <a:endParaRPr lang="ko-KR" altLang="en-US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42170" y="2922982"/>
            <a:ext cx="35160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+mj-ea"/>
                <a:ea typeface="+mj-ea"/>
              </a:rPr>
              <a:t>class </a:t>
            </a:r>
            <a:r>
              <a:rPr lang="ko-KR" altLang="en-US" b="1" smtClean="0">
                <a:latin typeface="+mj-ea"/>
                <a:ea typeface="+mj-ea"/>
              </a:rPr>
              <a:t>클래스이름 </a:t>
            </a:r>
            <a:r>
              <a:rPr lang="en-US" altLang="ko-KR" b="1" smtClean="0">
                <a:latin typeface="+mj-ea"/>
                <a:ea typeface="+mj-ea"/>
              </a:rPr>
              <a:t>#</a:t>
            </a:r>
            <a:r>
              <a:rPr lang="ko-KR" altLang="en-US" b="1" smtClean="0">
                <a:latin typeface="+mj-ea"/>
                <a:ea typeface="+mj-ea"/>
              </a:rPr>
              <a:t>이름정의</a:t>
            </a:r>
            <a:endParaRPr lang="en-US" altLang="ko-KR" b="1" smtClean="0">
              <a:latin typeface="+mj-ea"/>
              <a:ea typeface="+mj-ea"/>
            </a:endParaRPr>
          </a:p>
          <a:p>
            <a:r>
              <a:rPr lang="ko-KR" altLang="en-US" b="1" smtClean="0">
                <a:latin typeface="+mj-ea"/>
                <a:ea typeface="+mj-ea"/>
              </a:rPr>
              <a:t>         멤버</a:t>
            </a:r>
            <a:r>
              <a:rPr lang="en-US" altLang="ko-KR" b="1" smtClean="0">
                <a:latin typeface="+mj-ea"/>
                <a:ea typeface="+mj-ea"/>
              </a:rPr>
              <a:t>(</a:t>
            </a:r>
            <a:r>
              <a:rPr lang="ko-KR" altLang="en-US" b="1" smtClean="0">
                <a:latin typeface="+mj-ea"/>
                <a:ea typeface="+mj-ea"/>
              </a:rPr>
              <a:t>들</a:t>
            </a:r>
            <a:r>
              <a:rPr lang="en-US" altLang="ko-KR" b="1" smtClean="0">
                <a:latin typeface="+mj-ea"/>
                <a:ea typeface="+mj-ea"/>
              </a:rPr>
              <a:t>)</a:t>
            </a:r>
          </a:p>
          <a:p>
            <a:endParaRPr lang="ko-KR" altLang="en-US" sz="1400" b="1" smtClean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900" y="4895403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j-ea"/>
                <a:ea typeface="+mj-ea"/>
              </a:rPr>
              <a:t>멤버는 순서가 없음 </a:t>
            </a:r>
            <a:r>
              <a:rPr lang="en-US" altLang="ko-KR" sz="1600" smtClean="0">
                <a:latin typeface="+mj-ea"/>
                <a:ea typeface="+mj-ea"/>
              </a:rPr>
              <a:t/>
            </a:r>
            <a:br>
              <a:rPr lang="en-US" altLang="ko-KR" sz="1600" smtClean="0">
                <a:latin typeface="+mj-ea"/>
                <a:ea typeface="+mj-ea"/>
              </a:rPr>
            </a:br>
            <a:r>
              <a:rPr lang="en-US" altLang="ko-KR" sz="1600" smtClean="0">
                <a:latin typeface="+mj-ea"/>
                <a:ea typeface="+mj-ea"/>
              </a:rPr>
              <a:t>- </a:t>
            </a:r>
            <a:r>
              <a:rPr lang="ko-KR" altLang="en-US" sz="1600">
                <a:latin typeface="+mj-ea"/>
                <a:ea typeface="+mj-ea"/>
              </a:rPr>
              <a:t>같은 종류별로 모아서 쓰는 것이 가독성이 </a:t>
            </a:r>
            <a:r>
              <a:rPr lang="ko-KR" altLang="en-US" sz="1600" smtClean="0">
                <a:latin typeface="+mj-ea"/>
                <a:ea typeface="+mj-ea"/>
              </a:rPr>
              <a:t>높음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/>
              <a:t>멤버는 같은 것이 없음 </a:t>
            </a:r>
          </a:p>
          <a:p>
            <a:r>
              <a:rPr lang="en-US" altLang="ko-KR" sz="1600" smtClean="0"/>
              <a:t>• </a:t>
            </a:r>
            <a:r>
              <a:rPr lang="ko-KR" altLang="en-US" sz="1600" smtClean="0"/>
              <a:t>멤버의 </a:t>
            </a:r>
            <a:r>
              <a:rPr lang="ko-KR" altLang="en-US" sz="1600"/>
              <a:t>세 종류 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필드 멤버</a:t>
            </a:r>
            <a:r>
              <a:rPr lang="en-US" altLang="ko-KR" sz="1600"/>
              <a:t>(</a:t>
            </a:r>
            <a:r>
              <a:rPr lang="ko-KR" altLang="en-US" sz="1600"/>
              <a:t>속성</a:t>
            </a:r>
            <a:r>
              <a:rPr lang="en-US" altLang="ko-KR" sz="1600"/>
              <a:t>, </a:t>
            </a:r>
            <a:r>
              <a:rPr lang="ko-KR" altLang="en-US" sz="1600"/>
              <a:t>변수</a:t>
            </a:r>
            <a:r>
              <a:rPr lang="en-US" altLang="ko-KR" sz="1600"/>
              <a:t>, </a:t>
            </a:r>
            <a:r>
              <a:rPr lang="ko-KR" altLang="en-US" sz="1600"/>
              <a:t>상수</a:t>
            </a:r>
            <a:r>
              <a:rPr lang="en-US" altLang="ko-KR" sz="1600"/>
              <a:t>, </a:t>
            </a:r>
            <a:r>
              <a:rPr lang="ko-KR" altLang="en-US" sz="1600"/>
              <a:t>이벤트</a:t>
            </a:r>
            <a:r>
              <a:rPr lang="en-US" altLang="ko-KR" sz="1600"/>
              <a:t>) 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메서드 멤버</a:t>
            </a:r>
            <a:r>
              <a:rPr lang="en-US" altLang="ko-KR" sz="1600"/>
              <a:t>(</a:t>
            </a:r>
            <a:r>
              <a:rPr lang="ko-KR" altLang="en-US" sz="1600"/>
              <a:t>메서드</a:t>
            </a:r>
            <a:r>
              <a:rPr lang="en-US" altLang="ko-KR" sz="1600"/>
              <a:t>, </a:t>
            </a:r>
            <a:r>
              <a:rPr lang="ko-KR" altLang="en-US" sz="1600"/>
              <a:t>생성자</a:t>
            </a:r>
            <a:r>
              <a:rPr lang="en-US" altLang="ko-KR" sz="1600"/>
              <a:t>, </a:t>
            </a:r>
            <a:r>
              <a:rPr lang="ko-KR" altLang="en-US" sz="1600"/>
              <a:t>소멸자</a:t>
            </a:r>
            <a:r>
              <a:rPr lang="en-US" altLang="ko-KR" sz="1600"/>
              <a:t>, </a:t>
            </a:r>
            <a:r>
              <a:rPr lang="ko-KR" altLang="en-US" sz="1600"/>
              <a:t>색인자</a:t>
            </a:r>
            <a:r>
              <a:rPr lang="en-US" altLang="ko-KR" sz="1600"/>
              <a:t>, </a:t>
            </a:r>
            <a:r>
              <a:rPr lang="ko-KR" altLang="en-US" sz="1600"/>
              <a:t>연산자</a:t>
            </a:r>
            <a:r>
              <a:rPr lang="en-US" altLang="ko-KR" sz="1600"/>
              <a:t>) 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내포형</a:t>
            </a:r>
            <a:r>
              <a:rPr lang="en-US" altLang="ko-KR" sz="1600"/>
              <a:t>(</a:t>
            </a:r>
            <a:r>
              <a:rPr lang="ko-KR" altLang="en-US" sz="1600"/>
              <a:t>클래스형</a:t>
            </a:r>
            <a:r>
              <a:rPr lang="en-US" altLang="ko-KR" sz="1600"/>
              <a:t>, </a:t>
            </a:r>
            <a:r>
              <a:rPr lang="ko-KR" altLang="en-US" sz="1600"/>
              <a:t>구조형</a:t>
            </a:r>
            <a:r>
              <a:rPr lang="en-US" altLang="ko-KR" sz="1600"/>
              <a:t>, </a:t>
            </a:r>
            <a:r>
              <a:rPr lang="ko-KR" altLang="en-US" sz="1600"/>
              <a:t>열거형</a:t>
            </a:r>
            <a:r>
              <a:rPr lang="en-US" altLang="ko-KR" sz="1600"/>
              <a:t>, </a:t>
            </a:r>
            <a:r>
              <a:rPr lang="ko-KR" altLang="en-US" sz="1600"/>
              <a:t>인터페이스형</a:t>
            </a:r>
            <a:r>
              <a:rPr lang="en-US" altLang="ko-KR" sz="1600"/>
              <a:t>, </a:t>
            </a:r>
            <a:r>
              <a:rPr lang="ko-KR" altLang="en-US" sz="1600"/>
              <a:t>대리형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7364" y="4534421"/>
            <a:ext cx="2879236" cy="34252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클래스 멤버 특징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9522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6012" y="825500"/>
            <a:ext cx="3768488" cy="1930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class 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클래스명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{</a:t>
            </a:r>
          </a:p>
          <a:p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static void Main()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//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메서드멤버</a:t>
            </a:r>
            <a:endParaRPr lang="en-US" altLang="ko-KR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{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  Console.WriteLine(“dd”);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}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}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C#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클래스 선언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멤버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예</a:t>
            </a:r>
            <a:endParaRPr lang="ko-KR" altLang="en-US" sz="2400" b="1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012" y="825500"/>
            <a:ext cx="3768488" cy="1930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class 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클래스명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{ 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int i;       //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필드멤버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float f;    //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필드멤버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}</a:t>
            </a:r>
            <a:endParaRPr lang="en-US" altLang="ko-KR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6012" y="2991740"/>
            <a:ext cx="3768488" cy="279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class 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클래스명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{</a:t>
            </a: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static int first=5,second=5</a:t>
            </a:r>
            <a:r>
              <a:rPr lang="en-US" altLang="ko-KR" sz="1600" b="1" spc="-15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; </a:t>
            </a:r>
            <a:r>
              <a:rPr lang="en-US" altLang="ko-KR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//</a:t>
            </a:r>
            <a:r>
              <a:rPr lang="ko-KR" altLang="en-US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필드멤버</a:t>
            </a:r>
            <a:endParaRPr lang="en-US" altLang="ko-KR" sz="1600" b="1" spc="-30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pc="-3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ko-KR" altLang="en-US" sz="1600" b="1" spc="-3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ko-KR" altLang="en-US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static void Main()     //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메서드멤버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{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   Console.WriteLine</a:t>
            </a:r>
            <a:b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     (“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첫째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”+first,”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둘째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”+second)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}</a:t>
            </a:r>
            <a:endParaRPr lang="en-US" altLang="ko-KR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endParaRPr lang="en-US" altLang="ko-KR" sz="12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}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4012" y="2991740"/>
            <a:ext cx="3768488" cy="279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class 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클래스명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{ </a:t>
            </a: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int number;     //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필드멤버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void Food(){}   //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메서드멤버</a:t>
            </a:r>
            <a:endParaRPr lang="en-US" altLang="ko-KR" sz="1600" b="1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 struct MynestedType() </a:t>
            </a:r>
            <a:r>
              <a:rPr lang="en-US" altLang="ko-KR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//</a:t>
            </a:r>
            <a:r>
              <a:rPr lang="ko-KR" altLang="en-US" sz="1600" b="1" spc="-3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내포형멤버</a:t>
            </a:r>
            <a:endParaRPr lang="en-US" altLang="ko-KR" sz="1600" b="1" spc="-30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}</a:t>
            </a:r>
            <a:endParaRPr lang="en-US" altLang="ko-KR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 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66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8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463" y="57051"/>
            <a:ext cx="739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C#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엑세스 수준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2600" y="743635"/>
            <a:ext cx="803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class나 메서드 앞에 액세스 수준을 정의하는 한정자들이 추가될 수 있음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7364" y="1151616"/>
            <a:ext cx="2218836" cy="34044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Public</a:t>
            </a:r>
            <a:endParaRPr lang="en-US" sz="2000" b="1"/>
          </a:p>
        </p:txBody>
      </p:sp>
      <p:sp>
        <p:nvSpPr>
          <p:cNvPr id="10" name="직사각형 9"/>
          <p:cNvSpPr/>
          <p:nvPr/>
        </p:nvSpPr>
        <p:spPr>
          <a:xfrm>
            <a:off x="482600" y="1522794"/>
            <a:ext cx="803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어떤 코드에서도 멤버에 액세스 가능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7364" y="2104819"/>
            <a:ext cx="2218836" cy="34044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private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2600" y="2488697"/>
            <a:ext cx="803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현재 클래스 안에서 놓여있는 멤버들만을 액세스 가능 아무것도 선언하지 않으면 기본 값으로 이 값이 저장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7364" y="3539919"/>
            <a:ext cx="2218836" cy="34044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internal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2600" y="3961897"/>
            <a:ext cx="803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현재 멤버가 정의된 프로젝트 안에서만 액세스 가능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7364" y="4804797"/>
            <a:ext cx="2218836" cy="34044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protected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2600" y="5226775"/>
            <a:ext cx="803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현재 클래스 또는 현재 클래스로부터 파생된 클래스에서만 액세스 가능 </a:t>
            </a:r>
          </a:p>
        </p:txBody>
      </p:sp>
    </p:spTree>
    <p:extLst>
      <p:ext uri="{BB962C8B-B14F-4D97-AF65-F5344CB8AC3E}">
        <p14:creationId xmlns:p14="http://schemas.microsoft.com/office/powerpoint/2010/main" val="5852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9915</TotalTime>
  <Words>3144</Words>
  <Application>Microsoft Office PowerPoint</Application>
  <PresentationFormat>화면 슬라이드 쇼(4:3)</PresentationFormat>
  <Paragraphs>703</Paragraphs>
  <Slides>41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나눔고딕</vt:lpstr>
      <vt:lpstr>나눔고딕 ExtraBold</vt:lpstr>
      <vt:lpstr>나눔명조</vt:lpstr>
      <vt:lpstr>돋움</vt:lpstr>
      <vt:lpstr>맑은 고딕</vt:lpstr>
      <vt:lpstr>바탕</vt:lpstr>
      <vt:lpstr>서울남산체 EB</vt:lpstr>
      <vt:lpstr>한양견명조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198</cp:revision>
  <dcterms:created xsi:type="dcterms:W3CDTF">2017-05-31T14:50:05Z</dcterms:created>
  <dcterms:modified xsi:type="dcterms:W3CDTF">2020-04-10T03:59:13Z</dcterms:modified>
</cp:coreProperties>
</file>