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20" r:id="rId4"/>
    <p:sldId id="285" r:id="rId5"/>
    <p:sldId id="286" r:id="rId6"/>
    <p:sldId id="321" r:id="rId7"/>
    <p:sldId id="325" r:id="rId8"/>
    <p:sldId id="324" r:id="rId9"/>
    <p:sldId id="322" r:id="rId10"/>
    <p:sldId id="323" r:id="rId11"/>
    <p:sldId id="326" r:id="rId12"/>
    <p:sldId id="327" r:id="rId13"/>
    <p:sldId id="328" r:id="rId14"/>
    <p:sldId id="329" r:id="rId15"/>
    <p:sldId id="298" r:id="rId16"/>
    <p:sldId id="336" r:id="rId17"/>
    <p:sldId id="330" r:id="rId18"/>
    <p:sldId id="331" r:id="rId19"/>
    <p:sldId id="332" r:id="rId20"/>
    <p:sldId id="333" r:id="rId21"/>
    <p:sldId id="335" r:id="rId22"/>
    <p:sldId id="337" r:id="rId23"/>
    <p:sldId id="338" r:id="rId24"/>
    <p:sldId id="339" r:id="rId25"/>
    <p:sldId id="340" r:id="rId26"/>
    <p:sldId id="341" r:id="rId27"/>
    <p:sldId id="342" r:id="rId28"/>
    <p:sldId id="346" r:id="rId29"/>
    <p:sldId id="349" r:id="rId30"/>
    <p:sldId id="350" r:id="rId31"/>
    <p:sldId id="351" r:id="rId32"/>
    <p:sldId id="347" r:id="rId33"/>
    <p:sldId id="344" r:id="rId34"/>
    <p:sldId id="343" r:id="rId35"/>
    <p:sldId id="34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AF0948"/>
    <a:srgbClr val="1C3372"/>
    <a:srgbClr val="44546A"/>
    <a:srgbClr val="41719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716" autoAdjust="0"/>
  </p:normalViewPr>
  <p:slideViewPr>
    <p:cSldViewPr snapToGrid="0">
      <p:cViewPr>
        <p:scale>
          <a:sx n="75" d="100"/>
          <a:sy n="75" d="100"/>
        </p:scale>
        <p:origin x="43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E0C06-1440-44D6-BE64-DEFE30DDCF3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BC0AC-D467-4B24-AA67-C892C318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3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쿠시만스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또는 몽구스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BC0AC-D467-4B24-AA67-C892C3180B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5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BC0AC-D467-4B24-AA67-C892C3180B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BC0AC-D467-4B24-AA67-C892C3180B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1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파이썬환경에서 가상환경설정</a:t>
            </a:r>
            <a:r>
              <a:rPr lang="en-US" altLang="ko-KR" smtClean="0"/>
              <a:t>:   https://offbyone.tistory.com/74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BC0AC-D467-4B24-AA67-C892C3180B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0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쿠시만스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또는 몽구스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BC0AC-D467-4B24-AA67-C892C3180B7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7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FB24-E6E8-44F6-A224-C3B4DCD15EFD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슬라이드 번호 개체 틀 7"/>
          <p:cNvSpPr txBox="1">
            <a:spLocks/>
          </p:cNvSpPr>
          <p:nvPr userDrawn="1"/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711390" y="2507248"/>
            <a:ext cx="4432610" cy="4350752"/>
            <a:chOff x="4711390" y="2507248"/>
            <a:chExt cx="4432610" cy="4350752"/>
          </a:xfrm>
        </p:grpSpPr>
        <p:sp>
          <p:nvSpPr>
            <p:cNvPr id="9" name="자유형 8"/>
            <p:cNvSpPr/>
            <p:nvPr/>
          </p:nvSpPr>
          <p:spPr>
            <a:xfrm>
              <a:off x="6509977" y="2507248"/>
              <a:ext cx="2634021" cy="3802544"/>
            </a:xfrm>
            <a:custGeom>
              <a:avLst/>
              <a:gdLst/>
              <a:ahLst/>
              <a:cxnLst>
                <a:cxn ang="0">
                  <a:pos x="1883" y="0"/>
                </a:cxn>
                <a:cxn ang="0">
                  <a:pos x="1876" y="56"/>
                </a:cxn>
                <a:cxn ang="0">
                  <a:pos x="1842" y="210"/>
                </a:cxn>
                <a:cxn ang="0">
                  <a:pos x="1814" y="317"/>
                </a:cxn>
                <a:cxn ang="0">
                  <a:pos x="1772" y="441"/>
                </a:cxn>
                <a:cxn ang="0">
                  <a:pos x="1718" y="576"/>
                </a:cxn>
                <a:cxn ang="0">
                  <a:pos x="1651" y="720"/>
                </a:cxn>
                <a:cxn ang="0">
                  <a:pos x="1600" y="820"/>
                </a:cxn>
                <a:cxn ang="0">
                  <a:pos x="1493" y="1017"/>
                </a:cxn>
                <a:cxn ang="0">
                  <a:pos x="1401" y="1172"/>
                </a:cxn>
                <a:cxn ang="0">
                  <a:pos x="1290" y="1343"/>
                </a:cxn>
                <a:cxn ang="0">
                  <a:pos x="1159" y="1523"/>
                </a:cxn>
                <a:cxn ang="0">
                  <a:pos x="1009" y="1709"/>
                </a:cxn>
                <a:cxn ang="0">
                  <a:pos x="881" y="1850"/>
                </a:cxn>
                <a:cxn ang="0">
                  <a:pos x="791" y="1942"/>
                </a:cxn>
                <a:cxn ang="0">
                  <a:pos x="743" y="1988"/>
                </a:cxn>
                <a:cxn ang="0">
                  <a:pos x="516" y="2193"/>
                </a:cxn>
                <a:cxn ang="0">
                  <a:pos x="272" y="2403"/>
                </a:cxn>
                <a:cxn ang="0">
                  <a:pos x="0" y="2634"/>
                </a:cxn>
                <a:cxn ang="0">
                  <a:pos x="32" y="2619"/>
                </a:cxn>
                <a:cxn ang="0">
                  <a:pos x="124" y="2574"/>
                </a:cxn>
                <a:cxn ang="0">
                  <a:pos x="262" y="2495"/>
                </a:cxn>
                <a:cxn ang="0">
                  <a:pos x="444" y="2382"/>
                </a:cxn>
                <a:cxn ang="0">
                  <a:pos x="656" y="2234"/>
                </a:cxn>
                <a:cxn ang="0">
                  <a:pos x="773" y="2146"/>
                </a:cxn>
                <a:cxn ang="0">
                  <a:pos x="893" y="2048"/>
                </a:cxn>
                <a:cxn ang="0">
                  <a:pos x="1016" y="1940"/>
                </a:cxn>
                <a:cxn ang="0">
                  <a:pos x="1142" y="1821"/>
                </a:cxn>
                <a:cxn ang="0">
                  <a:pos x="1268" y="1692"/>
                </a:cxn>
                <a:cxn ang="0">
                  <a:pos x="1395" y="1553"/>
                </a:cxn>
                <a:cxn ang="0">
                  <a:pos x="1427" y="1521"/>
                </a:cxn>
                <a:cxn ang="0">
                  <a:pos x="1521" y="1416"/>
                </a:cxn>
                <a:cxn ang="0">
                  <a:pos x="1649" y="1255"/>
                </a:cxn>
                <a:cxn ang="0">
                  <a:pos x="1771" y="1079"/>
                </a:cxn>
                <a:cxn ang="0">
                  <a:pos x="1885" y="895"/>
                </a:cxn>
              </a:cxnLst>
              <a:rect l="0" t="0" r="r" b="b"/>
              <a:pathLst>
                <a:path w="1885" h="2634">
                  <a:moveTo>
                    <a:pt x="1883" y="0"/>
                  </a:moveTo>
                  <a:lnTo>
                    <a:pt x="1883" y="0"/>
                  </a:lnTo>
                  <a:lnTo>
                    <a:pt x="1881" y="15"/>
                  </a:lnTo>
                  <a:lnTo>
                    <a:pt x="1876" y="56"/>
                  </a:lnTo>
                  <a:lnTo>
                    <a:pt x="1862" y="124"/>
                  </a:lnTo>
                  <a:lnTo>
                    <a:pt x="1842" y="210"/>
                  </a:lnTo>
                  <a:lnTo>
                    <a:pt x="1829" y="263"/>
                  </a:lnTo>
                  <a:lnTo>
                    <a:pt x="1814" y="317"/>
                  </a:lnTo>
                  <a:lnTo>
                    <a:pt x="1795" y="377"/>
                  </a:lnTo>
                  <a:lnTo>
                    <a:pt x="1772" y="441"/>
                  </a:lnTo>
                  <a:lnTo>
                    <a:pt x="1748" y="507"/>
                  </a:lnTo>
                  <a:lnTo>
                    <a:pt x="1718" y="576"/>
                  </a:lnTo>
                  <a:lnTo>
                    <a:pt x="1686" y="647"/>
                  </a:lnTo>
                  <a:lnTo>
                    <a:pt x="1651" y="720"/>
                  </a:lnTo>
                  <a:lnTo>
                    <a:pt x="1651" y="720"/>
                  </a:lnTo>
                  <a:lnTo>
                    <a:pt x="1600" y="820"/>
                  </a:lnTo>
                  <a:lnTo>
                    <a:pt x="1532" y="945"/>
                  </a:lnTo>
                  <a:lnTo>
                    <a:pt x="1493" y="1017"/>
                  </a:lnTo>
                  <a:lnTo>
                    <a:pt x="1450" y="1092"/>
                  </a:lnTo>
                  <a:lnTo>
                    <a:pt x="1401" y="1172"/>
                  </a:lnTo>
                  <a:lnTo>
                    <a:pt x="1347" y="1257"/>
                  </a:lnTo>
                  <a:lnTo>
                    <a:pt x="1290" y="1343"/>
                  </a:lnTo>
                  <a:lnTo>
                    <a:pt x="1227" y="1433"/>
                  </a:lnTo>
                  <a:lnTo>
                    <a:pt x="1159" y="1523"/>
                  </a:lnTo>
                  <a:lnTo>
                    <a:pt x="1086" y="1617"/>
                  </a:lnTo>
                  <a:lnTo>
                    <a:pt x="1009" y="1709"/>
                  </a:lnTo>
                  <a:lnTo>
                    <a:pt x="926" y="1803"/>
                  </a:lnTo>
                  <a:lnTo>
                    <a:pt x="881" y="1850"/>
                  </a:lnTo>
                  <a:lnTo>
                    <a:pt x="836" y="1897"/>
                  </a:lnTo>
                  <a:lnTo>
                    <a:pt x="791" y="1942"/>
                  </a:lnTo>
                  <a:lnTo>
                    <a:pt x="743" y="1988"/>
                  </a:lnTo>
                  <a:lnTo>
                    <a:pt x="743" y="1988"/>
                  </a:lnTo>
                  <a:lnTo>
                    <a:pt x="636" y="2088"/>
                  </a:lnTo>
                  <a:lnTo>
                    <a:pt x="516" y="2193"/>
                  </a:lnTo>
                  <a:lnTo>
                    <a:pt x="392" y="2302"/>
                  </a:lnTo>
                  <a:lnTo>
                    <a:pt x="272" y="2403"/>
                  </a:lnTo>
                  <a:lnTo>
                    <a:pt x="79" y="2568"/>
                  </a:lnTo>
                  <a:lnTo>
                    <a:pt x="0" y="2634"/>
                  </a:lnTo>
                  <a:lnTo>
                    <a:pt x="0" y="2634"/>
                  </a:lnTo>
                  <a:lnTo>
                    <a:pt x="32" y="2619"/>
                  </a:lnTo>
                  <a:lnTo>
                    <a:pt x="71" y="2600"/>
                  </a:lnTo>
                  <a:lnTo>
                    <a:pt x="124" y="2574"/>
                  </a:lnTo>
                  <a:lnTo>
                    <a:pt x="187" y="2538"/>
                  </a:lnTo>
                  <a:lnTo>
                    <a:pt x="262" y="2495"/>
                  </a:lnTo>
                  <a:lnTo>
                    <a:pt x="349" y="2444"/>
                  </a:lnTo>
                  <a:lnTo>
                    <a:pt x="444" y="2382"/>
                  </a:lnTo>
                  <a:lnTo>
                    <a:pt x="548" y="2313"/>
                  </a:lnTo>
                  <a:lnTo>
                    <a:pt x="656" y="2234"/>
                  </a:lnTo>
                  <a:lnTo>
                    <a:pt x="714" y="2191"/>
                  </a:lnTo>
                  <a:lnTo>
                    <a:pt x="773" y="2146"/>
                  </a:lnTo>
                  <a:lnTo>
                    <a:pt x="833" y="2099"/>
                  </a:lnTo>
                  <a:lnTo>
                    <a:pt x="893" y="2048"/>
                  </a:lnTo>
                  <a:lnTo>
                    <a:pt x="955" y="1996"/>
                  </a:lnTo>
                  <a:lnTo>
                    <a:pt x="1016" y="1940"/>
                  </a:lnTo>
                  <a:lnTo>
                    <a:pt x="1078" y="1882"/>
                  </a:lnTo>
                  <a:lnTo>
                    <a:pt x="1142" y="1821"/>
                  </a:lnTo>
                  <a:lnTo>
                    <a:pt x="1204" y="1758"/>
                  </a:lnTo>
                  <a:lnTo>
                    <a:pt x="1268" y="1692"/>
                  </a:lnTo>
                  <a:lnTo>
                    <a:pt x="1332" y="1625"/>
                  </a:lnTo>
                  <a:lnTo>
                    <a:pt x="1395" y="1553"/>
                  </a:lnTo>
                  <a:lnTo>
                    <a:pt x="1395" y="1553"/>
                  </a:lnTo>
                  <a:lnTo>
                    <a:pt x="1427" y="1521"/>
                  </a:lnTo>
                  <a:lnTo>
                    <a:pt x="1457" y="1488"/>
                  </a:lnTo>
                  <a:lnTo>
                    <a:pt x="1521" y="1416"/>
                  </a:lnTo>
                  <a:lnTo>
                    <a:pt x="1585" y="1339"/>
                  </a:lnTo>
                  <a:lnTo>
                    <a:pt x="1649" y="1255"/>
                  </a:lnTo>
                  <a:lnTo>
                    <a:pt x="1711" y="1169"/>
                  </a:lnTo>
                  <a:lnTo>
                    <a:pt x="1771" y="1079"/>
                  </a:lnTo>
                  <a:lnTo>
                    <a:pt x="1829" y="987"/>
                  </a:lnTo>
                  <a:lnTo>
                    <a:pt x="1885" y="895"/>
                  </a:lnTo>
                  <a:lnTo>
                    <a:pt x="1883" y="0"/>
                  </a:lnTo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69000">
                  <a:schemeClr val="bg2"/>
                </a:gs>
              </a:gsLst>
              <a:lin ang="0" scaled="1"/>
              <a:tileRect/>
            </a:gradFill>
            <a:ln w="9525">
              <a:noFill/>
              <a:round/>
            </a:ln>
          </p:spPr>
          <p:txBody>
            <a:bodyPr vert="horz" wrap="square" lIns="91440" tIns="45720" rIns="91440" bIns="45720" anchor="ctr"/>
            <a:lstStyle/>
            <a:p>
              <a:pPr algn="ctr">
                <a:buClr>
                  <a:schemeClr val="tx1"/>
                </a:buClr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711390" y="3685223"/>
              <a:ext cx="4432610" cy="3172777"/>
            </a:xfrm>
            <a:custGeom>
              <a:avLst/>
              <a:gdLst/>
              <a:ahLst/>
              <a:cxnLst>
                <a:cxn ang="0">
                  <a:pos x="2158" y="1641"/>
                </a:cxn>
                <a:cxn ang="0">
                  <a:pos x="2158" y="1641"/>
                </a:cxn>
                <a:cxn ang="0">
                  <a:pos x="2059" y="1711"/>
                </a:cxn>
                <a:cxn ang="0">
                  <a:pos x="1954" y="1780"/>
                </a:cxn>
                <a:cxn ang="0">
                  <a:pos x="1843" y="1851"/>
                </a:cxn>
                <a:cxn ang="0">
                  <a:pos x="1726" y="1921"/>
                </a:cxn>
                <a:cxn ang="0">
                  <a:pos x="1605" y="1992"/>
                </a:cxn>
                <a:cxn ang="0">
                  <a:pos x="1477" y="2061"/>
                </a:cxn>
                <a:cxn ang="0">
                  <a:pos x="1345" y="2128"/>
                </a:cxn>
                <a:cxn ang="0">
                  <a:pos x="1278" y="2163"/>
                </a:cxn>
                <a:cxn ang="0">
                  <a:pos x="1210" y="2194"/>
                </a:cxn>
                <a:cxn ang="0">
                  <a:pos x="1140" y="2227"/>
                </a:cxn>
                <a:cxn ang="0">
                  <a:pos x="1069" y="2259"/>
                </a:cxn>
                <a:cxn ang="0">
                  <a:pos x="999" y="2289"/>
                </a:cxn>
                <a:cxn ang="0">
                  <a:pos x="925" y="2319"/>
                </a:cxn>
                <a:cxn ang="0">
                  <a:pos x="852" y="2349"/>
                </a:cxn>
                <a:cxn ang="0">
                  <a:pos x="778" y="2377"/>
                </a:cxn>
                <a:cxn ang="0">
                  <a:pos x="703" y="2404"/>
                </a:cxn>
                <a:cxn ang="0">
                  <a:pos x="628" y="2431"/>
                </a:cxn>
                <a:cxn ang="0">
                  <a:pos x="552" y="2455"/>
                </a:cxn>
                <a:cxn ang="0">
                  <a:pos x="474" y="2481"/>
                </a:cxn>
                <a:cxn ang="0">
                  <a:pos x="397" y="2503"/>
                </a:cxn>
                <a:cxn ang="0">
                  <a:pos x="318" y="2526"/>
                </a:cxn>
                <a:cxn ang="0">
                  <a:pos x="240" y="2545"/>
                </a:cxn>
                <a:cxn ang="0">
                  <a:pos x="160" y="2565"/>
                </a:cxn>
                <a:cxn ang="0">
                  <a:pos x="81" y="2583"/>
                </a:cxn>
                <a:cxn ang="0">
                  <a:pos x="0" y="2599"/>
                </a:cxn>
                <a:cxn ang="0">
                  <a:pos x="3631" y="2599"/>
                </a:cxn>
                <a:cxn ang="0">
                  <a:pos x="3631" y="0"/>
                </a:cxn>
                <a:cxn ang="0">
                  <a:pos x="3631" y="0"/>
                </a:cxn>
                <a:cxn ang="0">
                  <a:pos x="3601" y="54"/>
                </a:cxn>
                <a:cxn ang="0">
                  <a:pos x="3562" y="120"/>
                </a:cxn>
                <a:cxn ang="0">
                  <a:pos x="3517" y="195"/>
                </a:cxn>
                <a:cxn ang="0">
                  <a:pos x="3463" y="279"/>
                </a:cxn>
                <a:cxn ang="0">
                  <a:pos x="3400" y="372"/>
                </a:cxn>
                <a:cxn ang="0">
                  <a:pos x="3331" y="471"/>
                </a:cxn>
                <a:cxn ang="0">
                  <a:pos x="3253" y="576"/>
                </a:cxn>
                <a:cxn ang="0">
                  <a:pos x="3210" y="630"/>
                </a:cxn>
                <a:cxn ang="0">
                  <a:pos x="3166" y="685"/>
                </a:cxn>
                <a:cxn ang="0">
                  <a:pos x="3120" y="742"/>
                </a:cxn>
                <a:cxn ang="0">
                  <a:pos x="3070" y="801"/>
                </a:cxn>
                <a:cxn ang="0">
                  <a:pos x="3021" y="859"/>
                </a:cxn>
                <a:cxn ang="0">
                  <a:pos x="2967" y="918"/>
                </a:cxn>
                <a:cxn ang="0">
                  <a:pos x="2913" y="978"/>
                </a:cxn>
                <a:cxn ang="0">
                  <a:pos x="2854" y="1038"/>
                </a:cxn>
                <a:cxn ang="0">
                  <a:pos x="2796" y="1099"/>
                </a:cxn>
                <a:cxn ang="0">
                  <a:pos x="2733" y="1161"/>
                </a:cxn>
                <a:cxn ang="0">
                  <a:pos x="2670" y="1221"/>
                </a:cxn>
                <a:cxn ang="0">
                  <a:pos x="2604" y="1282"/>
                </a:cxn>
                <a:cxn ang="0">
                  <a:pos x="2535" y="1342"/>
                </a:cxn>
                <a:cxn ang="0">
                  <a:pos x="2464" y="1404"/>
                </a:cxn>
                <a:cxn ang="0">
                  <a:pos x="2391" y="1464"/>
                </a:cxn>
                <a:cxn ang="0">
                  <a:pos x="2316" y="1524"/>
                </a:cxn>
                <a:cxn ang="0">
                  <a:pos x="2238" y="1582"/>
                </a:cxn>
                <a:cxn ang="0">
                  <a:pos x="2158" y="1641"/>
                </a:cxn>
                <a:cxn ang="0">
                  <a:pos x="2158" y="1641"/>
                </a:cxn>
              </a:cxnLst>
              <a:rect l="0" t="0" r="r" b="b"/>
              <a:pathLst>
                <a:path w="3631" h="2599">
                  <a:moveTo>
                    <a:pt x="2158" y="1641"/>
                  </a:moveTo>
                  <a:lnTo>
                    <a:pt x="2158" y="1641"/>
                  </a:lnTo>
                  <a:lnTo>
                    <a:pt x="2059" y="1711"/>
                  </a:lnTo>
                  <a:lnTo>
                    <a:pt x="1954" y="1780"/>
                  </a:lnTo>
                  <a:lnTo>
                    <a:pt x="1843" y="1851"/>
                  </a:lnTo>
                  <a:lnTo>
                    <a:pt x="1726" y="1921"/>
                  </a:lnTo>
                  <a:lnTo>
                    <a:pt x="1605" y="1992"/>
                  </a:lnTo>
                  <a:lnTo>
                    <a:pt x="1477" y="2061"/>
                  </a:lnTo>
                  <a:lnTo>
                    <a:pt x="1345" y="2128"/>
                  </a:lnTo>
                  <a:lnTo>
                    <a:pt x="1278" y="2163"/>
                  </a:lnTo>
                  <a:lnTo>
                    <a:pt x="1210" y="2194"/>
                  </a:lnTo>
                  <a:lnTo>
                    <a:pt x="1140" y="2227"/>
                  </a:lnTo>
                  <a:lnTo>
                    <a:pt x="1069" y="2259"/>
                  </a:lnTo>
                  <a:lnTo>
                    <a:pt x="999" y="2289"/>
                  </a:lnTo>
                  <a:lnTo>
                    <a:pt x="925" y="2319"/>
                  </a:lnTo>
                  <a:lnTo>
                    <a:pt x="852" y="2349"/>
                  </a:lnTo>
                  <a:lnTo>
                    <a:pt x="778" y="2377"/>
                  </a:lnTo>
                  <a:lnTo>
                    <a:pt x="703" y="2404"/>
                  </a:lnTo>
                  <a:lnTo>
                    <a:pt x="628" y="2431"/>
                  </a:lnTo>
                  <a:lnTo>
                    <a:pt x="552" y="2455"/>
                  </a:lnTo>
                  <a:lnTo>
                    <a:pt x="474" y="2481"/>
                  </a:lnTo>
                  <a:lnTo>
                    <a:pt x="397" y="2503"/>
                  </a:lnTo>
                  <a:lnTo>
                    <a:pt x="318" y="2526"/>
                  </a:lnTo>
                  <a:lnTo>
                    <a:pt x="240" y="2545"/>
                  </a:lnTo>
                  <a:lnTo>
                    <a:pt x="160" y="2565"/>
                  </a:lnTo>
                  <a:lnTo>
                    <a:pt x="81" y="2583"/>
                  </a:lnTo>
                  <a:lnTo>
                    <a:pt x="0" y="2599"/>
                  </a:lnTo>
                  <a:lnTo>
                    <a:pt x="3631" y="2599"/>
                  </a:lnTo>
                  <a:lnTo>
                    <a:pt x="3631" y="0"/>
                  </a:lnTo>
                  <a:lnTo>
                    <a:pt x="3631" y="0"/>
                  </a:lnTo>
                  <a:lnTo>
                    <a:pt x="3601" y="54"/>
                  </a:lnTo>
                  <a:lnTo>
                    <a:pt x="3562" y="120"/>
                  </a:lnTo>
                  <a:lnTo>
                    <a:pt x="3517" y="195"/>
                  </a:lnTo>
                  <a:lnTo>
                    <a:pt x="3463" y="279"/>
                  </a:lnTo>
                  <a:lnTo>
                    <a:pt x="3400" y="372"/>
                  </a:lnTo>
                  <a:lnTo>
                    <a:pt x="3331" y="471"/>
                  </a:lnTo>
                  <a:lnTo>
                    <a:pt x="3253" y="576"/>
                  </a:lnTo>
                  <a:lnTo>
                    <a:pt x="3210" y="630"/>
                  </a:lnTo>
                  <a:lnTo>
                    <a:pt x="3166" y="685"/>
                  </a:lnTo>
                  <a:lnTo>
                    <a:pt x="3120" y="742"/>
                  </a:lnTo>
                  <a:lnTo>
                    <a:pt x="3070" y="801"/>
                  </a:lnTo>
                  <a:lnTo>
                    <a:pt x="3021" y="859"/>
                  </a:lnTo>
                  <a:lnTo>
                    <a:pt x="2967" y="918"/>
                  </a:lnTo>
                  <a:lnTo>
                    <a:pt x="2913" y="978"/>
                  </a:lnTo>
                  <a:lnTo>
                    <a:pt x="2854" y="1038"/>
                  </a:lnTo>
                  <a:lnTo>
                    <a:pt x="2796" y="1099"/>
                  </a:lnTo>
                  <a:lnTo>
                    <a:pt x="2733" y="1161"/>
                  </a:lnTo>
                  <a:lnTo>
                    <a:pt x="2670" y="1221"/>
                  </a:lnTo>
                  <a:lnTo>
                    <a:pt x="2604" y="1282"/>
                  </a:lnTo>
                  <a:lnTo>
                    <a:pt x="2535" y="1342"/>
                  </a:lnTo>
                  <a:lnTo>
                    <a:pt x="2464" y="1404"/>
                  </a:lnTo>
                  <a:lnTo>
                    <a:pt x="2391" y="1464"/>
                  </a:lnTo>
                  <a:lnTo>
                    <a:pt x="2316" y="1524"/>
                  </a:lnTo>
                  <a:lnTo>
                    <a:pt x="2238" y="1582"/>
                  </a:lnTo>
                  <a:lnTo>
                    <a:pt x="2158" y="1641"/>
                  </a:lnTo>
                  <a:lnTo>
                    <a:pt x="2158" y="1641"/>
                  </a:lnTo>
                </a:path>
              </a:pathLst>
            </a:custGeom>
            <a:solidFill>
              <a:srgbClr val="AF0948"/>
            </a:solidFill>
            <a:ln w="9525">
              <a:noFill/>
              <a:round/>
            </a:ln>
          </p:spPr>
          <p:txBody>
            <a:bodyPr vert="horz" wrap="square" lIns="91440" tIns="45720" rIns="91440" bIns="45720" anchor="ctr"/>
            <a:lstStyle/>
            <a:p>
              <a:pPr algn="ctr">
                <a:buClr>
                  <a:schemeClr val="tx1"/>
                </a:buClr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 flipH="1" flipV="1">
            <a:off x="0" y="0"/>
            <a:ext cx="4432610" cy="4350752"/>
            <a:chOff x="4711390" y="2507248"/>
            <a:chExt cx="4432610" cy="4350752"/>
          </a:xfrm>
        </p:grpSpPr>
        <p:sp>
          <p:nvSpPr>
            <p:cNvPr id="12" name="자유형 11"/>
            <p:cNvSpPr/>
            <p:nvPr/>
          </p:nvSpPr>
          <p:spPr>
            <a:xfrm>
              <a:off x="6509977" y="2507248"/>
              <a:ext cx="2634021" cy="3802544"/>
            </a:xfrm>
            <a:custGeom>
              <a:avLst/>
              <a:gdLst/>
              <a:ahLst/>
              <a:cxnLst>
                <a:cxn ang="0">
                  <a:pos x="1883" y="0"/>
                </a:cxn>
                <a:cxn ang="0">
                  <a:pos x="1876" y="56"/>
                </a:cxn>
                <a:cxn ang="0">
                  <a:pos x="1842" y="210"/>
                </a:cxn>
                <a:cxn ang="0">
                  <a:pos x="1814" y="317"/>
                </a:cxn>
                <a:cxn ang="0">
                  <a:pos x="1772" y="441"/>
                </a:cxn>
                <a:cxn ang="0">
                  <a:pos x="1718" y="576"/>
                </a:cxn>
                <a:cxn ang="0">
                  <a:pos x="1651" y="720"/>
                </a:cxn>
                <a:cxn ang="0">
                  <a:pos x="1600" y="820"/>
                </a:cxn>
                <a:cxn ang="0">
                  <a:pos x="1493" y="1017"/>
                </a:cxn>
                <a:cxn ang="0">
                  <a:pos x="1401" y="1172"/>
                </a:cxn>
                <a:cxn ang="0">
                  <a:pos x="1290" y="1343"/>
                </a:cxn>
                <a:cxn ang="0">
                  <a:pos x="1159" y="1523"/>
                </a:cxn>
                <a:cxn ang="0">
                  <a:pos x="1009" y="1709"/>
                </a:cxn>
                <a:cxn ang="0">
                  <a:pos x="881" y="1850"/>
                </a:cxn>
                <a:cxn ang="0">
                  <a:pos x="791" y="1942"/>
                </a:cxn>
                <a:cxn ang="0">
                  <a:pos x="743" y="1988"/>
                </a:cxn>
                <a:cxn ang="0">
                  <a:pos x="516" y="2193"/>
                </a:cxn>
                <a:cxn ang="0">
                  <a:pos x="272" y="2403"/>
                </a:cxn>
                <a:cxn ang="0">
                  <a:pos x="0" y="2634"/>
                </a:cxn>
                <a:cxn ang="0">
                  <a:pos x="32" y="2619"/>
                </a:cxn>
                <a:cxn ang="0">
                  <a:pos x="124" y="2574"/>
                </a:cxn>
                <a:cxn ang="0">
                  <a:pos x="262" y="2495"/>
                </a:cxn>
                <a:cxn ang="0">
                  <a:pos x="444" y="2382"/>
                </a:cxn>
                <a:cxn ang="0">
                  <a:pos x="656" y="2234"/>
                </a:cxn>
                <a:cxn ang="0">
                  <a:pos x="773" y="2146"/>
                </a:cxn>
                <a:cxn ang="0">
                  <a:pos x="893" y="2048"/>
                </a:cxn>
                <a:cxn ang="0">
                  <a:pos x="1016" y="1940"/>
                </a:cxn>
                <a:cxn ang="0">
                  <a:pos x="1142" y="1821"/>
                </a:cxn>
                <a:cxn ang="0">
                  <a:pos x="1268" y="1692"/>
                </a:cxn>
                <a:cxn ang="0">
                  <a:pos x="1395" y="1553"/>
                </a:cxn>
                <a:cxn ang="0">
                  <a:pos x="1427" y="1521"/>
                </a:cxn>
                <a:cxn ang="0">
                  <a:pos x="1521" y="1416"/>
                </a:cxn>
                <a:cxn ang="0">
                  <a:pos x="1649" y="1255"/>
                </a:cxn>
                <a:cxn ang="0">
                  <a:pos x="1771" y="1079"/>
                </a:cxn>
                <a:cxn ang="0">
                  <a:pos x="1885" y="895"/>
                </a:cxn>
              </a:cxnLst>
              <a:rect l="0" t="0" r="r" b="b"/>
              <a:pathLst>
                <a:path w="1885" h="2634">
                  <a:moveTo>
                    <a:pt x="1883" y="0"/>
                  </a:moveTo>
                  <a:lnTo>
                    <a:pt x="1883" y="0"/>
                  </a:lnTo>
                  <a:lnTo>
                    <a:pt x="1881" y="15"/>
                  </a:lnTo>
                  <a:lnTo>
                    <a:pt x="1876" y="56"/>
                  </a:lnTo>
                  <a:lnTo>
                    <a:pt x="1862" y="124"/>
                  </a:lnTo>
                  <a:lnTo>
                    <a:pt x="1842" y="210"/>
                  </a:lnTo>
                  <a:lnTo>
                    <a:pt x="1829" y="263"/>
                  </a:lnTo>
                  <a:lnTo>
                    <a:pt x="1814" y="317"/>
                  </a:lnTo>
                  <a:lnTo>
                    <a:pt x="1795" y="377"/>
                  </a:lnTo>
                  <a:lnTo>
                    <a:pt x="1772" y="441"/>
                  </a:lnTo>
                  <a:lnTo>
                    <a:pt x="1748" y="507"/>
                  </a:lnTo>
                  <a:lnTo>
                    <a:pt x="1718" y="576"/>
                  </a:lnTo>
                  <a:lnTo>
                    <a:pt x="1686" y="647"/>
                  </a:lnTo>
                  <a:lnTo>
                    <a:pt x="1651" y="720"/>
                  </a:lnTo>
                  <a:lnTo>
                    <a:pt x="1651" y="720"/>
                  </a:lnTo>
                  <a:lnTo>
                    <a:pt x="1600" y="820"/>
                  </a:lnTo>
                  <a:lnTo>
                    <a:pt x="1532" y="945"/>
                  </a:lnTo>
                  <a:lnTo>
                    <a:pt x="1493" y="1017"/>
                  </a:lnTo>
                  <a:lnTo>
                    <a:pt x="1450" y="1092"/>
                  </a:lnTo>
                  <a:lnTo>
                    <a:pt x="1401" y="1172"/>
                  </a:lnTo>
                  <a:lnTo>
                    <a:pt x="1347" y="1257"/>
                  </a:lnTo>
                  <a:lnTo>
                    <a:pt x="1290" y="1343"/>
                  </a:lnTo>
                  <a:lnTo>
                    <a:pt x="1227" y="1433"/>
                  </a:lnTo>
                  <a:lnTo>
                    <a:pt x="1159" y="1523"/>
                  </a:lnTo>
                  <a:lnTo>
                    <a:pt x="1086" y="1617"/>
                  </a:lnTo>
                  <a:lnTo>
                    <a:pt x="1009" y="1709"/>
                  </a:lnTo>
                  <a:lnTo>
                    <a:pt x="926" y="1803"/>
                  </a:lnTo>
                  <a:lnTo>
                    <a:pt x="881" y="1850"/>
                  </a:lnTo>
                  <a:lnTo>
                    <a:pt x="836" y="1897"/>
                  </a:lnTo>
                  <a:lnTo>
                    <a:pt x="791" y="1942"/>
                  </a:lnTo>
                  <a:lnTo>
                    <a:pt x="743" y="1988"/>
                  </a:lnTo>
                  <a:lnTo>
                    <a:pt x="743" y="1988"/>
                  </a:lnTo>
                  <a:lnTo>
                    <a:pt x="636" y="2088"/>
                  </a:lnTo>
                  <a:lnTo>
                    <a:pt x="516" y="2193"/>
                  </a:lnTo>
                  <a:lnTo>
                    <a:pt x="392" y="2302"/>
                  </a:lnTo>
                  <a:lnTo>
                    <a:pt x="272" y="2403"/>
                  </a:lnTo>
                  <a:lnTo>
                    <a:pt x="79" y="2568"/>
                  </a:lnTo>
                  <a:lnTo>
                    <a:pt x="0" y="2634"/>
                  </a:lnTo>
                  <a:lnTo>
                    <a:pt x="0" y="2634"/>
                  </a:lnTo>
                  <a:lnTo>
                    <a:pt x="32" y="2619"/>
                  </a:lnTo>
                  <a:lnTo>
                    <a:pt x="71" y="2600"/>
                  </a:lnTo>
                  <a:lnTo>
                    <a:pt x="124" y="2574"/>
                  </a:lnTo>
                  <a:lnTo>
                    <a:pt x="187" y="2538"/>
                  </a:lnTo>
                  <a:lnTo>
                    <a:pt x="262" y="2495"/>
                  </a:lnTo>
                  <a:lnTo>
                    <a:pt x="349" y="2444"/>
                  </a:lnTo>
                  <a:lnTo>
                    <a:pt x="444" y="2382"/>
                  </a:lnTo>
                  <a:lnTo>
                    <a:pt x="548" y="2313"/>
                  </a:lnTo>
                  <a:lnTo>
                    <a:pt x="656" y="2234"/>
                  </a:lnTo>
                  <a:lnTo>
                    <a:pt x="714" y="2191"/>
                  </a:lnTo>
                  <a:lnTo>
                    <a:pt x="773" y="2146"/>
                  </a:lnTo>
                  <a:lnTo>
                    <a:pt x="833" y="2099"/>
                  </a:lnTo>
                  <a:lnTo>
                    <a:pt x="893" y="2048"/>
                  </a:lnTo>
                  <a:lnTo>
                    <a:pt x="955" y="1996"/>
                  </a:lnTo>
                  <a:lnTo>
                    <a:pt x="1016" y="1940"/>
                  </a:lnTo>
                  <a:lnTo>
                    <a:pt x="1078" y="1882"/>
                  </a:lnTo>
                  <a:lnTo>
                    <a:pt x="1142" y="1821"/>
                  </a:lnTo>
                  <a:lnTo>
                    <a:pt x="1204" y="1758"/>
                  </a:lnTo>
                  <a:lnTo>
                    <a:pt x="1268" y="1692"/>
                  </a:lnTo>
                  <a:lnTo>
                    <a:pt x="1332" y="1625"/>
                  </a:lnTo>
                  <a:lnTo>
                    <a:pt x="1395" y="1553"/>
                  </a:lnTo>
                  <a:lnTo>
                    <a:pt x="1395" y="1553"/>
                  </a:lnTo>
                  <a:lnTo>
                    <a:pt x="1427" y="1521"/>
                  </a:lnTo>
                  <a:lnTo>
                    <a:pt x="1457" y="1488"/>
                  </a:lnTo>
                  <a:lnTo>
                    <a:pt x="1521" y="1416"/>
                  </a:lnTo>
                  <a:lnTo>
                    <a:pt x="1585" y="1339"/>
                  </a:lnTo>
                  <a:lnTo>
                    <a:pt x="1649" y="1255"/>
                  </a:lnTo>
                  <a:lnTo>
                    <a:pt x="1711" y="1169"/>
                  </a:lnTo>
                  <a:lnTo>
                    <a:pt x="1771" y="1079"/>
                  </a:lnTo>
                  <a:lnTo>
                    <a:pt x="1829" y="987"/>
                  </a:lnTo>
                  <a:lnTo>
                    <a:pt x="1885" y="895"/>
                  </a:lnTo>
                  <a:lnTo>
                    <a:pt x="1883" y="0"/>
                  </a:lnTo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69000">
                  <a:schemeClr val="bg2"/>
                </a:gs>
              </a:gsLst>
              <a:lin ang="0" scaled="1"/>
              <a:tileRect/>
            </a:gradFill>
            <a:ln w="9525">
              <a:noFill/>
              <a:round/>
            </a:ln>
          </p:spPr>
          <p:txBody>
            <a:bodyPr vert="horz" wrap="square" lIns="91440" tIns="45720" rIns="91440" bIns="45720" anchor="ctr"/>
            <a:lstStyle/>
            <a:p>
              <a:pPr algn="ctr">
                <a:buClr>
                  <a:schemeClr val="tx1"/>
                </a:buClr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711390" y="3685223"/>
              <a:ext cx="4432610" cy="3172777"/>
            </a:xfrm>
            <a:custGeom>
              <a:avLst/>
              <a:gdLst/>
              <a:ahLst/>
              <a:cxnLst>
                <a:cxn ang="0">
                  <a:pos x="2158" y="1641"/>
                </a:cxn>
                <a:cxn ang="0">
                  <a:pos x="2158" y="1641"/>
                </a:cxn>
                <a:cxn ang="0">
                  <a:pos x="2059" y="1711"/>
                </a:cxn>
                <a:cxn ang="0">
                  <a:pos x="1954" y="1780"/>
                </a:cxn>
                <a:cxn ang="0">
                  <a:pos x="1843" y="1851"/>
                </a:cxn>
                <a:cxn ang="0">
                  <a:pos x="1726" y="1921"/>
                </a:cxn>
                <a:cxn ang="0">
                  <a:pos x="1605" y="1992"/>
                </a:cxn>
                <a:cxn ang="0">
                  <a:pos x="1477" y="2061"/>
                </a:cxn>
                <a:cxn ang="0">
                  <a:pos x="1345" y="2128"/>
                </a:cxn>
                <a:cxn ang="0">
                  <a:pos x="1278" y="2163"/>
                </a:cxn>
                <a:cxn ang="0">
                  <a:pos x="1210" y="2194"/>
                </a:cxn>
                <a:cxn ang="0">
                  <a:pos x="1140" y="2227"/>
                </a:cxn>
                <a:cxn ang="0">
                  <a:pos x="1069" y="2259"/>
                </a:cxn>
                <a:cxn ang="0">
                  <a:pos x="999" y="2289"/>
                </a:cxn>
                <a:cxn ang="0">
                  <a:pos x="925" y="2319"/>
                </a:cxn>
                <a:cxn ang="0">
                  <a:pos x="852" y="2349"/>
                </a:cxn>
                <a:cxn ang="0">
                  <a:pos x="778" y="2377"/>
                </a:cxn>
                <a:cxn ang="0">
                  <a:pos x="703" y="2404"/>
                </a:cxn>
                <a:cxn ang="0">
                  <a:pos x="628" y="2431"/>
                </a:cxn>
                <a:cxn ang="0">
                  <a:pos x="552" y="2455"/>
                </a:cxn>
                <a:cxn ang="0">
                  <a:pos x="474" y="2481"/>
                </a:cxn>
                <a:cxn ang="0">
                  <a:pos x="397" y="2503"/>
                </a:cxn>
                <a:cxn ang="0">
                  <a:pos x="318" y="2526"/>
                </a:cxn>
                <a:cxn ang="0">
                  <a:pos x="240" y="2545"/>
                </a:cxn>
                <a:cxn ang="0">
                  <a:pos x="160" y="2565"/>
                </a:cxn>
                <a:cxn ang="0">
                  <a:pos x="81" y="2583"/>
                </a:cxn>
                <a:cxn ang="0">
                  <a:pos x="0" y="2599"/>
                </a:cxn>
                <a:cxn ang="0">
                  <a:pos x="3631" y="2599"/>
                </a:cxn>
                <a:cxn ang="0">
                  <a:pos x="3631" y="0"/>
                </a:cxn>
                <a:cxn ang="0">
                  <a:pos x="3631" y="0"/>
                </a:cxn>
                <a:cxn ang="0">
                  <a:pos x="3601" y="54"/>
                </a:cxn>
                <a:cxn ang="0">
                  <a:pos x="3562" y="120"/>
                </a:cxn>
                <a:cxn ang="0">
                  <a:pos x="3517" y="195"/>
                </a:cxn>
                <a:cxn ang="0">
                  <a:pos x="3463" y="279"/>
                </a:cxn>
                <a:cxn ang="0">
                  <a:pos x="3400" y="372"/>
                </a:cxn>
                <a:cxn ang="0">
                  <a:pos x="3331" y="471"/>
                </a:cxn>
                <a:cxn ang="0">
                  <a:pos x="3253" y="576"/>
                </a:cxn>
                <a:cxn ang="0">
                  <a:pos x="3210" y="630"/>
                </a:cxn>
                <a:cxn ang="0">
                  <a:pos x="3166" y="685"/>
                </a:cxn>
                <a:cxn ang="0">
                  <a:pos x="3120" y="742"/>
                </a:cxn>
                <a:cxn ang="0">
                  <a:pos x="3070" y="801"/>
                </a:cxn>
                <a:cxn ang="0">
                  <a:pos x="3021" y="859"/>
                </a:cxn>
                <a:cxn ang="0">
                  <a:pos x="2967" y="918"/>
                </a:cxn>
                <a:cxn ang="0">
                  <a:pos x="2913" y="978"/>
                </a:cxn>
                <a:cxn ang="0">
                  <a:pos x="2854" y="1038"/>
                </a:cxn>
                <a:cxn ang="0">
                  <a:pos x="2796" y="1099"/>
                </a:cxn>
                <a:cxn ang="0">
                  <a:pos x="2733" y="1161"/>
                </a:cxn>
                <a:cxn ang="0">
                  <a:pos x="2670" y="1221"/>
                </a:cxn>
                <a:cxn ang="0">
                  <a:pos x="2604" y="1282"/>
                </a:cxn>
                <a:cxn ang="0">
                  <a:pos x="2535" y="1342"/>
                </a:cxn>
                <a:cxn ang="0">
                  <a:pos x="2464" y="1404"/>
                </a:cxn>
                <a:cxn ang="0">
                  <a:pos x="2391" y="1464"/>
                </a:cxn>
                <a:cxn ang="0">
                  <a:pos x="2316" y="1524"/>
                </a:cxn>
                <a:cxn ang="0">
                  <a:pos x="2238" y="1582"/>
                </a:cxn>
                <a:cxn ang="0">
                  <a:pos x="2158" y="1641"/>
                </a:cxn>
                <a:cxn ang="0">
                  <a:pos x="2158" y="1641"/>
                </a:cxn>
              </a:cxnLst>
              <a:rect l="0" t="0" r="r" b="b"/>
              <a:pathLst>
                <a:path w="3631" h="2599">
                  <a:moveTo>
                    <a:pt x="2158" y="1641"/>
                  </a:moveTo>
                  <a:lnTo>
                    <a:pt x="2158" y="1641"/>
                  </a:lnTo>
                  <a:lnTo>
                    <a:pt x="2059" y="1711"/>
                  </a:lnTo>
                  <a:lnTo>
                    <a:pt x="1954" y="1780"/>
                  </a:lnTo>
                  <a:lnTo>
                    <a:pt x="1843" y="1851"/>
                  </a:lnTo>
                  <a:lnTo>
                    <a:pt x="1726" y="1921"/>
                  </a:lnTo>
                  <a:lnTo>
                    <a:pt x="1605" y="1992"/>
                  </a:lnTo>
                  <a:lnTo>
                    <a:pt x="1477" y="2061"/>
                  </a:lnTo>
                  <a:lnTo>
                    <a:pt x="1345" y="2128"/>
                  </a:lnTo>
                  <a:lnTo>
                    <a:pt x="1278" y="2163"/>
                  </a:lnTo>
                  <a:lnTo>
                    <a:pt x="1210" y="2194"/>
                  </a:lnTo>
                  <a:lnTo>
                    <a:pt x="1140" y="2227"/>
                  </a:lnTo>
                  <a:lnTo>
                    <a:pt x="1069" y="2259"/>
                  </a:lnTo>
                  <a:lnTo>
                    <a:pt x="999" y="2289"/>
                  </a:lnTo>
                  <a:lnTo>
                    <a:pt x="925" y="2319"/>
                  </a:lnTo>
                  <a:lnTo>
                    <a:pt x="852" y="2349"/>
                  </a:lnTo>
                  <a:lnTo>
                    <a:pt x="778" y="2377"/>
                  </a:lnTo>
                  <a:lnTo>
                    <a:pt x="703" y="2404"/>
                  </a:lnTo>
                  <a:lnTo>
                    <a:pt x="628" y="2431"/>
                  </a:lnTo>
                  <a:lnTo>
                    <a:pt x="552" y="2455"/>
                  </a:lnTo>
                  <a:lnTo>
                    <a:pt x="474" y="2481"/>
                  </a:lnTo>
                  <a:lnTo>
                    <a:pt x="397" y="2503"/>
                  </a:lnTo>
                  <a:lnTo>
                    <a:pt x="318" y="2526"/>
                  </a:lnTo>
                  <a:lnTo>
                    <a:pt x="240" y="2545"/>
                  </a:lnTo>
                  <a:lnTo>
                    <a:pt x="160" y="2565"/>
                  </a:lnTo>
                  <a:lnTo>
                    <a:pt x="81" y="2583"/>
                  </a:lnTo>
                  <a:lnTo>
                    <a:pt x="0" y="2599"/>
                  </a:lnTo>
                  <a:lnTo>
                    <a:pt x="3631" y="2599"/>
                  </a:lnTo>
                  <a:lnTo>
                    <a:pt x="3631" y="0"/>
                  </a:lnTo>
                  <a:lnTo>
                    <a:pt x="3631" y="0"/>
                  </a:lnTo>
                  <a:lnTo>
                    <a:pt x="3601" y="54"/>
                  </a:lnTo>
                  <a:lnTo>
                    <a:pt x="3562" y="120"/>
                  </a:lnTo>
                  <a:lnTo>
                    <a:pt x="3517" y="195"/>
                  </a:lnTo>
                  <a:lnTo>
                    <a:pt x="3463" y="279"/>
                  </a:lnTo>
                  <a:lnTo>
                    <a:pt x="3400" y="372"/>
                  </a:lnTo>
                  <a:lnTo>
                    <a:pt x="3331" y="471"/>
                  </a:lnTo>
                  <a:lnTo>
                    <a:pt x="3253" y="576"/>
                  </a:lnTo>
                  <a:lnTo>
                    <a:pt x="3210" y="630"/>
                  </a:lnTo>
                  <a:lnTo>
                    <a:pt x="3166" y="685"/>
                  </a:lnTo>
                  <a:lnTo>
                    <a:pt x="3120" y="742"/>
                  </a:lnTo>
                  <a:lnTo>
                    <a:pt x="3070" y="801"/>
                  </a:lnTo>
                  <a:lnTo>
                    <a:pt x="3021" y="859"/>
                  </a:lnTo>
                  <a:lnTo>
                    <a:pt x="2967" y="918"/>
                  </a:lnTo>
                  <a:lnTo>
                    <a:pt x="2913" y="978"/>
                  </a:lnTo>
                  <a:lnTo>
                    <a:pt x="2854" y="1038"/>
                  </a:lnTo>
                  <a:lnTo>
                    <a:pt x="2796" y="1099"/>
                  </a:lnTo>
                  <a:lnTo>
                    <a:pt x="2733" y="1161"/>
                  </a:lnTo>
                  <a:lnTo>
                    <a:pt x="2670" y="1221"/>
                  </a:lnTo>
                  <a:lnTo>
                    <a:pt x="2604" y="1282"/>
                  </a:lnTo>
                  <a:lnTo>
                    <a:pt x="2535" y="1342"/>
                  </a:lnTo>
                  <a:lnTo>
                    <a:pt x="2464" y="1404"/>
                  </a:lnTo>
                  <a:lnTo>
                    <a:pt x="2391" y="1464"/>
                  </a:lnTo>
                  <a:lnTo>
                    <a:pt x="2316" y="1524"/>
                  </a:lnTo>
                  <a:lnTo>
                    <a:pt x="2238" y="1582"/>
                  </a:lnTo>
                  <a:lnTo>
                    <a:pt x="2158" y="1641"/>
                  </a:lnTo>
                  <a:lnTo>
                    <a:pt x="2158" y="1641"/>
                  </a:lnTo>
                </a:path>
              </a:pathLst>
            </a:custGeom>
            <a:solidFill>
              <a:srgbClr val="AF0948"/>
            </a:solidFill>
            <a:ln w="9525">
              <a:noFill/>
              <a:round/>
            </a:ln>
          </p:spPr>
          <p:txBody>
            <a:bodyPr vert="horz" wrap="square" lIns="91440" tIns="45720" rIns="91440" bIns="45720" anchor="ctr"/>
            <a:lstStyle/>
            <a:p>
              <a:pPr algn="ctr">
                <a:buClr>
                  <a:schemeClr val="tx1"/>
                </a:buClr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02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126F-9725-42C6-8CB4-38F6E1E5F400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95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365C-FBC1-46F6-8697-063E31845458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7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87CA-4CE1-4ED1-AB30-37A4BEAF3E5E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3145" y="112511"/>
            <a:ext cx="2057400" cy="365125"/>
          </a:xfrm>
        </p:spPr>
        <p:txBody>
          <a:bodyPr/>
          <a:lstStyle>
            <a:lvl1pPr>
              <a:defRPr sz="1800"/>
            </a:lvl1pPr>
          </a:lstStyle>
          <a:p>
            <a:fld id="{C8CB9BCF-EBB0-4C97-B862-0565A757C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8A0E-3A73-4CEC-A169-0E54FD8B541C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E3E7-87B6-43F2-9F11-B28EFCB1DB22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8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A0AA-1FBB-465E-8913-AE5B8A228CD1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66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317A-304A-4F24-9B12-7FCF39CB05EC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rcRect t="5230" b="87353"/>
          <a:stretch/>
        </p:blipFill>
        <p:spPr>
          <a:xfrm>
            <a:off x="0" y="0"/>
            <a:ext cx="9144000" cy="508000"/>
          </a:xfrm>
          <a:prstGeom prst="rect">
            <a:avLst/>
          </a:prstGeom>
        </p:spPr>
      </p:pic>
      <p:pic>
        <p:nvPicPr>
          <p:cNvPr id="7" name="그림 6"/>
          <p:cNvPicPr/>
          <p:nvPr userDrawn="1"/>
        </p:nvPicPr>
        <p:blipFill rotWithShape="1">
          <a:blip r:embed="rId3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3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DD37-7CEE-4C48-84D0-C96F9037E54A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9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B09E-CCCC-4B33-B34E-7AD0B25FAACE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4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A40-0B04-49AC-918B-F4423125D721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78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F8-41B3-489A-9E56-F8CF5B127CD9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3145" y="199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9BCF-EBB0-4C97-B862-0565A757C3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54" y="98854"/>
            <a:ext cx="7886700" cy="531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6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../clipboard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7301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자가 </a:t>
            </a:r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실습형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기본기 다지기 과정</a:t>
            </a:r>
            <a:endParaRPr lang="en-US" altLang="ko-KR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파이썬</a:t>
            </a:r>
            <a:r>
              <a:rPr lang="ko-KR" alt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프로그래밍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2680" y="309767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2020. 4.9 ~ 4.10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0599" y="4093625"/>
            <a:ext cx="6380987" cy="1052541"/>
          </a:xfrm>
          <a:prstGeom prst="rect">
            <a:avLst/>
          </a:prstGeom>
        </p:spPr>
      </p:pic>
      <p:pic>
        <p:nvPicPr>
          <p:cNvPr id="14" name="그림 13" descr="효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754648"/>
            <a:ext cx="4000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8336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+mj-ea"/>
              </a:rPr>
              <a:t>[Part1] 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2. </a:t>
            </a:r>
            <a:r>
              <a:rPr lang="ko-KR" altLang="en-US" sz="1600" b="1">
                <a:solidFill>
                  <a:schemeClr val="bg1"/>
                </a:solidFill>
                <a:latin typeface="+mj-ea"/>
              </a:rPr>
              <a:t>파이썬 가상환경 설정</a:t>
            </a:r>
            <a:r>
              <a:rPr lang="en-US" altLang="ko-KR" sz="1600" b="1">
                <a:solidFill>
                  <a:schemeClr val="bg1"/>
                </a:solidFill>
                <a:latin typeface="+mj-ea"/>
              </a:rPr>
              <a:t>-</a:t>
            </a:r>
            <a:r>
              <a:rPr lang="ko-KR" altLang="en-US" sz="1600" b="1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가상환경에 모듈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(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파이썬에서 사용할 추가 패키지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)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설치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518583" y="1423001"/>
            <a:ext cx="2123735" cy="2888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모듈 설치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19" y="1283972"/>
            <a:ext cx="3642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  <a:endParaRPr lang="ko-KR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0794" y="1824382"/>
            <a:ext cx="42043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(nhi) C:\Users\user&gt;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conda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install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jupyter</a:t>
            </a:r>
            <a:endParaRPr lang="en-US" altLang="ko-KR" sz="1600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627602" y="2180870"/>
            <a:ext cx="433327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자유형 52"/>
          <p:cNvSpPr/>
          <p:nvPr/>
        </p:nvSpPr>
        <p:spPr>
          <a:xfrm>
            <a:off x="752755" y="2204083"/>
            <a:ext cx="254000" cy="241300"/>
          </a:xfrm>
          <a:custGeom>
            <a:avLst/>
            <a:gdLst>
              <a:gd name="connsiteX0" fmla="*/ 0 w 254000"/>
              <a:gd name="connsiteY0" fmla="*/ 0 h 241300"/>
              <a:gd name="connsiteX1" fmla="*/ 0 w 254000"/>
              <a:gd name="connsiteY1" fmla="*/ 241300 h 241300"/>
              <a:gd name="connsiteX2" fmla="*/ 254000 w 2540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241300">
                <a:moveTo>
                  <a:pt x="0" y="0"/>
                </a:moveTo>
                <a:lnTo>
                  <a:pt x="0" y="241300"/>
                </a:lnTo>
                <a:lnTo>
                  <a:pt x="254000" y="241300"/>
                </a:lnTo>
              </a:path>
            </a:pathLst>
          </a:custGeom>
          <a:noFill/>
          <a:ln w="28575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06756" y="2300972"/>
            <a:ext cx="2264212" cy="244919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activate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방이름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3894677" y="2180870"/>
            <a:ext cx="763048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자유형 60"/>
          <p:cNvSpPr/>
          <p:nvPr/>
        </p:nvSpPr>
        <p:spPr>
          <a:xfrm>
            <a:off x="4019830" y="2204083"/>
            <a:ext cx="254000" cy="241300"/>
          </a:xfrm>
          <a:custGeom>
            <a:avLst/>
            <a:gdLst>
              <a:gd name="connsiteX0" fmla="*/ 0 w 254000"/>
              <a:gd name="connsiteY0" fmla="*/ 0 h 241300"/>
              <a:gd name="connsiteX1" fmla="*/ 0 w 254000"/>
              <a:gd name="connsiteY1" fmla="*/ 241300 h 241300"/>
              <a:gd name="connsiteX2" fmla="*/ 254000 w 2540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241300">
                <a:moveTo>
                  <a:pt x="0" y="0"/>
                </a:moveTo>
                <a:lnTo>
                  <a:pt x="0" y="241300"/>
                </a:lnTo>
                <a:lnTo>
                  <a:pt x="254000" y="241300"/>
                </a:lnTo>
              </a:path>
            </a:pathLst>
          </a:custGeom>
          <a:noFill/>
          <a:ln w="28575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273831" y="2300972"/>
            <a:ext cx="3013074" cy="244919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설치할 모듈이름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인터넷다운로드임</a:t>
            </a:r>
            <a:r>
              <a:rPr lang="en-US" altLang="ko-KR" sz="12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200" b="1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2755" y="2665993"/>
            <a:ext cx="5094283" cy="1690704"/>
            <a:chOff x="627602" y="2831314"/>
            <a:chExt cx="8273152" cy="2745716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6029A4FB-01E4-41B9-B10C-B0DE07AC7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1632"/>
            <a:stretch/>
          </p:blipFill>
          <p:spPr>
            <a:xfrm>
              <a:off x="627602" y="2831314"/>
              <a:ext cx="8273152" cy="27457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2" name="직사각형 71"/>
            <p:cNvSpPr/>
            <p:nvPr/>
          </p:nvSpPr>
          <p:spPr>
            <a:xfrm>
              <a:off x="844266" y="4204174"/>
              <a:ext cx="3619821" cy="11995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b="1">
                  <a:solidFill>
                    <a:schemeClr val="bg1"/>
                  </a:solidFill>
                  <a:latin typeface="+mn-ea"/>
                </a:rPr>
                <a:t>Proceed ([y]/n)? </a:t>
              </a:r>
              <a:r>
                <a:rPr lang="en-US" altLang="ko-KR" sz="2800" b="1" smtClean="0">
                  <a:solidFill>
                    <a:srgbClr val="FF0000"/>
                  </a:solidFill>
                  <a:latin typeface="+mn-ea"/>
                </a:rPr>
                <a:t>y</a:t>
              </a:r>
              <a:endParaRPr lang="en-US" altLang="ko-KR" sz="2400" b="1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90318" y="4825745"/>
            <a:ext cx="5028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*참고</a:t>
            </a:r>
            <a:r>
              <a:rPr lang="en-US" altLang="ko-KR" sz="14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: </a:t>
            </a:r>
            <a:r>
              <a:rPr lang="ko-KR" altLang="en-US" sz="14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아나콘다 없이 파이썬만 설치되어 있을때 </a:t>
            </a:r>
            <a:r>
              <a:rPr lang="en-US" altLang="ko-KR" sz="14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z="14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</a:br>
            <a:r>
              <a:rPr lang="en-US" altLang="ko-KR" sz="14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             pip </a:t>
            </a:r>
            <a:r>
              <a:rPr lang="ko-KR" altLang="en-US" sz="14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최근자료로 업데이트 후 </a:t>
            </a:r>
            <a:r>
              <a:rPr lang="en-US" altLang="ko-KR" sz="14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-&gt;</a:t>
            </a:r>
            <a:r>
              <a:rPr lang="ko-KR" altLang="en-US" sz="14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14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pip </a:t>
            </a:r>
            <a:r>
              <a:rPr lang="en-US" altLang="ko-KR" sz="1400" b="1">
                <a:solidFill>
                  <a:schemeClr val="accent1">
                    <a:lumMod val="50000"/>
                  </a:schemeClr>
                </a:solidFill>
                <a:latin typeface="+mj-ea"/>
              </a:rPr>
              <a:t>install </a:t>
            </a:r>
            <a:r>
              <a:rPr lang="ko-KR" altLang="en-US" sz="1400" b="1">
                <a:solidFill>
                  <a:schemeClr val="accent1">
                    <a:lumMod val="50000"/>
                  </a:schemeClr>
                </a:solidFill>
                <a:latin typeface="+mj-ea"/>
              </a:rPr>
              <a:t>모듈명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41438" y="5677707"/>
            <a:ext cx="399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</a:rPr>
              <a:t>(</a:t>
            </a:r>
            <a:r>
              <a:rPr lang="ko-KR" altLang="en-US" sz="1600" dirty="0">
                <a:latin typeface="+mj-ea"/>
              </a:rPr>
              <a:t>nhi) C:\Users\user&gt; </a:t>
            </a:r>
            <a:r>
              <a:rPr lang="en-US" altLang="ko-KR" b="1" dirty="0" smtClean="0">
                <a:solidFill>
                  <a:srgbClr val="FF0000"/>
                </a:solidFill>
              </a:rPr>
              <a:t>pip </a:t>
            </a:r>
            <a:r>
              <a:rPr lang="en-US" altLang="ko-KR" b="1" dirty="0">
                <a:solidFill>
                  <a:srgbClr val="FF0000"/>
                </a:solidFill>
              </a:rPr>
              <a:t>install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jupyter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1438" y="5387066"/>
            <a:ext cx="488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j-ea"/>
              </a:rPr>
              <a:t>(nhi) C:\Users\user&gt; </a:t>
            </a:r>
            <a:r>
              <a:rPr lang="en-US" altLang="ko-KR" b="1" dirty="0" smtClean="0">
                <a:solidFill>
                  <a:srgbClr val="FF0000"/>
                </a:solidFill>
              </a:rPr>
              <a:t>pip </a:t>
            </a:r>
            <a:r>
              <a:rPr lang="en-US" altLang="ko-KR" b="1" dirty="0">
                <a:solidFill>
                  <a:srgbClr val="FF0000"/>
                </a:solidFill>
              </a:rPr>
              <a:t>install pip --upgrade pip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3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4484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+mj-ea"/>
              </a:rPr>
              <a:t>[Part1] 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3.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파이썬 편집기 주피터 노트북 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실행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73060" y="1129044"/>
            <a:ext cx="4145687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+mj-ea"/>
                <a:ea typeface="+mj-ea"/>
              </a:rPr>
              <a:t>A. cmd </a:t>
            </a:r>
            <a:r>
              <a:rPr lang="ko-KR" altLang="en-US" sz="1400" smtClean="0">
                <a:latin typeface="+mj-ea"/>
                <a:ea typeface="+mj-ea"/>
              </a:rPr>
              <a:t>화면을  윈도우기반</a:t>
            </a:r>
            <a:r>
              <a:rPr lang="en-US" altLang="ko-KR" sz="1400" smtClean="0">
                <a:latin typeface="+mj-ea"/>
                <a:ea typeface="+mj-ea"/>
              </a:rPr>
              <a:t>(GUI)</a:t>
            </a:r>
            <a:r>
              <a:rPr lang="ko-KR" altLang="en-US" sz="1400" smtClean="0">
                <a:latin typeface="+mj-ea"/>
                <a:ea typeface="+mj-ea"/>
              </a:rPr>
              <a:t>으로 돌아옴</a:t>
            </a:r>
            <a:endParaRPr lang="en-US" altLang="ko-KR" sz="140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+mj-ea"/>
                <a:ea typeface="+mj-ea"/>
              </a:rPr>
              <a:t>B. </a:t>
            </a:r>
            <a:r>
              <a:rPr lang="ko-KR" altLang="en-US" sz="1400" smtClean="0">
                <a:latin typeface="+mj-ea"/>
                <a:ea typeface="+mj-ea"/>
              </a:rPr>
              <a:t>윈도우키</a:t>
            </a:r>
            <a:r>
              <a:rPr lang="en-US" altLang="ko-KR" sz="1400" smtClean="0">
                <a:latin typeface="+mj-ea"/>
                <a:ea typeface="+mj-ea"/>
              </a:rPr>
              <a:t>-&gt; </a:t>
            </a:r>
            <a:r>
              <a:rPr lang="ko-KR" altLang="en-US" sz="1400" smtClean="0">
                <a:latin typeface="+mj-ea"/>
                <a:ea typeface="+mj-ea"/>
              </a:rPr>
              <a:t>아나콘다</a:t>
            </a:r>
            <a:r>
              <a:rPr lang="en-US" altLang="ko-KR" sz="1400" smtClean="0">
                <a:latin typeface="+mj-ea"/>
                <a:ea typeface="+mj-ea"/>
              </a:rPr>
              <a:t>-</a:t>
            </a:r>
            <a:r>
              <a:rPr lang="ko-KR" altLang="en-US" sz="1400" smtClean="0">
                <a:latin typeface="+mj-ea"/>
                <a:ea typeface="+mj-ea"/>
              </a:rPr>
              <a:t>주피터 노트북 설치 확인</a:t>
            </a:r>
            <a:endParaRPr lang="en-US" altLang="ko-KR" sz="140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+mj-ea"/>
                <a:ea typeface="+mj-ea"/>
              </a:rPr>
              <a:t>C. </a:t>
            </a:r>
            <a:r>
              <a:rPr lang="ko-KR" altLang="en-US" sz="1400" smtClean="0">
                <a:latin typeface="+mj-ea"/>
                <a:ea typeface="+mj-ea"/>
              </a:rPr>
              <a:t>주피터노트북</a:t>
            </a:r>
            <a:r>
              <a:rPr lang="en-US" altLang="ko-KR" sz="1400" smtClean="0">
                <a:latin typeface="+mj-ea"/>
                <a:ea typeface="+mj-ea"/>
              </a:rPr>
              <a:t>(nhi) </a:t>
            </a:r>
            <a:r>
              <a:rPr lang="ko-KR" altLang="en-US" sz="1400" smtClean="0">
                <a:latin typeface="+mj-ea"/>
                <a:ea typeface="+mj-ea"/>
              </a:rPr>
              <a:t>실행</a:t>
            </a:r>
            <a:endParaRPr lang="en-US" altLang="ko-KR" sz="1400"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3534" y="2428875"/>
            <a:ext cx="6747134" cy="3364436"/>
            <a:chOff x="681254" y="2331655"/>
            <a:chExt cx="8573702" cy="427524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EC3B969E-7E11-4D03-BDCE-AD89A1BF8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3904"/>
            <a:stretch/>
          </p:blipFill>
          <p:spPr>
            <a:xfrm>
              <a:off x="681254" y="2351277"/>
              <a:ext cx="2811246" cy="3782449"/>
            </a:xfrm>
            <a:prstGeom prst="rect">
              <a:avLst/>
            </a:prstGeom>
          </p:spPr>
        </p:pic>
        <p:grpSp>
          <p:nvGrpSpPr>
            <p:cNvPr id="28" name="그룹 27"/>
            <p:cNvGrpSpPr/>
            <p:nvPr/>
          </p:nvGrpSpPr>
          <p:grpSpPr>
            <a:xfrm>
              <a:off x="4347666" y="2331655"/>
              <a:ext cx="2861311" cy="3010278"/>
              <a:chOff x="5191337" y="1917036"/>
              <a:chExt cx="3023196" cy="3612852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1337" y="2858791"/>
                <a:ext cx="3023196" cy="2671097"/>
              </a:xfrm>
              <a:prstGeom prst="rect">
                <a:avLst/>
              </a:prstGeom>
            </p:spPr>
          </p:pic>
          <p:sp>
            <p:nvSpPr>
              <p:cNvPr id="30" name="모서리가 둥근 직사각형 29"/>
              <p:cNvSpPr/>
              <p:nvPr/>
            </p:nvSpPr>
            <p:spPr>
              <a:xfrm>
                <a:off x="5196222" y="1917036"/>
                <a:ext cx="3018311" cy="94175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chemeClr val="bg1"/>
                    </a:solidFill>
                    <a:latin typeface="+mj-ea"/>
                    <a:ea typeface="+mj-ea"/>
                  </a:rPr>
                  <a:t>참고</a:t>
                </a:r>
                <a:r>
                  <a:rPr lang="en-US" altLang="ko-KR" sz="1100" b="1" smtClean="0">
                    <a:solidFill>
                      <a:schemeClr val="bg1"/>
                    </a:solidFill>
                    <a:latin typeface="+mj-ea"/>
                    <a:ea typeface="+mj-ea"/>
                  </a:rPr>
                  <a:t>: </a:t>
                </a:r>
                <a:r>
                  <a:rPr lang="ko-KR" altLang="en-US" sz="1100" b="1" smtClean="0">
                    <a:solidFill>
                      <a:schemeClr val="bg1"/>
                    </a:solidFill>
                    <a:latin typeface="+mj-ea"/>
                    <a:ea typeface="+mj-ea"/>
                  </a:rPr>
                  <a:t>가상환경 여러개 이고 각 가상환경안에서 주피터 다운로드 받았을때</a:t>
                </a:r>
                <a:endParaRPr lang="en-US" altLang="ko-KR" sz="1100" b="1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295900" y="3845492"/>
                <a:ext cx="2654300" cy="1336107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모서리가 둥근 직사각형 31"/>
            <p:cNvSpPr/>
            <p:nvPr/>
          </p:nvSpPr>
          <p:spPr>
            <a:xfrm>
              <a:off x="1828800" y="2933413"/>
              <a:ext cx="1265186" cy="351792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  <a:latin typeface="+mj-ea"/>
                  <a:ea typeface="+mj-ea"/>
                </a:rPr>
                <a:t>클릭하여 실행</a:t>
              </a:r>
              <a:endParaRPr lang="ko-KR" altLang="en-US" sz="10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flipV="1">
              <a:off x="3204743" y="3525303"/>
              <a:ext cx="287757" cy="164234"/>
            </a:xfrm>
            <a:custGeom>
              <a:avLst/>
              <a:gdLst>
                <a:gd name="connsiteX0" fmla="*/ 0 w 254000"/>
                <a:gd name="connsiteY0" fmla="*/ 0 h 241300"/>
                <a:gd name="connsiteX1" fmla="*/ 0 w 254000"/>
                <a:gd name="connsiteY1" fmla="*/ 241300 h 241300"/>
                <a:gd name="connsiteX2" fmla="*/ 254000 w 254000"/>
                <a:gd name="connsiteY2" fmla="*/ 24130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0" h="241300">
                  <a:moveTo>
                    <a:pt x="0" y="0"/>
                  </a:moveTo>
                  <a:lnTo>
                    <a:pt x="0" y="241300"/>
                  </a:lnTo>
                  <a:lnTo>
                    <a:pt x="254000" y="241300"/>
                  </a:lnTo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47666" y="5916361"/>
              <a:ext cx="4907290" cy="4302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>
                  <a:latin typeface="+mj-ea"/>
                  <a:ea typeface="+mj-ea"/>
                </a:rPr>
                <a:t>(nhi) C:\</a:t>
              </a:r>
              <a:r>
                <a:rPr lang="ko-KR" altLang="en-US" sz="1600" smtClean="0">
                  <a:latin typeface="+mj-ea"/>
                  <a:ea typeface="+mj-ea"/>
                </a:rPr>
                <a:t>Users\user&gt;</a:t>
              </a:r>
              <a:r>
                <a:rPr lang="en-US" altLang="ko-KR" sz="1600" b="1" smtClean="0">
                  <a:solidFill>
                    <a:srgbClr val="FF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jupyter notebook</a:t>
              </a:r>
              <a:endParaRPr lang="en-US" altLang="ko-KR" sz="1600" b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352289" y="5663989"/>
              <a:ext cx="2856688" cy="25985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  <a:latin typeface="+mj-ea"/>
                  <a:ea typeface="+mj-ea"/>
                </a:rPr>
                <a:t>참고</a:t>
              </a:r>
              <a:r>
                <a:rPr lang="en-US" altLang="ko-KR" sz="1200" b="1" smtClean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200" b="1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smtClean="0">
                  <a:solidFill>
                    <a:schemeClr val="bg1"/>
                  </a:solidFill>
                  <a:latin typeface="+mj-ea"/>
                  <a:ea typeface="+mj-ea"/>
                </a:rPr>
                <a:t>cmd </a:t>
              </a:r>
              <a:r>
                <a:rPr lang="ko-KR" altLang="en-US" sz="1200" b="1" smtClean="0">
                  <a:solidFill>
                    <a:schemeClr val="bg1"/>
                  </a:solidFill>
                  <a:latin typeface="+mj-ea"/>
                  <a:ea typeface="+mj-ea"/>
                </a:rPr>
                <a:t>에서도 가능</a:t>
              </a:r>
              <a:endParaRPr lang="en-US" altLang="ko-KR" sz="1200" b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81254" y="6254915"/>
              <a:ext cx="2900146" cy="351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200" b="1" smtClean="0"/>
                <a:t>참고</a:t>
              </a:r>
              <a:r>
                <a:rPr lang="en-US" altLang="ko-KR" sz="1200" b="1" smtClean="0"/>
                <a:t>: </a:t>
              </a:r>
              <a:r>
                <a:rPr lang="ko-KR" altLang="en-US" sz="1200" b="1" smtClean="0"/>
                <a:t>구글검색 </a:t>
              </a:r>
              <a:r>
                <a:rPr lang="en-US" altLang="ko-KR" sz="1200" b="1" smtClean="0"/>
                <a:t>'</a:t>
              </a:r>
              <a:r>
                <a:rPr lang="ko-KR" altLang="en-US" sz="1200" b="1" smtClean="0"/>
                <a:t>파이썬 에디터</a:t>
              </a:r>
              <a:r>
                <a:rPr lang="en-US" altLang="ko-KR" sz="1200" b="1" smtClean="0"/>
                <a:t>'</a:t>
              </a: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1397000" y="3037454"/>
              <a:ext cx="431800" cy="292100"/>
            </a:xfrm>
            <a:custGeom>
              <a:avLst/>
              <a:gdLst>
                <a:gd name="connsiteX0" fmla="*/ 0 w 431800"/>
                <a:gd name="connsiteY0" fmla="*/ 292100 h 292100"/>
                <a:gd name="connsiteX1" fmla="*/ 0 w 431800"/>
                <a:gd name="connsiteY1" fmla="*/ 0 h 292100"/>
                <a:gd name="connsiteX2" fmla="*/ 431800 w 431800"/>
                <a:gd name="connsiteY2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292100">
                  <a:moveTo>
                    <a:pt x="0" y="292100"/>
                  </a:moveTo>
                  <a:lnTo>
                    <a:pt x="0" y="0"/>
                  </a:lnTo>
                  <a:lnTo>
                    <a:pt x="431800" y="0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3826722" y="5630135"/>
            <a:ext cx="433327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자유형 40"/>
          <p:cNvSpPr/>
          <p:nvPr/>
        </p:nvSpPr>
        <p:spPr>
          <a:xfrm>
            <a:off x="3951875" y="5653348"/>
            <a:ext cx="254000" cy="241300"/>
          </a:xfrm>
          <a:custGeom>
            <a:avLst/>
            <a:gdLst>
              <a:gd name="connsiteX0" fmla="*/ 0 w 254000"/>
              <a:gd name="connsiteY0" fmla="*/ 0 h 241300"/>
              <a:gd name="connsiteX1" fmla="*/ 0 w 254000"/>
              <a:gd name="connsiteY1" fmla="*/ 241300 h 241300"/>
              <a:gd name="connsiteX2" fmla="*/ 254000 w 2540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241300">
                <a:moveTo>
                  <a:pt x="0" y="0"/>
                </a:moveTo>
                <a:lnTo>
                  <a:pt x="0" y="241300"/>
                </a:lnTo>
                <a:lnTo>
                  <a:pt x="254000" y="241300"/>
                </a:lnTo>
              </a:path>
            </a:pathLst>
          </a:custGeom>
          <a:noFill/>
          <a:ln w="28575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60049" y="5776372"/>
            <a:ext cx="2264212" cy="244919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activate nhi</a:t>
            </a:r>
            <a:endParaRPr lang="ko-KR" altLang="en-US" sz="1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4494450" y="5714917"/>
            <a:ext cx="400050" cy="366435"/>
          </a:xfrm>
          <a:custGeom>
            <a:avLst/>
            <a:gdLst>
              <a:gd name="connsiteX0" fmla="*/ 0 w 488743"/>
              <a:gd name="connsiteY0" fmla="*/ 295275 h 447675"/>
              <a:gd name="connsiteX1" fmla="*/ 38100 w 488743"/>
              <a:gd name="connsiteY1" fmla="*/ 247650 h 447675"/>
              <a:gd name="connsiteX2" fmla="*/ 142875 w 488743"/>
              <a:gd name="connsiteY2" fmla="*/ 180975 h 447675"/>
              <a:gd name="connsiteX3" fmla="*/ 314325 w 488743"/>
              <a:gd name="connsiteY3" fmla="*/ 104775 h 447675"/>
              <a:gd name="connsiteX4" fmla="*/ 361950 w 488743"/>
              <a:gd name="connsiteY4" fmla="*/ 95250 h 447675"/>
              <a:gd name="connsiteX5" fmla="*/ 476250 w 488743"/>
              <a:gd name="connsiteY5" fmla="*/ 104775 h 447675"/>
              <a:gd name="connsiteX6" fmla="*/ 466725 w 488743"/>
              <a:gd name="connsiteY6" fmla="*/ 133350 h 447675"/>
              <a:gd name="connsiteX7" fmla="*/ 419100 w 488743"/>
              <a:gd name="connsiteY7" fmla="*/ 190500 h 447675"/>
              <a:gd name="connsiteX8" fmla="*/ 352425 w 488743"/>
              <a:gd name="connsiteY8" fmla="*/ 276225 h 447675"/>
              <a:gd name="connsiteX9" fmla="*/ 323850 w 488743"/>
              <a:gd name="connsiteY9" fmla="*/ 314325 h 447675"/>
              <a:gd name="connsiteX10" fmla="*/ 295275 w 488743"/>
              <a:gd name="connsiteY10" fmla="*/ 342900 h 447675"/>
              <a:gd name="connsiteX11" fmla="*/ 276225 w 488743"/>
              <a:gd name="connsiteY11" fmla="*/ 371475 h 447675"/>
              <a:gd name="connsiteX12" fmla="*/ 190500 w 488743"/>
              <a:gd name="connsiteY12" fmla="*/ 447675 h 447675"/>
              <a:gd name="connsiteX13" fmla="*/ 171450 w 488743"/>
              <a:gd name="connsiteY13" fmla="*/ 390525 h 447675"/>
              <a:gd name="connsiteX14" fmla="*/ 133350 w 488743"/>
              <a:gd name="connsiteY14" fmla="*/ 314325 h 447675"/>
              <a:gd name="connsiteX15" fmla="*/ 114300 w 488743"/>
              <a:gd name="connsiteY15" fmla="*/ 76200 h 447675"/>
              <a:gd name="connsiteX16" fmla="*/ 123825 w 488743"/>
              <a:gd name="connsiteY16" fmla="*/ 0 h 447675"/>
              <a:gd name="connsiteX17" fmla="*/ 161925 w 488743"/>
              <a:gd name="connsiteY17" fmla="*/ 57150 h 447675"/>
              <a:gd name="connsiteX18" fmla="*/ 247650 w 488743"/>
              <a:gd name="connsiteY18" fmla="*/ 152400 h 447675"/>
              <a:gd name="connsiteX19" fmla="*/ 333375 w 488743"/>
              <a:gd name="connsiteY19" fmla="*/ 238125 h 447675"/>
              <a:gd name="connsiteX20" fmla="*/ 361950 w 488743"/>
              <a:gd name="connsiteY20" fmla="*/ 257175 h 447675"/>
              <a:gd name="connsiteX21" fmla="*/ 466725 w 488743"/>
              <a:gd name="connsiteY21" fmla="*/ 371475 h 447675"/>
              <a:gd name="connsiteX22" fmla="*/ 485775 w 488743"/>
              <a:gd name="connsiteY22" fmla="*/ 400050 h 447675"/>
              <a:gd name="connsiteX23" fmla="*/ 381000 w 488743"/>
              <a:gd name="connsiteY23" fmla="*/ 361950 h 447675"/>
              <a:gd name="connsiteX24" fmla="*/ 314325 w 488743"/>
              <a:gd name="connsiteY24" fmla="*/ 342900 h 447675"/>
              <a:gd name="connsiteX25" fmla="*/ 228600 w 488743"/>
              <a:gd name="connsiteY25" fmla="*/ 333375 h 447675"/>
              <a:gd name="connsiteX26" fmla="*/ 152400 w 488743"/>
              <a:gd name="connsiteY26" fmla="*/ 323850 h 447675"/>
              <a:gd name="connsiteX27" fmla="*/ 104775 w 488743"/>
              <a:gd name="connsiteY27" fmla="*/ 304800 h 447675"/>
              <a:gd name="connsiteX28" fmla="*/ 76200 w 488743"/>
              <a:gd name="connsiteY28" fmla="*/ 295275 h 447675"/>
              <a:gd name="connsiteX29" fmla="*/ 38100 w 488743"/>
              <a:gd name="connsiteY29" fmla="*/ 247650 h 447675"/>
              <a:gd name="connsiteX30" fmla="*/ 28575 w 488743"/>
              <a:gd name="connsiteY30" fmla="*/ 24765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88743" h="447675">
                <a:moveTo>
                  <a:pt x="0" y="295275"/>
                </a:moveTo>
                <a:cubicBezTo>
                  <a:pt x="12700" y="279400"/>
                  <a:pt x="22225" y="260350"/>
                  <a:pt x="38100" y="247650"/>
                </a:cubicBezTo>
                <a:cubicBezTo>
                  <a:pt x="70426" y="221790"/>
                  <a:pt x="105848" y="199488"/>
                  <a:pt x="142875" y="180975"/>
                </a:cubicBezTo>
                <a:cubicBezTo>
                  <a:pt x="212266" y="146279"/>
                  <a:pt x="243191" y="126662"/>
                  <a:pt x="314325" y="104775"/>
                </a:cubicBezTo>
                <a:cubicBezTo>
                  <a:pt x="329798" y="100014"/>
                  <a:pt x="346075" y="98425"/>
                  <a:pt x="361950" y="95250"/>
                </a:cubicBezTo>
                <a:cubicBezTo>
                  <a:pt x="400050" y="98425"/>
                  <a:pt x="440320" y="91709"/>
                  <a:pt x="476250" y="104775"/>
                </a:cubicBezTo>
                <a:cubicBezTo>
                  <a:pt x="485686" y="108206"/>
                  <a:pt x="471215" y="124370"/>
                  <a:pt x="466725" y="133350"/>
                </a:cubicBezTo>
                <a:cubicBezTo>
                  <a:pt x="448988" y="168823"/>
                  <a:pt x="445432" y="158902"/>
                  <a:pt x="419100" y="190500"/>
                </a:cubicBezTo>
                <a:cubicBezTo>
                  <a:pt x="395925" y="218310"/>
                  <a:pt x="374497" y="247532"/>
                  <a:pt x="352425" y="276225"/>
                </a:cubicBezTo>
                <a:cubicBezTo>
                  <a:pt x="342746" y="288808"/>
                  <a:pt x="335075" y="303100"/>
                  <a:pt x="323850" y="314325"/>
                </a:cubicBezTo>
                <a:cubicBezTo>
                  <a:pt x="314325" y="323850"/>
                  <a:pt x="303899" y="332552"/>
                  <a:pt x="295275" y="342900"/>
                </a:cubicBezTo>
                <a:cubicBezTo>
                  <a:pt x="287946" y="351694"/>
                  <a:pt x="283830" y="362919"/>
                  <a:pt x="276225" y="371475"/>
                </a:cubicBezTo>
                <a:cubicBezTo>
                  <a:pt x="228774" y="424857"/>
                  <a:pt x="233930" y="418722"/>
                  <a:pt x="190500" y="447675"/>
                </a:cubicBezTo>
                <a:cubicBezTo>
                  <a:pt x="184150" y="428625"/>
                  <a:pt x="180430" y="408486"/>
                  <a:pt x="171450" y="390525"/>
                </a:cubicBezTo>
                <a:lnTo>
                  <a:pt x="133350" y="314325"/>
                </a:lnTo>
                <a:cubicBezTo>
                  <a:pt x="117264" y="217807"/>
                  <a:pt x="114300" y="213221"/>
                  <a:pt x="114300" y="76200"/>
                </a:cubicBezTo>
                <a:cubicBezTo>
                  <a:pt x="114300" y="50602"/>
                  <a:pt x="120650" y="25400"/>
                  <a:pt x="123825" y="0"/>
                </a:cubicBezTo>
                <a:cubicBezTo>
                  <a:pt x="136525" y="19050"/>
                  <a:pt x="145736" y="40961"/>
                  <a:pt x="161925" y="57150"/>
                </a:cubicBezTo>
                <a:cubicBezTo>
                  <a:pt x="256698" y="151923"/>
                  <a:pt x="82859" y="-23377"/>
                  <a:pt x="247650" y="152400"/>
                </a:cubicBezTo>
                <a:cubicBezTo>
                  <a:pt x="275289" y="181881"/>
                  <a:pt x="303586" y="210818"/>
                  <a:pt x="333375" y="238125"/>
                </a:cubicBezTo>
                <a:cubicBezTo>
                  <a:pt x="341814" y="245860"/>
                  <a:pt x="353394" y="249570"/>
                  <a:pt x="361950" y="257175"/>
                </a:cubicBezTo>
                <a:cubicBezTo>
                  <a:pt x="400499" y="291441"/>
                  <a:pt x="435113" y="330831"/>
                  <a:pt x="466725" y="371475"/>
                </a:cubicBezTo>
                <a:cubicBezTo>
                  <a:pt x="473753" y="380511"/>
                  <a:pt x="496881" y="397274"/>
                  <a:pt x="485775" y="400050"/>
                </a:cubicBezTo>
                <a:cubicBezTo>
                  <a:pt x="476880" y="402274"/>
                  <a:pt x="392370" y="365740"/>
                  <a:pt x="381000" y="361950"/>
                </a:cubicBezTo>
                <a:cubicBezTo>
                  <a:pt x="359072" y="354641"/>
                  <a:pt x="337043" y="347160"/>
                  <a:pt x="314325" y="342900"/>
                </a:cubicBezTo>
                <a:cubicBezTo>
                  <a:pt x="286067" y="337602"/>
                  <a:pt x="257154" y="336734"/>
                  <a:pt x="228600" y="333375"/>
                </a:cubicBezTo>
                <a:lnTo>
                  <a:pt x="152400" y="323850"/>
                </a:lnTo>
                <a:cubicBezTo>
                  <a:pt x="136525" y="317500"/>
                  <a:pt x="120784" y="310803"/>
                  <a:pt x="104775" y="304800"/>
                </a:cubicBezTo>
                <a:cubicBezTo>
                  <a:pt x="95374" y="301275"/>
                  <a:pt x="82472" y="303115"/>
                  <a:pt x="76200" y="295275"/>
                </a:cubicBezTo>
                <a:cubicBezTo>
                  <a:pt x="35804" y="244780"/>
                  <a:pt x="100904" y="263351"/>
                  <a:pt x="38100" y="247650"/>
                </a:cubicBezTo>
                <a:cubicBezTo>
                  <a:pt x="35020" y="246880"/>
                  <a:pt x="31750" y="247650"/>
                  <a:pt x="28575" y="247650"/>
                </a:cubicBezTo>
              </a:path>
            </a:pathLst>
          </a:custGeom>
          <a:noFill/>
          <a:ln w="38100"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8243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+mj-ea"/>
              </a:rPr>
              <a:t>[Part1] 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3.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파이썬 편집기 주피터 노트북 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작업경로 설정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,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주피터노트북에서 파이썬 연결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209946" y="1279755"/>
            <a:ext cx="5686314" cy="2126637"/>
            <a:chOff x="222117" y="1315114"/>
            <a:chExt cx="8706893" cy="325631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117" y="1315114"/>
              <a:ext cx="4565272" cy="325631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44" name="모서리가 둥근 직사각형 43"/>
            <p:cNvSpPr/>
            <p:nvPr/>
          </p:nvSpPr>
          <p:spPr>
            <a:xfrm>
              <a:off x="1920288" y="2745625"/>
              <a:ext cx="2379918" cy="1138565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smtClean="0">
                  <a:solidFill>
                    <a:srgbClr val="000000"/>
                  </a:solidFill>
                  <a:latin typeface="+mn-ea"/>
                </a:rPr>
                <a:t>1. </a:t>
              </a:r>
              <a:r>
                <a:rPr lang="ko-KR" altLang="en-US" sz="1400" b="1" smtClean="0">
                  <a:solidFill>
                    <a:srgbClr val="000000"/>
                  </a:solidFill>
                  <a:latin typeface="+mn-ea"/>
                </a:rPr>
                <a:t>작업폴더설정</a:t>
              </a:r>
              <a:endParaRPr lang="en-US" altLang="ko-KR" b="1" smtClean="0">
                <a:solidFill>
                  <a:srgbClr val="000000"/>
                </a:solidFill>
                <a:latin typeface="+mn-ea"/>
              </a:endParaRPr>
            </a:p>
            <a:p>
              <a:r>
                <a:rPr lang="ko-KR" altLang="en-US" sz="1050" b="1" smtClean="0">
                  <a:solidFill>
                    <a:srgbClr val="000000"/>
                  </a:solidFill>
                  <a:latin typeface="+mn-ea"/>
                </a:rPr>
                <a:t>작업폴더명은 한글없어야함</a:t>
              </a:r>
              <a:r>
                <a:rPr lang="en-US" altLang="ko-KR" sz="1050" b="1" smtClean="0">
                  <a:solidFill>
                    <a:srgbClr val="000000"/>
                  </a:solidFill>
                  <a:latin typeface="+mn-ea"/>
                </a:rPr>
                <a:t>.</a:t>
              </a:r>
              <a:endParaRPr lang="en-US" altLang="ko-KR" sz="1050" b="1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V="1">
              <a:off x="1297157" y="3235569"/>
              <a:ext cx="482454" cy="13109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206" y="1315114"/>
              <a:ext cx="4628804" cy="325631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46" name="모서리가 둥근 직사각형 45"/>
            <p:cNvSpPr/>
            <p:nvPr/>
          </p:nvSpPr>
          <p:spPr>
            <a:xfrm>
              <a:off x="6231031" y="1613323"/>
              <a:ext cx="2379918" cy="68198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+mn-ea"/>
                </a:rPr>
                <a:t>2. </a:t>
              </a:r>
              <a:r>
                <a:rPr lang="ko-KR" altLang="en-US" sz="1200" b="1">
                  <a:solidFill>
                    <a:srgbClr val="000000"/>
                  </a:solidFill>
                  <a:latin typeface="+mn-ea"/>
                </a:rPr>
                <a:t>파이썬 실행</a:t>
              </a:r>
              <a:endParaRPr lang="en-US" altLang="ko-KR" sz="1200" b="1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ko-KR" sz="1200" b="1">
                  <a:solidFill>
                    <a:srgbClr val="000000"/>
                  </a:solidFill>
                  <a:latin typeface="+mn-ea"/>
                </a:rPr>
                <a:t>New-&gt;Python 3</a:t>
              </a: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 flipV="1">
              <a:off x="8368773" y="2166960"/>
              <a:ext cx="19043" cy="57866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r="7437" b="44985"/>
          <a:stretch/>
        </p:blipFill>
        <p:spPr>
          <a:xfrm>
            <a:off x="5978229" y="1279755"/>
            <a:ext cx="2744148" cy="212663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8" name="모서리가 둥근 직사각형 47"/>
          <p:cNvSpPr/>
          <p:nvPr/>
        </p:nvSpPr>
        <p:spPr>
          <a:xfrm>
            <a:off x="7589718" y="1697204"/>
            <a:ext cx="1554281" cy="44538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1200" b="1" smtClean="0">
                <a:solidFill>
                  <a:srgbClr val="000000"/>
                </a:solidFill>
                <a:latin typeface="+mn-ea"/>
              </a:rPr>
              <a:t>내용입력</a:t>
            </a:r>
            <a:endParaRPr lang="en-US" altLang="ko-KR" sz="12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994452" y="1279755"/>
            <a:ext cx="1554281" cy="44538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rgbClr val="000000"/>
                </a:solidFill>
                <a:latin typeface="+mn-ea"/>
              </a:rPr>
              <a:t>4. File-Save as</a:t>
            </a:r>
            <a:endParaRPr lang="en-US" altLang="ko-KR" sz="1200" b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7676941" y="2129490"/>
            <a:ext cx="286815" cy="490092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6589637" y="1726951"/>
            <a:ext cx="0" cy="1156926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267199" y="3695834"/>
            <a:ext cx="5629061" cy="2292984"/>
            <a:chOff x="255154" y="3577102"/>
            <a:chExt cx="5371101" cy="215961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154" y="3584492"/>
              <a:ext cx="5371101" cy="2152227"/>
            </a:xfrm>
            <a:prstGeom prst="rect">
              <a:avLst/>
            </a:prstGeom>
          </p:spPr>
        </p:pic>
        <p:sp>
          <p:nvSpPr>
            <p:cNvPr id="67" name="모서리가 둥근 직사각형 66"/>
            <p:cNvSpPr/>
            <p:nvPr/>
          </p:nvSpPr>
          <p:spPr>
            <a:xfrm>
              <a:off x="255154" y="3577102"/>
              <a:ext cx="2799545" cy="445389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smtClean="0">
                  <a:solidFill>
                    <a:srgbClr val="000000"/>
                  </a:solidFill>
                  <a:latin typeface="+mn-ea"/>
                </a:rPr>
                <a:t>5. </a:t>
              </a:r>
              <a:r>
                <a:rPr lang="ko-KR" altLang="en-US" sz="1200" b="1" smtClean="0">
                  <a:solidFill>
                    <a:srgbClr val="000000"/>
                  </a:solidFill>
                  <a:latin typeface="+mn-ea"/>
                </a:rPr>
                <a:t>파일명입력 </a:t>
              </a:r>
              <a:r>
                <a:rPr lang="en-US" altLang="ko-KR" sz="1200" b="1" smtClean="0">
                  <a:solidFill>
                    <a:srgbClr val="000000"/>
                  </a:solidFill>
                  <a:latin typeface="+mn-ea"/>
                </a:rPr>
                <a:t>(test)</a:t>
              </a:r>
              <a:endParaRPr lang="en-US" altLang="ko-KR" sz="1200" b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574571" y="5195430"/>
              <a:ext cx="788108" cy="445389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smtClean="0">
                  <a:solidFill>
                    <a:srgbClr val="000000"/>
                  </a:solidFill>
                  <a:latin typeface="+mn-ea"/>
                </a:rPr>
                <a:t>6. Save</a:t>
              </a:r>
              <a:endParaRPr lang="en-US" altLang="ko-KR" sz="1200" b="1">
                <a:solidFill>
                  <a:srgbClr val="000000"/>
                </a:solidFill>
                <a:latin typeface="+mn-ea"/>
              </a:endParaRPr>
            </a:p>
          </p:txBody>
        </p:sp>
      </p:grpSp>
      <p:cxnSp>
        <p:nvCxnSpPr>
          <p:cNvPr id="68" name="직선 화살표 연결선 67"/>
          <p:cNvCxnSpPr>
            <a:endCxn id="67" idx="2"/>
          </p:cNvCxnSpPr>
          <p:nvPr/>
        </p:nvCxnSpPr>
        <p:spPr>
          <a:xfrm flipV="1">
            <a:off x="1689030" y="4168728"/>
            <a:ext cx="45169" cy="710877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rcRect r="19562" b="6213"/>
          <a:stretch/>
        </p:blipFill>
        <p:spPr>
          <a:xfrm>
            <a:off x="6012200" y="3703680"/>
            <a:ext cx="2760012" cy="227508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cxnSp>
        <p:nvCxnSpPr>
          <p:cNvPr id="73" name="직선 화살표 연결선 72"/>
          <p:cNvCxnSpPr/>
          <p:nvPr/>
        </p:nvCxnSpPr>
        <p:spPr>
          <a:xfrm flipV="1">
            <a:off x="4596317" y="5650549"/>
            <a:ext cx="578584" cy="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6216779" y="4208517"/>
            <a:ext cx="2274077" cy="47289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rgbClr val="000000"/>
                </a:solidFill>
                <a:latin typeface="+mn-ea"/>
              </a:rPr>
              <a:t>'test.ipynb'  </a:t>
            </a:r>
            <a:r>
              <a:rPr lang="ko-KR" altLang="en-US" sz="1200" b="1" smtClean="0">
                <a:solidFill>
                  <a:srgbClr val="000000"/>
                </a:solidFill>
                <a:latin typeface="+mn-ea"/>
              </a:rPr>
              <a:t>파일생성됨</a:t>
            </a:r>
            <a:endParaRPr lang="en-US" altLang="ko-KR" sz="12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6137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+mj-ea"/>
              </a:rPr>
              <a:t>[Part1] 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3.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파이썬 편집기 주피터 노트북 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샘플코드 입력 및 실행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52" y="2452620"/>
            <a:ext cx="6877050" cy="33432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478838" y="1250088"/>
            <a:ext cx="6118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smtClean="0">
                <a:latin typeface="+mj-ea"/>
                <a:ea typeface="+mj-ea"/>
              </a:rPr>
              <a:t>화면크기 조정</a:t>
            </a:r>
            <a:r>
              <a:rPr lang="en-US" altLang="ko-KR" sz="1600" smtClean="0">
                <a:latin typeface="+mj-ea"/>
                <a:ea typeface="+mj-ea"/>
              </a:rPr>
              <a:t>: Ctrl</a:t>
            </a:r>
            <a:r>
              <a:rPr lang="ko-KR" altLang="en-US" sz="1600" smtClean="0">
                <a:latin typeface="+mj-ea"/>
                <a:ea typeface="+mj-ea"/>
              </a:rPr>
              <a:t>키 누르고 마우스 가운데 휠 올리고 내리고</a:t>
            </a:r>
            <a:endParaRPr lang="en-US" altLang="ko-KR" sz="1600"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75027" y="3679005"/>
            <a:ext cx="3397374" cy="9389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b="1" smtClean="0">
                <a:solidFill>
                  <a:srgbClr val="000000"/>
                </a:solidFill>
                <a:latin typeface="+mn-ea"/>
              </a:rPr>
              <a:t>입력후 </a:t>
            </a:r>
            <a:r>
              <a:rPr lang="en-US" altLang="ko-KR" b="1" smtClean="0">
                <a:solidFill>
                  <a:srgbClr val="000000"/>
                </a:solidFill>
                <a:latin typeface="+mn-ea"/>
              </a:rPr>
              <a:t>Shift+Enter</a:t>
            </a:r>
          </a:p>
          <a:p>
            <a:r>
              <a:rPr lang="en-US" altLang="ko-KR" sz="1600" b="1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200" b="1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rgbClr val="000000"/>
                </a:solidFill>
                <a:latin typeface="+mn-ea"/>
              </a:rPr>
              <a:t>코드 실행후아래에 명령프롬프트추가됨</a:t>
            </a:r>
            <a:r>
              <a:rPr lang="en-US" altLang="ko-KR" sz="1200" b="1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0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75028" y="4858476"/>
            <a:ext cx="3397373" cy="120888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b="1" smtClean="0">
                <a:solidFill>
                  <a:srgbClr val="000000"/>
                </a:solidFill>
                <a:latin typeface="+mn-ea"/>
              </a:rPr>
              <a:t>자동추가됨</a:t>
            </a:r>
            <a:endParaRPr lang="en-US" altLang="ko-KR" b="1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b="1" smtClean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b="1" smtClean="0">
                <a:solidFill>
                  <a:srgbClr val="000000"/>
                </a:solidFill>
                <a:latin typeface="+mn-ea"/>
              </a:rPr>
              <a:t>내용입력후 </a:t>
            </a:r>
            <a:r>
              <a:rPr lang="en-US" altLang="ko-KR" b="1" smtClean="0">
                <a:solidFill>
                  <a:srgbClr val="000000"/>
                </a:solidFill>
                <a:latin typeface="+mn-ea"/>
              </a:rPr>
              <a:t>Ctrl+Enter</a:t>
            </a:r>
            <a:br>
              <a:rPr lang="en-US" altLang="ko-KR" b="1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1400" b="1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200" b="1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rgbClr val="000000"/>
                </a:solidFill>
                <a:latin typeface="+mn-ea"/>
              </a:rPr>
              <a:t>코드실행후 명령프롬프트 추가안됨</a:t>
            </a:r>
            <a:r>
              <a:rPr lang="en-US" altLang="ko-KR" sz="1200" b="1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05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78177" y="1971528"/>
            <a:ext cx="1701498" cy="482600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Ctrl+Enter</a:t>
            </a:r>
            <a:r>
              <a:rPr lang="ko-KR" altLang="en-US" b="1" smtClean="0">
                <a:solidFill>
                  <a:schemeClr val="bg1"/>
                </a:solidFill>
                <a:latin typeface="+mn-ea"/>
              </a:rPr>
              <a:t>임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32108" y="2798535"/>
            <a:ext cx="887370" cy="7161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자유형 18"/>
          <p:cNvSpPr/>
          <p:nvPr/>
        </p:nvSpPr>
        <p:spPr>
          <a:xfrm flipV="1">
            <a:off x="3760737" y="2219258"/>
            <a:ext cx="417440" cy="522613"/>
          </a:xfrm>
          <a:custGeom>
            <a:avLst/>
            <a:gdLst>
              <a:gd name="connsiteX0" fmla="*/ 0 w 254000"/>
              <a:gd name="connsiteY0" fmla="*/ 0 h 241300"/>
              <a:gd name="connsiteX1" fmla="*/ 0 w 254000"/>
              <a:gd name="connsiteY1" fmla="*/ 241300 h 241300"/>
              <a:gd name="connsiteX2" fmla="*/ 254000 w 2540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241300">
                <a:moveTo>
                  <a:pt x="0" y="0"/>
                </a:moveTo>
                <a:lnTo>
                  <a:pt x="0" y="241300"/>
                </a:lnTo>
                <a:lnTo>
                  <a:pt x="254000" y="241300"/>
                </a:ln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848102" y="4038533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848102" y="5351792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944097" y="1939857"/>
            <a:ext cx="626160" cy="482600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추가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257177" y="2532647"/>
            <a:ext cx="0" cy="439737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636517" y="1939857"/>
            <a:ext cx="626160" cy="482600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삭제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841377" y="2532647"/>
            <a:ext cx="0" cy="439737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788222" y="1939857"/>
            <a:ext cx="743886" cy="482600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이동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022477" y="2532647"/>
            <a:ext cx="0" cy="439737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339977" y="2532647"/>
            <a:ext cx="0" cy="439737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6198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[Part1] 3.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파이썬 편집기 주피터 노트북 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주피터노트북 간단실습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593138" y="1612940"/>
            <a:ext cx="1104900" cy="49843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smtClean="0">
                <a:solidFill>
                  <a:srgbClr val="000000"/>
                </a:solidFill>
                <a:latin typeface="+mn-ea"/>
              </a:rPr>
              <a:t>파일명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64713" y="1612940"/>
            <a:ext cx="5940425" cy="49381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rgbClr val="000000"/>
                </a:solidFill>
                <a:latin typeface="+mn-ea"/>
              </a:rPr>
              <a:t>Part1_</a:t>
            </a:r>
            <a:r>
              <a:rPr lang="ko-KR" altLang="en-US" sz="2000" b="1">
                <a:solidFill>
                  <a:srgbClr val="000000"/>
                </a:solidFill>
                <a:latin typeface="+mn-ea"/>
              </a:rPr>
              <a:t>주피터노트북 간단실습</a:t>
            </a: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.html</a:t>
            </a:r>
            <a:endParaRPr lang="ko-KR" altLang="en-US" sz="20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93138" y="2309697"/>
            <a:ext cx="7112000" cy="8393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2800" b="1" smtClean="0">
                <a:solidFill>
                  <a:srgbClr val="000000"/>
                </a:solidFill>
                <a:latin typeface="+mn-ea"/>
              </a:rPr>
              <a:t>목표</a:t>
            </a:r>
            <a:r>
              <a:rPr lang="en-US" altLang="ko-KR" sz="2800" b="1" smtClean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2800" b="1" smtClean="0">
                <a:solidFill>
                  <a:srgbClr val="000000"/>
                </a:solidFill>
                <a:latin typeface="+mn-ea"/>
              </a:rPr>
              <a:t>주피터노트북 화면과 친해지기</a:t>
            </a:r>
            <a:endParaRPr lang="ko-KR" altLang="en-US" sz="28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550" y="657126"/>
            <a:ext cx="4229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[2]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교시</a:t>
            </a:r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파이썬 기본문법</a:t>
            </a:r>
            <a:endParaRPr lang="ko-KR" altLang="en-US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" y="1255835"/>
            <a:ext cx="858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smtClean="0">
                <a:solidFill>
                  <a:schemeClr val="bg1"/>
                </a:solidFill>
              </a:rPr>
              <a:t>데이터의 이해</a:t>
            </a:r>
            <a:endParaRPr lang="en-US" altLang="ko-KR" b="1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smtClean="0">
                <a:solidFill>
                  <a:schemeClr val="bg1"/>
                </a:solidFill>
              </a:rPr>
              <a:t>파이썬 변수 및 모듈관리</a:t>
            </a:r>
            <a:endParaRPr lang="en-US" altLang="ko-KR" sz="1400" b="1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516904"/>
            <a:ext cx="9143999" cy="14778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5459" y="576094"/>
            <a:ext cx="4703241" cy="384721"/>
          </a:xfrm>
          <a:prstGeom prst="rect">
            <a:avLst/>
          </a:prstGeom>
          <a:effectLst>
            <a:glow rad="25400">
              <a:schemeClr val="bg1"/>
            </a:glow>
          </a:effectLst>
        </p:spPr>
        <p:txBody>
          <a:bodyPr vert="horz" lIns="91440" tIns="45720" rIns="91440" bIns="45720" anchor="ctr">
            <a:noAutofit/>
          </a:bodyPr>
          <a:lstStyle/>
          <a:p>
            <a:pPr marL="85725" defTabSz="914400" latinLnBrk="1">
              <a:spcBef>
                <a:spcPct val="0"/>
              </a:spcBef>
            </a:pPr>
            <a:r>
              <a:rPr lang="en-US" altLang="ko-KR" sz="2000" b="1" smtClean="0">
                <a:solidFill>
                  <a:schemeClr val="dk1"/>
                </a:solidFill>
                <a:effectLst>
                  <a:glow rad="101600">
                    <a:schemeClr val="lt1"/>
                  </a:glo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Part2.  </a:t>
            </a:r>
            <a:r>
              <a:rPr lang="ko-KR" altLang="en-US" b="1" smtClean="0">
                <a:solidFill>
                  <a:schemeClr val="dk1"/>
                </a:solidFill>
                <a:effectLst>
                  <a:glow rad="101600">
                    <a:schemeClr val="lt1"/>
                  </a:glow>
                </a:effectLst>
                <a:latin typeface="+mj-ea"/>
                <a:ea typeface="+mj-ea"/>
                <a:cs typeface="+mj-cs"/>
              </a:rPr>
              <a:t>파이썬 기본 문법</a:t>
            </a:r>
            <a:endParaRPr lang="ko-KR" altLang="en-US" b="1">
              <a:solidFill>
                <a:schemeClr val="dk1"/>
              </a:solidFill>
              <a:effectLst>
                <a:glow rad="101600">
                  <a:schemeClr val="lt1"/>
                </a:glow>
              </a:effectLst>
              <a:latin typeface="+mj-ea"/>
              <a:ea typeface="+mj-ea"/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9844" y="1327402"/>
            <a:ext cx="8585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00" b="1" smtClean="0">
                <a:solidFill>
                  <a:schemeClr val="bg1"/>
                </a:solidFill>
              </a:rPr>
              <a:t>프로그램의 </a:t>
            </a:r>
            <a:r>
              <a:rPr lang="en-US" altLang="ko-KR" sz="1100" b="1" smtClean="0">
                <a:solidFill>
                  <a:schemeClr val="bg1"/>
                </a:solidFill>
              </a:rPr>
              <a:t>Raw </a:t>
            </a:r>
            <a:r>
              <a:rPr lang="ko-KR" altLang="en-US" sz="1100" b="1" smtClean="0">
                <a:solidFill>
                  <a:schemeClr val="bg1"/>
                </a:solidFill>
              </a:rPr>
              <a:t>파일인 데이터의 중요성에 대해 이해할수 있습니다</a:t>
            </a:r>
            <a:r>
              <a:rPr lang="en-US" altLang="ko-KR" sz="1100" b="1" smtClean="0">
                <a:solidFill>
                  <a:schemeClr val="bg1"/>
                </a:solidFill>
              </a:rPr>
              <a:t>.</a:t>
            </a:r>
          </a:p>
          <a:p>
            <a:pPr marL="180975" indent="-180975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00" b="1" smtClean="0">
                <a:solidFill>
                  <a:schemeClr val="bg1"/>
                </a:solidFill>
              </a:rPr>
              <a:t>파이썬 변수와 </a:t>
            </a:r>
            <a:r>
              <a:rPr lang="en-US" altLang="ko-KR" sz="1100" b="1" smtClean="0">
                <a:solidFill>
                  <a:schemeClr val="bg1"/>
                </a:solidFill>
              </a:rPr>
              <a:t>Numpy </a:t>
            </a:r>
            <a:r>
              <a:rPr lang="ko-KR" altLang="en-US" sz="1100" b="1" smtClean="0">
                <a:solidFill>
                  <a:schemeClr val="bg1"/>
                </a:solidFill>
              </a:rPr>
              <a:t>모듈을 실습하여 모듈과 함수 사용법에 대해 이해할수 있습니다</a:t>
            </a:r>
            <a:r>
              <a:rPr lang="en-US" altLang="ko-KR" sz="1100" b="1" smtClean="0">
                <a:solidFill>
                  <a:schemeClr val="bg1"/>
                </a:solidFill>
              </a:rPr>
              <a:t>.</a:t>
            </a:r>
            <a:endParaRPr lang="en-US" altLang="ko-KR" sz="1000" b="1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5658" y="1078798"/>
            <a:ext cx="1289979" cy="2065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학습효과</a:t>
            </a:r>
            <a:endParaRPr lang="ko-KR" altLang="en-US" sz="1100" b="1"/>
          </a:p>
        </p:txBody>
      </p:sp>
      <p:sp>
        <p:nvSpPr>
          <p:cNvPr id="23" name="자유형 22"/>
          <p:cNvSpPr/>
          <p:nvPr/>
        </p:nvSpPr>
        <p:spPr>
          <a:xfrm>
            <a:off x="341384" y="1178347"/>
            <a:ext cx="118197" cy="319676"/>
          </a:xfrm>
          <a:custGeom>
            <a:avLst/>
            <a:gdLst>
              <a:gd name="connsiteX0" fmla="*/ 0 w 133350"/>
              <a:gd name="connsiteY0" fmla="*/ 0 h 304800"/>
              <a:gd name="connsiteX1" fmla="*/ 0 w 133350"/>
              <a:gd name="connsiteY1" fmla="*/ 304800 h 304800"/>
              <a:gd name="connsiteX2" fmla="*/ 133350 w 13335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304800">
                <a:moveTo>
                  <a:pt x="0" y="0"/>
                </a:moveTo>
                <a:lnTo>
                  <a:pt x="0" y="304800"/>
                </a:lnTo>
                <a:lnTo>
                  <a:pt x="133350" y="30480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69640" y="1099052"/>
            <a:ext cx="71745" cy="83014"/>
            <a:chOff x="271364" y="1055186"/>
            <a:chExt cx="135037" cy="156247"/>
          </a:xfrm>
        </p:grpSpPr>
        <p:sp>
          <p:nvSpPr>
            <p:cNvPr id="25" name="직사각형 24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flipH="1" flipV="1">
            <a:off x="1465122" y="1195422"/>
            <a:ext cx="71745" cy="83014"/>
            <a:chOff x="271364" y="1055186"/>
            <a:chExt cx="135037" cy="156247"/>
          </a:xfrm>
        </p:grpSpPr>
        <p:sp>
          <p:nvSpPr>
            <p:cNvPr id="29" name="직사각형 28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72" y="2922383"/>
            <a:ext cx="5174461" cy="3148903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362084" y="2966346"/>
            <a:ext cx="2180492" cy="2180492"/>
            <a:chOff x="6199833" y="2568787"/>
            <a:chExt cx="2180492" cy="2180492"/>
          </a:xfrm>
        </p:grpSpPr>
        <p:sp>
          <p:nvSpPr>
            <p:cNvPr id="9" name="대각선 방향의 모서리가 둥근 사각형 8"/>
            <p:cNvSpPr/>
            <p:nvPr/>
          </p:nvSpPr>
          <p:spPr>
            <a:xfrm>
              <a:off x="6199833" y="2568787"/>
              <a:ext cx="2180492" cy="2180492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대각선 방향의 모서리가 둥근 사각형 32"/>
            <p:cNvSpPr/>
            <p:nvPr/>
          </p:nvSpPr>
          <p:spPr>
            <a:xfrm>
              <a:off x="6598585" y="3131934"/>
              <a:ext cx="1410081" cy="1410081"/>
            </a:xfrm>
            <a:prstGeom prst="round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5440" y="276260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mtClean="0"/>
                <a:t>인공지능</a:t>
              </a:r>
              <a:endParaRPr lang="ko-KR" altLang="en-US" sz="1600" b="1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55440" y="32511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mtClean="0"/>
                <a:t>머신러닝</a:t>
              </a:r>
              <a:endParaRPr lang="ko-KR" altLang="en-US" sz="1600" b="1"/>
            </a:p>
          </p:txBody>
        </p:sp>
        <p:sp>
          <p:nvSpPr>
            <p:cNvPr id="36" name="대각선 방향의 모서리가 둥근 사각형 35"/>
            <p:cNvSpPr/>
            <p:nvPr/>
          </p:nvSpPr>
          <p:spPr>
            <a:xfrm>
              <a:off x="6883121" y="3685577"/>
              <a:ext cx="841008" cy="580038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78751" y="378567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mtClean="0"/>
                <a:t>딥러닝</a:t>
              </a:r>
              <a:endParaRPr lang="ko-KR" altLang="en-US" sz="1600" b="1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0" y="2791445"/>
            <a:ext cx="1055146" cy="169956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26226" y="2399510"/>
            <a:ext cx="5801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참고</a:t>
            </a:r>
            <a:r>
              <a:rPr lang="en-US" altLang="ko-KR" sz="1600" b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600" b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인공지능가능한 파이썬 프로그램으로 작업가능한 영역</a:t>
            </a:r>
            <a:endParaRPr lang="ko-KR" altLang="en-US" sz="1600" b="1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1" name="그림 40" descr="연필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7406" y="2277563"/>
            <a:ext cx="433959" cy="516618"/>
          </a:xfrm>
          <a:prstGeom prst="rect">
            <a:avLst/>
          </a:prstGeom>
        </p:spPr>
      </p:pic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31854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[Part2] 1.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파이썬 데이터 분석 예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77344" y="1463033"/>
            <a:ext cx="8422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 smtClean="0">
                <a:latin typeface="+mn-ea"/>
              </a:rPr>
              <a:t>대용량 </a:t>
            </a:r>
            <a:r>
              <a:rPr lang="ko-KR" altLang="en-US" sz="1200" dirty="0">
                <a:latin typeface="+mn-ea"/>
              </a:rPr>
              <a:t>데이터로부터 패턴인식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인공지능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고급 통계분석 기법 등을 이용하여 숨겨져 있는  데이터간의 상호 관련성 및 유용한 정보를 추출하는 </a:t>
            </a:r>
            <a:r>
              <a:rPr lang="ko-KR" altLang="en-US" sz="1200" dirty="0" smtClean="0">
                <a:latin typeface="+mn-ea"/>
              </a:rPr>
              <a:t>기술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4477" y="1181252"/>
            <a:ext cx="85587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데이터 </a:t>
            </a:r>
            <a:r>
              <a:rPr lang="ko-KR" altLang="en-US" sz="1400" b="1" dirty="0" err="1" smtClean="0"/>
              <a:t>마이닝</a:t>
            </a:r>
            <a:endParaRPr lang="en-US" altLang="ko-KR" sz="1400" b="1" dirty="0" smtClean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7344" y="2400893"/>
            <a:ext cx="6357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/>
              <a:t>텍스트 기반의 데이터로부터 새로운 정보를 발견할 수 있도록 정보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추출</a:t>
            </a:r>
            <a:r>
              <a:rPr lang="en-US" altLang="ko-KR" sz="1200" dirty="0"/>
              <a:t>, </a:t>
            </a:r>
            <a:r>
              <a:rPr lang="ko-KR" altLang="en-US" sz="1200" dirty="0"/>
              <a:t>체계화</a:t>
            </a:r>
            <a:r>
              <a:rPr lang="en-US" altLang="ko-KR" sz="1200" dirty="0"/>
              <a:t>, </a:t>
            </a:r>
            <a:r>
              <a:rPr lang="ko-KR" altLang="en-US" sz="1200" dirty="0"/>
              <a:t>분석을 모두 포함하는 </a:t>
            </a:r>
            <a:r>
              <a:rPr lang="en-US" altLang="ko-KR" sz="1200" dirty="0"/>
              <a:t>Text-processing </a:t>
            </a:r>
            <a:r>
              <a:rPr lang="ko-KR" altLang="en-US" sz="1200" dirty="0"/>
              <a:t>기술 및 처리 </a:t>
            </a:r>
            <a:r>
              <a:rPr lang="ko-KR" altLang="en-US" sz="1200" dirty="0" smtClean="0"/>
              <a:t>과정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텍스트 </a:t>
            </a:r>
            <a:r>
              <a:rPr lang="ko-KR" altLang="en-US" sz="1200" dirty="0"/>
              <a:t>내에 존재하는 단어의 등장횟수 등을 평가하여 문서간의 유사성을 수치화 하는 텍스트 데이터를 </a:t>
            </a:r>
            <a:r>
              <a:rPr lang="ko-KR" altLang="en-US" sz="1200" dirty="0" smtClean="0"/>
              <a:t>분석하여 유사 </a:t>
            </a:r>
            <a:r>
              <a:rPr lang="ko-KR" altLang="en-US" sz="1200" dirty="0"/>
              <a:t>문서 분류 및 문서 내 정보 추출과 같은 </a:t>
            </a:r>
            <a:r>
              <a:rPr lang="ko-KR" altLang="en-US" sz="1200" dirty="0" smtClean="0"/>
              <a:t>결과 산출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4477" y="2119112"/>
            <a:ext cx="85587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텍스트 </a:t>
            </a:r>
            <a:r>
              <a:rPr lang="ko-KR" altLang="en-US" sz="1400" b="1" dirty="0" err="1" smtClean="0"/>
              <a:t>마이닝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워드클라우드</a:t>
            </a:r>
            <a:r>
              <a:rPr lang="en-US" altLang="ko-KR" sz="1400" b="1" dirty="0" smtClean="0"/>
              <a:t>)</a:t>
            </a:r>
            <a:endParaRPr lang="en-US" altLang="ko-KR" sz="1400" b="1" dirty="0" smtClean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21" y="2093259"/>
            <a:ext cx="1698312" cy="15287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77344" y="3713827"/>
            <a:ext cx="8275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spc="-150" dirty="0" err="1"/>
              <a:t>소셜미디어</a:t>
            </a:r>
            <a:r>
              <a:rPr lang="ko-KR" altLang="en-US" sz="1200" spc="-150" dirty="0"/>
              <a:t> 등의 정형</a:t>
            </a:r>
            <a:r>
              <a:rPr lang="en-US" altLang="ko-KR" sz="1200" spc="-150" dirty="0"/>
              <a:t>/</a:t>
            </a:r>
            <a:r>
              <a:rPr lang="ko-KR" altLang="en-US" sz="1200" spc="-150" dirty="0"/>
              <a:t>비정형 텍스트의 긍정</a:t>
            </a:r>
            <a:r>
              <a:rPr lang="en-US" altLang="ko-KR" sz="1200" spc="-150" dirty="0"/>
              <a:t>(Positive), </a:t>
            </a:r>
            <a:r>
              <a:rPr lang="ko-KR" altLang="en-US" sz="1200" spc="-150" dirty="0"/>
              <a:t>부정</a:t>
            </a:r>
            <a:r>
              <a:rPr lang="en-US" altLang="ko-KR" sz="1200" spc="-150" dirty="0"/>
              <a:t>(Negative),  </a:t>
            </a:r>
            <a:r>
              <a:rPr lang="ko-KR" altLang="en-US" sz="1200" spc="-150" dirty="0"/>
              <a:t>중립</a:t>
            </a:r>
            <a:r>
              <a:rPr lang="en-US" altLang="ko-KR" sz="1200" spc="-150" dirty="0"/>
              <a:t>(Neutral)</a:t>
            </a:r>
            <a:r>
              <a:rPr lang="ko-KR" altLang="en-US" sz="1200" spc="-150" dirty="0"/>
              <a:t>의 선호도를 판별하는 기술로 특정 서비스 및 상품에 대한 시장규모 예측</a:t>
            </a:r>
            <a:r>
              <a:rPr lang="en-US" altLang="ko-KR" sz="1200" spc="-150" dirty="0"/>
              <a:t>, </a:t>
            </a:r>
            <a:r>
              <a:rPr lang="ko-KR" altLang="en-US" sz="1200" spc="-150" dirty="0"/>
              <a:t>소비자의 반응</a:t>
            </a:r>
            <a:r>
              <a:rPr lang="en-US" altLang="ko-KR" sz="1200" spc="-150" dirty="0"/>
              <a:t>, </a:t>
            </a:r>
            <a:r>
              <a:rPr lang="ko-KR" altLang="en-US" sz="1200" spc="-150" dirty="0" err="1"/>
              <a:t>입소문</a:t>
            </a:r>
            <a:r>
              <a:rPr lang="ko-KR" altLang="en-US" sz="1200" spc="-150" dirty="0"/>
              <a:t> 분석  </a:t>
            </a:r>
            <a:r>
              <a:rPr lang="en-US" altLang="ko-KR" sz="1200" spc="-150" dirty="0"/>
              <a:t>(Viral Analysis) </a:t>
            </a:r>
            <a:r>
              <a:rPr lang="ko-KR" altLang="en-US" sz="1200" spc="-150" dirty="0"/>
              <a:t>등에 활용되고 있다</a:t>
            </a:r>
            <a:r>
              <a:rPr lang="en-US" altLang="ko-KR" sz="1200" spc="-15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spc="-150" dirty="0"/>
              <a:t>정확한 </a:t>
            </a:r>
            <a:r>
              <a:rPr lang="ko-KR" altLang="en-US" sz="1200" spc="-150" dirty="0" err="1"/>
              <a:t>오피니언</a:t>
            </a:r>
            <a:r>
              <a:rPr lang="ko-KR" altLang="en-US" sz="1200" spc="-150" dirty="0"/>
              <a:t> </a:t>
            </a:r>
            <a:r>
              <a:rPr lang="ko-KR" altLang="en-US" sz="1200" spc="-150" dirty="0" err="1"/>
              <a:t>마이닝을</a:t>
            </a:r>
            <a:r>
              <a:rPr lang="ko-KR" altLang="en-US" sz="1200" spc="-150" dirty="0"/>
              <a:t> 위해서는 전문가에 의한 선호도를 나타내는  표현</a:t>
            </a:r>
            <a:r>
              <a:rPr lang="en-US" altLang="ko-KR" sz="1200" spc="-150" dirty="0"/>
              <a:t>/</a:t>
            </a:r>
            <a:r>
              <a:rPr lang="ko-KR" altLang="en-US" sz="1200" spc="-150" dirty="0"/>
              <a:t>단어 자원의 축적이 필요하다</a:t>
            </a:r>
            <a:r>
              <a:rPr lang="en-US" altLang="ko-KR" sz="1200" spc="-150" dirty="0"/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94477" y="3508444"/>
            <a:ext cx="85587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400" b="1" dirty="0" err="1"/>
              <a:t>오피니언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마이닝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평판분석</a:t>
            </a:r>
            <a:r>
              <a:rPr lang="en-US" altLang="ko-KR" sz="1400" b="1" dirty="0"/>
              <a:t>:Sentiment Analysis)</a:t>
            </a:r>
            <a:endParaRPr lang="en-US" altLang="ko-KR" sz="1400" b="1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33502" y="4710966"/>
            <a:ext cx="8163519" cy="1740076"/>
          </a:xfrm>
          <a:prstGeom prst="roundRect">
            <a:avLst>
              <a:gd name="adj" fmla="val 3002"/>
            </a:avLst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algn="ctr" latinLnBrk="0">
              <a:buClr>
                <a:prstClr val="white"/>
              </a:buClr>
            </a:pPr>
            <a:endParaRPr lang="ko-KR" altLang="en-US" sz="2000" b="1" kern="0">
              <a:solidFill>
                <a:schemeClr val="tx2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72852" y="4751597"/>
            <a:ext cx="50064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>
                  <a:lumMod val="10000"/>
                </a:schemeClr>
              </a:buClr>
              <a:buFont typeface="Wingdings"/>
              <a:buChar char="§"/>
              <a:defRPr lang="ko-KR" altLang="en-US"/>
            </a:pP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 트랜스포머 최고~! </a:t>
            </a:r>
            <a:r>
              <a:rPr lang="ko-KR" altLang="en-US" sz="1100" dirty="0" smtClean="0">
                <a:solidFill>
                  <a:schemeClr val="tx2">
                    <a:lumMod val="50000"/>
                  </a:schemeClr>
                </a:solidFill>
              </a:rPr>
              <a:t>트랜스포머 </a:t>
            </a: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머리와 마음이 즐거웠다. 아주 좋았어 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/>
              <a:buChar char="§"/>
              <a:defRPr lang="ko-KR" altLang="en-US"/>
            </a:pP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 트랜스포머 복잡했지만 괜찮았어요 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/>
              <a:buChar char="§"/>
              <a:defRPr lang="ko-KR" altLang="en-US"/>
            </a:pP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 트랜스포머 재미있었어요 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/>
              <a:buChar char="§"/>
              <a:defRPr lang="ko-KR" altLang="en-US"/>
            </a:pP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 트랜스포머 한마디로 </a:t>
            </a:r>
            <a:r>
              <a:rPr lang="ko-KR" altLang="en-US" sz="1100" dirty="0" err="1">
                <a:solidFill>
                  <a:schemeClr val="tx2">
                    <a:lumMod val="50000"/>
                  </a:schemeClr>
                </a:solidFill>
              </a:rPr>
              <a:t>대박</a:t>
            </a: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/>
              <a:buChar char="§"/>
              <a:defRPr lang="ko-KR" altLang="en-US"/>
            </a:pP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 트랜스포머 스토리도 좋고 눈을 즐겁게 해주었다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/>
              <a:buChar char="§"/>
              <a:defRPr lang="ko-KR" altLang="en-US"/>
            </a:pP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 트랜스포머 </a:t>
            </a:r>
            <a:r>
              <a:rPr lang="ko-KR" altLang="en-US" sz="1100" dirty="0" err="1">
                <a:solidFill>
                  <a:schemeClr val="tx2">
                    <a:lumMod val="50000"/>
                  </a:schemeClr>
                </a:solidFill>
              </a:rPr>
              <a:t>시험끝나고</a:t>
            </a: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 봤는데 정말 죽여요 </a:t>
            </a:r>
            <a:r>
              <a:rPr lang="ko-KR" altLang="en-US" sz="1100" dirty="0" err="1">
                <a:solidFill>
                  <a:schemeClr val="tx2">
                    <a:lumMod val="50000"/>
                  </a:schemeClr>
                </a:solidFill>
              </a:rPr>
              <a:t>짱이에요</a:t>
            </a: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~~~ 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/>
              <a:buChar char="§"/>
              <a:defRPr lang="ko-KR" altLang="en-US"/>
            </a:pP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 트랜스포머 </a:t>
            </a:r>
            <a:r>
              <a:rPr lang="ko-KR" altLang="en-US" sz="1100" dirty="0" err="1">
                <a:solidFill>
                  <a:schemeClr val="tx2">
                    <a:lumMod val="50000"/>
                  </a:schemeClr>
                </a:solidFill>
              </a:rPr>
              <a:t>끝이허무하다</a:t>
            </a: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en-US" altLang="ko-KR" sz="11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bg2">
                  <a:lumMod val="10000"/>
                </a:schemeClr>
              </a:buClr>
              <a:buFont typeface="Wingdings"/>
              <a:buChar char="§"/>
              <a:defRPr lang="ko-KR" altLang="en-US"/>
            </a:pPr>
            <a:r>
              <a:rPr lang="en-US" altLang="ko-KR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2">
                    <a:lumMod val="50000"/>
                  </a:schemeClr>
                </a:solidFill>
              </a:rPr>
              <a:t>트랜스포머 </a:t>
            </a: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최고다.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/>
              <a:buChar char="§"/>
              <a:defRPr lang="ko-KR" altLang="en-US"/>
            </a:pP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</a:rPr>
              <a:t> 트랜스포머 볼거리만으로 내용을 커버하기에는 약했다. </a:t>
            </a:r>
          </a:p>
          <a:p>
            <a:pPr>
              <a:buClr>
                <a:schemeClr val="bg2">
                  <a:lumMod val="10000"/>
                </a:schemeClr>
              </a:buClr>
              <a:buFont typeface="Wingdings"/>
              <a:buChar char="§"/>
              <a:defRPr lang="ko-KR" altLang="en-US"/>
            </a:pPr>
            <a:endParaRPr lang="ko-KR" alt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64097" y="4973714"/>
            <a:ext cx="1004820" cy="1041158"/>
          </a:xfrm>
          <a:prstGeom prst="roundRect">
            <a:avLst>
              <a:gd name="adj" fmla="val 0"/>
            </a:avLst>
          </a:prstGeom>
          <a:noFill/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 lang="ko-KR" altLang="en-US"/>
            </a:pP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40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자 영화평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2425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[Part2]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데이터의 이해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743" y="2050634"/>
            <a:ext cx="8581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1400" b="1" smtClean="0">
                <a:latin typeface="+mj-ea"/>
                <a:ea typeface="+mj-ea"/>
              </a:rPr>
              <a:t>정동이의 일주일  간식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1205" y="312912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smtClean="0">
                <a:latin typeface="+mj-ea"/>
                <a:ea typeface="+mj-ea"/>
              </a:rPr>
              <a:t>(</a:t>
            </a:r>
            <a:r>
              <a:rPr lang="en-US" altLang="ko-KR" sz="1200" b="1">
                <a:latin typeface="+mj-ea"/>
                <a:ea typeface="+mj-ea"/>
              </a:rPr>
              <a:t>1) </a:t>
            </a:r>
            <a:r>
              <a:rPr lang="ko-KR" altLang="en-US" sz="1200" b="1">
                <a:latin typeface="+mj-ea"/>
                <a:ea typeface="+mj-ea"/>
              </a:rPr>
              <a:t>피자   </a:t>
            </a:r>
            <a:r>
              <a:rPr lang="ko-KR" altLang="en-US" sz="1200" b="1" smtClean="0">
                <a:latin typeface="+mj-ea"/>
                <a:ea typeface="+mj-ea"/>
              </a:rPr>
              <a:t>   </a:t>
            </a:r>
            <a:r>
              <a:rPr lang="en-US" altLang="ko-KR" sz="1200" b="1" smtClean="0">
                <a:latin typeface="+mj-ea"/>
                <a:ea typeface="+mj-ea"/>
              </a:rPr>
              <a:t>(</a:t>
            </a:r>
            <a:r>
              <a:rPr lang="en-US" altLang="ko-KR" sz="1200" b="1">
                <a:latin typeface="+mj-ea"/>
                <a:ea typeface="+mj-ea"/>
              </a:rPr>
              <a:t>2) </a:t>
            </a:r>
            <a:r>
              <a:rPr lang="ko-KR" altLang="en-US" sz="1200" b="1">
                <a:latin typeface="+mj-ea"/>
                <a:ea typeface="+mj-ea"/>
              </a:rPr>
              <a:t>브로콜리     </a:t>
            </a:r>
            <a:r>
              <a:rPr lang="en-US" altLang="ko-KR" sz="1200" b="1">
                <a:latin typeface="+mj-ea"/>
                <a:ea typeface="+mj-ea"/>
              </a:rPr>
              <a:t>(3) </a:t>
            </a:r>
            <a:r>
              <a:rPr lang="ko-KR" altLang="en-US" sz="1200" b="1">
                <a:latin typeface="+mj-ea"/>
                <a:ea typeface="+mj-ea"/>
              </a:rPr>
              <a:t>맥주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24636"/>
              </p:ext>
            </p:extLst>
          </p:nvPr>
        </p:nvGraphicFramePr>
        <p:xfrm>
          <a:off x="727717" y="2408465"/>
          <a:ext cx="7873999" cy="6511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4857">
                  <a:extLst>
                    <a:ext uri="{9D8B030D-6E8A-4147-A177-3AD203B41FA5}">
                      <a16:colId xmlns:a16="http://schemas.microsoft.com/office/drawing/2014/main" xmlns="" val="1908867817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xmlns="" val="1529427683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xmlns="" val="3489148941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xmlns="" val="2191019191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xmlns="" val="1269855511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xmlns="" val="431408589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xmlns="" val="3148130442"/>
                    </a:ext>
                  </a:extLst>
                </a:gridCol>
              </a:tblGrid>
              <a:tr h="325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월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화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수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목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금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토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일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770338"/>
                  </a:ext>
                </a:extLst>
              </a:tr>
              <a:tr h="325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사과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초콜릿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바나나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토마토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토마토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수박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사과</a:t>
                      </a:r>
                      <a:endParaRPr lang="ko-KR" altLang="en-US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380196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1397" y="1651142"/>
            <a:ext cx="797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정동이의 다음 일주일 간식을 보고 정동이가 가장 좋아하는 간식을 예측해보세요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73743" y="3914413"/>
            <a:ext cx="8581946" cy="1881210"/>
            <a:chOff x="382626" y="3660330"/>
            <a:chExt cx="8581946" cy="1881210"/>
          </a:xfrm>
        </p:grpSpPr>
        <p:sp>
          <p:nvSpPr>
            <p:cNvPr id="16" name="TextBox 15"/>
            <p:cNvSpPr txBox="1"/>
            <p:nvPr/>
          </p:nvSpPr>
          <p:spPr>
            <a:xfrm>
              <a:off x="382626" y="3660330"/>
              <a:ext cx="8581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80975" indent="-180975">
                <a:buClr>
                  <a:srgbClr val="FF0000"/>
                </a:buClr>
                <a:buFont typeface="Wingdings" panose="05000000000000000000" pitchFamily="2" charset="2"/>
                <a:buChar char="ü"/>
                <a:defRPr sz="1400" b="1">
                  <a:latin typeface="+mj-ea"/>
                  <a:ea typeface="+mj-ea"/>
                </a:defRPr>
              </a:lvl1pPr>
            </a:lstStyle>
            <a:p>
              <a:r>
                <a:rPr lang="ko-KR" altLang="en-US" dirty="0" smtClean="0"/>
                <a:t>정동이 </a:t>
              </a:r>
              <a:r>
                <a:rPr lang="ko-KR" altLang="en-US" dirty="0"/>
                <a:t>추가 정보</a:t>
              </a:r>
              <a:r>
                <a:rPr lang="en-US" altLang="ko-KR" dirty="0"/>
                <a:t>: 44</a:t>
              </a:r>
              <a:r>
                <a:rPr lang="ko-KR" altLang="en-US" dirty="0"/>
                <a:t>세의 </a:t>
              </a:r>
              <a:r>
                <a:rPr lang="ko-KR" altLang="en-US" dirty="0" err="1"/>
                <a:t>술좋아하는</a:t>
              </a:r>
              <a:r>
                <a:rPr lang="ko-KR" altLang="en-US" dirty="0"/>
                <a:t> </a:t>
              </a:r>
              <a:r>
                <a:rPr lang="ko-KR" altLang="en-US" dirty="0" err="1"/>
                <a:t>고지혈증이</a:t>
              </a:r>
              <a:r>
                <a:rPr lang="ko-KR" altLang="en-US" dirty="0"/>
                <a:t> 있는 정동이의 </a:t>
              </a:r>
              <a:r>
                <a:rPr lang="ko-KR" altLang="en-US" dirty="0" smtClean="0"/>
                <a:t>병원 처방 간식</a:t>
              </a:r>
              <a:endParaRPr lang="en-US" altLang="ko-KR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6599" y="4108679"/>
              <a:ext cx="7874000" cy="1432861"/>
              <a:chOff x="736599" y="4108679"/>
              <a:chExt cx="7874000" cy="1432861"/>
            </a:xfrm>
          </p:grpSpPr>
          <p:sp>
            <p:nvSpPr>
              <p:cNvPr id="18" name="왼쪽 중괄호 17"/>
              <p:cNvSpPr/>
              <p:nvPr/>
            </p:nvSpPr>
            <p:spPr>
              <a:xfrm rot="16200000">
                <a:off x="4353004" y="1061599"/>
                <a:ext cx="444500" cy="7188200"/>
              </a:xfrm>
              <a:prstGeom prst="leftBrace">
                <a:avLst>
                  <a:gd name="adj1" fmla="val 185715"/>
                  <a:gd name="adj2" fmla="val 51061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36600" y="5018320"/>
                <a:ext cx="7873999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smtClean="0"/>
                  <a:t>프로그램에서는 제목필드를 구성하는 것이 가장 중요함</a:t>
                </a:r>
                <a:r>
                  <a:rPr lang="en-US" altLang="ko-KR" sz="1400" b="1" smtClean="0"/>
                  <a:t>.</a:t>
                </a:r>
              </a:p>
              <a:p>
                <a:r>
                  <a:rPr lang="ko-KR" altLang="en-US" sz="1400" b="1" smtClean="0"/>
                  <a:t>이때 각 필드</a:t>
                </a:r>
                <a:r>
                  <a:rPr lang="en-US" altLang="ko-KR" sz="1400" b="1" smtClean="0"/>
                  <a:t>(</a:t>
                </a:r>
                <a:r>
                  <a:rPr lang="ko-KR" altLang="en-US" sz="1400" b="1" smtClean="0"/>
                  <a:t>이름</a:t>
                </a:r>
                <a:r>
                  <a:rPr lang="en-US" altLang="ko-KR" sz="1400" b="1" smtClean="0"/>
                  <a:t>, </a:t>
                </a:r>
                <a:r>
                  <a:rPr lang="ko-KR" altLang="en-US" sz="1400" b="1" smtClean="0"/>
                  <a:t>나이</a:t>
                </a:r>
                <a:r>
                  <a:rPr lang="en-US" altLang="ko-KR" sz="1400" b="1" smtClean="0"/>
                  <a:t>, </a:t>
                </a:r>
                <a:r>
                  <a:rPr lang="ko-KR" altLang="en-US" sz="1400" b="1" smtClean="0"/>
                  <a:t>성별등</a:t>
                </a:r>
                <a:r>
                  <a:rPr lang="en-US" altLang="ko-KR" sz="1400" b="1" smtClean="0"/>
                  <a:t>)</a:t>
                </a:r>
                <a:r>
                  <a:rPr lang="ko-KR" altLang="en-US" sz="1400" b="1" smtClean="0"/>
                  <a:t>에 입력되는 자료의 형태도 미리 생각해야함</a:t>
                </a:r>
                <a:endParaRPr lang="ko-KR" altLang="en-US" sz="1050" b="1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736599" y="4108679"/>
                <a:ext cx="7873999" cy="276999"/>
                <a:chOff x="736600" y="4108679"/>
                <a:chExt cx="7391400" cy="276999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736600" y="4108679"/>
                  <a:ext cx="863600" cy="27699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이름</a:t>
                  </a:r>
                  <a:endParaRPr lang="ko-KR" altLang="en-US" sz="10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600200" y="4108679"/>
                  <a:ext cx="863600" cy="27699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나이</a:t>
                  </a:r>
                  <a:endParaRPr lang="ko-KR" altLang="en-US" sz="10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463800" y="4108679"/>
                  <a:ext cx="863600" cy="27699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성별</a:t>
                  </a:r>
                  <a:endParaRPr lang="ko-KR" altLang="en-US" sz="10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327400" y="4108679"/>
                  <a:ext cx="1600200" cy="27699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좋아하는 음료</a:t>
                  </a:r>
                  <a:endParaRPr lang="ko-KR" altLang="en-US" sz="10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927600" y="4108679"/>
                  <a:ext cx="1600200" cy="27699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지병</a:t>
                  </a:r>
                  <a:endParaRPr lang="ko-KR" altLang="en-US" sz="10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527800" y="4108679"/>
                  <a:ext cx="1600200" cy="27699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몸무게</a:t>
                  </a:r>
                  <a:endParaRPr lang="ko-KR" altLang="en-US" sz="10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30" name="TextBox 29"/>
          <p:cNvSpPr txBox="1"/>
          <p:nvPr/>
        </p:nvSpPr>
        <p:spPr>
          <a:xfrm>
            <a:off x="504954" y="1314409"/>
            <a:ext cx="209287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</a:rPr>
              <a:t>예</a:t>
            </a:r>
            <a:r>
              <a:rPr lang="en-US" altLang="ko-KR" sz="1400" b="1" smtClean="0">
                <a:solidFill>
                  <a:schemeClr val="bg1"/>
                </a:solidFill>
              </a:rPr>
              <a:t>:</a:t>
            </a:r>
            <a:r>
              <a:rPr lang="ko-KR" altLang="en-US" sz="1400" b="1" smtClean="0">
                <a:solidFill>
                  <a:schemeClr val="bg1"/>
                </a:solidFill>
              </a:rPr>
              <a:t>간식 추천 시스템</a:t>
            </a:r>
            <a:endParaRPr lang="ko-KR" altLang="en-US" sz="1050" b="1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5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2425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[Part2]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데이터의 이해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2368"/>
              </p:ext>
            </p:extLst>
          </p:nvPr>
        </p:nvGraphicFramePr>
        <p:xfrm>
          <a:off x="1072793" y="1925475"/>
          <a:ext cx="7383782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xmlns="" val="3334303815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xmlns="" val="1210266379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5675699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xmlns="" val="3174442923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58601007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xmlns="" val="2089995760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xmlns="" val="157287463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좋아하는음료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몸무게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추천간식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58531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콜라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고혈압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95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57509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이름</a:t>
                      </a:r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물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64069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49</a:t>
                      </a:r>
                      <a:r>
                        <a:rPr lang="ko-KR" altLang="en-US" sz="1200" dirty="0" smtClean="0"/>
                        <a:t>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물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고혈압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478356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14025" y="4877198"/>
            <a:ext cx="349146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결과에 영향을 미치는 값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필드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변수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1990" y="3134303"/>
            <a:ext cx="738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▶ 숫자변수</a:t>
            </a:r>
            <a:r>
              <a:rPr lang="en-US" altLang="ko-KR" sz="1200" b="1" dirty="0" smtClean="0">
                <a:latin typeface="+mj-ea"/>
                <a:ea typeface="+mj-ea"/>
              </a:rPr>
              <a:t>: </a:t>
            </a:r>
            <a:r>
              <a:rPr lang="ko-KR" altLang="en-US" sz="1200" b="1" dirty="0" err="1" smtClean="0">
                <a:latin typeface="+mj-ea"/>
                <a:ea typeface="+mj-ea"/>
              </a:rPr>
              <a:t>연속형</a:t>
            </a:r>
            <a:r>
              <a:rPr lang="ko-KR" altLang="en-US" sz="1200" b="1" dirty="0" smtClean="0">
                <a:latin typeface="+mj-ea"/>
                <a:ea typeface="+mj-ea"/>
              </a:rPr>
              <a:t> 데이터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이산데이터 </a:t>
            </a:r>
            <a:r>
              <a:rPr lang="en-US" altLang="ko-KR" sz="1200" b="1" dirty="0" smtClean="0">
                <a:latin typeface="+mj-ea"/>
                <a:ea typeface="+mj-ea"/>
              </a:rPr>
              <a:t>(</a:t>
            </a:r>
            <a:r>
              <a:rPr lang="ko-KR" altLang="en-US" sz="1200" b="1" dirty="0" smtClean="0">
                <a:latin typeface="+mj-ea"/>
                <a:ea typeface="+mj-ea"/>
              </a:rPr>
              <a:t>성별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몸무게</a:t>
            </a:r>
            <a:r>
              <a:rPr lang="en-US" altLang="ko-KR" sz="1200" b="1" dirty="0" smtClean="0">
                <a:latin typeface="+mj-ea"/>
                <a:ea typeface="+mj-ea"/>
              </a:rPr>
              <a:t>)</a:t>
            </a:r>
          </a:p>
          <a:p>
            <a:r>
              <a:rPr lang="ko-KR" altLang="en-US" sz="1200" b="1" dirty="0" smtClean="0">
                <a:latin typeface="+mj-ea"/>
              </a:rPr>
              <a:t>▶ 문자변수</a:t>
            </a:r>
            <a:r>
              <a:rPr lang="en-US" altLang="ko-KR" sz="1200" b="1" dirty="0" smtClean="0">
                <a:latin typeface="+mj-ea"/>
              </a:rPr>
              <a:t>: </a:t>
            </a:r>
            <a:r>
              <a:rPr lang="ko-KR" altLang="en-US" sz="1200" b="1" dirty="0" err="1" smtClean="0">
                <a:latin typeface="+mj-ea"/>
              </a:rPr>
              <a:t>명목형</a:t>
            </a:r>
            <a:r>
              <a:rPr lang="ko-KR" altLang="en-US" sz="1200" b="1" dirty="0" smtClean="0">
                <a:latin typeface="+mj-ea"/>
              </a:rPr>
              <a:t> 데이터</a:t>
            </a:r>
            <a:r>
              <a:rPr lang="en-US" altLang="ko-KR" sz="1200" b="1" dirty="0">
                <a:latin typeface="+mj-ea"/>
              </a:rPr>
              <a:t> </a:t>
            </a:r>
            <a:r>
              <a:rPr lang="en-US" altLang="ko-KR" sz="1200" b="1" dirty="0" smtClean="0">
                <a:latin typeface="+mj-ea"/>
              </a:rPr>
              <a:t>(</a:t>
            </a:r>
            <a:r>
              <a:rPr lang="ko-KR" altLang="en-US" sz="1200" b="1" dirty="0" smtClean="0">
                <a:latin typeface="+mj-ea"/>
              </a:rPr>
              <a:t>값을 묶어서 개수를 파악하는 의의가 </a:t>
            </a:r>
            <a:r>
              <a:rPr lang="ko-KR" altLang="en-US" sz="1200" b="1" dirty="0" err="1" smtClean="0">
                <a:latin typeface="+mj-ea"/>
              </a:rPr>
              <a:t>있을때</a:t>
            </a:r>
            <a:r>
              <a:rPr lang="en-US" altLang="ko-KR" sz="1200" b="1" dirty="0" smtClean="0">
                <a:latin typeface="+mj-ea"/>
              </a:rPr>
              <a:t>)</a:t>
            </a:r>
            <a:br>
              <a:rPr lang="en-US" altLang="ko-KR" sz="1200" b="1" dirty="0" smtClean="0">
                <a:latin typeface="+mj-ea"/>
              </a:rPr>
            </a:br>
            <a:r>
              <a:rPr lang="en-US" altLang="ko-KR" sz="1200" b="1" dirty="0" smtClean="0">
                <a:latin typeface="+mj-ea"/>
              </a:rPr>
              <a:t>                 </a:t>
            </a:r>
            <a:r>
              <a:rPr lang="ko-KR" altLang="en-US" sz="1200" b="1" dirty="0" smtClean="0">
                <a:latin typeface="+mj-ea"/>
              </a:rPr>
              <a:t>이름</a:t>
            </a:r>
            <a:r>
              <a:rPr lang="en-US" altLang="ko-KR" sz="1200" b="1" dirty="0" smtClean="0">
                <a:latin typeface="+mj-ea"/>
              </a:rPr>
              <a:t>, </a:t>
            </a:r>
            <a:r>
              <a:rPr lang="ko-KR" altLang="en-US" sz="1200" b="1" dirty="0" smtClean="0">
                <a:latin typeface="+mj-ea"/>
              </a:rPr>
              <a:t>나이</a:t>
            </a:r>
            <a:r>
              <a:rPr lang="en-US" altLang="ko-KR" sz="1200" b="1" dirty="0" smtClean="0">
                <a:latin typeface="+mj-ea"/>
              </a:rPr>
              <a:t>, </a:t>
            </a:r>
            <a:r>
              <a:rPr lang="ko-KR" altLang="en-US" sz="1200" b="1" dirty="0" smtClean="0">
                <a:latin typeface="+mj-ea"/>
              </a:rPr>
              <a:t>성별</a:t>
            </a:r>
            <a:r>
              <a:rPr lang="en-US" altLang="ko-KR" sz="1200" b="1" dirty="0" smtClean="0">
                <a:latin typeface="+mj-ea"/>
              </a:rPr>
              <a:t>, </a:t>
            </a:r>
            <a:r>
              <a:rPr lang="ko-KR" altLang="en-US" sz="1200" b="1" dirty="0" smtClean="0">
                <a:latin typeface="+mj-ea"/>
              </a:rPr>
              <a:t>좋아하는 음료</a:t>
            </a:r>
            <a:r>
              <a:rPr lang="en-US" altLang="ko-KR" sz="1200" b="1" dirty="0" smtClean="0">
                <a:latin typeface="+mj-ea"/>
              </a:rPr>
              <a:t>, </a:t>
            </a:r>
            <a:r>
              <a:rPr lang="ko-KR" altLang="en-US" sz="1200" b="1" dirty="0" smtClean="0">
                <a:latin typeface="+mj-ea"/>
              </a:rPr>
              <a:t>지병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5600" y="2171526"/>
            <a:ext cx="36901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/>
              <a:t>데</a:t>
            </a:r>
            <a:endParaRPr lang="en-US" altLang="ko-KR"/>
          </a:p>
          <a:p>
            <a:r>
              <a:rPr lang="ko-KR" altLang="en-US"/>
              <a:t>이</a:t>
            </a:r>
            <a:endParaRPr lang="en-US" altLang="ko-KR"/>
          </a:p>
          <a:p>
            <a:r>
              <a:rPr lang="ko-KR" altLang="en-US"/>
              <a:t>터</a:t>
            </a:r>
          </a:p>
        </p:txBody>
      </p:sp>
      <p:sp>
        <p:nvSpPr>
          <p:cNvPr id="35" name="왼쪽 중괄호 34"/>
          <p:cNvSpPr/>
          <p:nvPr/>
        </p:nvSpPr>
        <p:spPr>
          <a:xfrm rot="10800000" flipH="1">
            <a:off x="894486" y="2250110"/>
            <a:ext cx="178308" cy="660080"/>
          </a:xfrm>
          <a:prstGeom prst="leftBrace">
            <a:avLst>
              <a:gd name="adj1" fmla="val 42535"/>
              <a:gd name="adj2" fmla="val 4302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2791" y="1260695"/>
            <a:ext cx="73837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데이터를 대표하는 이름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필드별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변수명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455420" y="1611160"/>
            <a:ext cx="6283343" cy="314315"/>
            <a:chOff x="1455420" y="1237468"/>
            <a:chExt cx="6283343" cy="439737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1455420" y="1237468"/>
              <a:ext cx="0" cy="43973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2252041" y="1237468"/>
              <a:ext cx="0" cy="43973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3156281" y="1237468"/>
              <a:ext cx="0" cy="43973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4355161" y="1237468"/>
              <a:ext cx="0" cy="43973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5401641" y="1237468"/>
              <a:ext cx="0" cy="43973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6580201" y="1237468"/>
              <a:ext cx="0" cy="43973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7738763" y="1237468"/>
              <a:ext cx="0" cy="43973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114025" y="3796088"/>
            <a:ext cx="739648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j-ea"/>
                <a:ea typeface="+mj-ea"/>
              </a:rPr>
              <a:t>모든 프로그램에서는 변수명</a:t>
            </a:r>
            <a:r>
              <a:rPr lang="en-US" altLang="ko-KR" sz="1200" smtClean="0">
                <a:latin typeface="+mj-ea"/>
                <a:ea typeface="+mj-ea"/>
              </a:rPr>
              <a:t>(</a:t>
            </a:r>
            <a:r>
              <a:rPr lang="ko-KR" altLang="en-US" sz="1200" smtClean="0">
                <a:latin typeface="+mj-ea"/>
                <a:ea typeface="+mj-ea"/>
              </a:rPr>
              <a:t>필드명</a:t>
            </a:r>
            <a:r>
              <a:rPr lang="en-US" altLang="ko-KR" sz="1200" smtClean="0">
                <a:latin typeface="+mj-ea"/>
                <a:ea typeface="+mj-ea"/>
              </a:rPr>
              <a:t>)</a:t>
            </a:r>
            <a:r>
              <a:rPr lang="ko-KR" altLang="en-US" sz="1200" smtClean="0">
                <a:latin typeface="+mj-ea"/>
                <a:ea typeface="+mj-ea"/>
              </a:rPr>
              <a:t>을 갖고 모든 작업을 진행하며 데이터중 문자</a:t>
            </a:r>
            <a:r>
              <a:rPr lang="en-US" altLang="ko-KR" sz="1200" smtClean="0">
                <a:latin typeface="+mj-ea"/>
                <a:ea typeface="+mj-ea"/>
              </a:rPr>
              <a:t>,</a:t>
            </a:r>
            <a:r>
              <a:rPr lang="ko-KR" altLang="en-US" sz="1200" smtClean="0">
                <a:latin typeface="+mj-ea"/>
                <a:ea typeface="+mj-ea"/>
              </a:rPr>
              <a:t>숫자가 섞여있을때는 문자변수로 취급함</a:t>
            </a:r>
            <a:r>
              <a:rPr lang="en-US" altLang="ko-KR" sz="1200" smtClean="0">
                <a:latin typeface="+mj-ea"/>
                <a:ea typeface="+mj-ea"/>
              </a:rPr>
              <a:t>. </a:t>
            </a:r>
            <a:r>
              <a:rPr lang="ko-KR" altLang="en-US" sz="1200" smtClean="0">
                <a:latin typeface="+mj-ea"/>
                <a:ea typeface="+mj-ea"/>
              </a:rPr>
              <a:t>빈칸은 프로그램에서 </a:t>
            </a:r>
            <a:r>
              <a:rPr lang="en-US" altLang="ko-KR" sz="1200" smtClean="0">
                <a:latin typeface="+mj-ea"/>
                <a:ea typeface="+mj-ea"/>
              </a:rPr>
              <a:t>NA</a:t>
            </a:r>
            <a:r>
              <a:rPr lang="ko-KR" altLang="en-US" sz="1200" smtClean="0">
                <a:latin typeface="+mj-ea"/>
                <a:ea typeface="+mj-ea"/>
              </a:rPr>
              <a:t>로 나오며 계산될때 </a:t>
            </a:r>
            <a:r>
              <a:rPr lang="en-US" altLang="ko-KR" sz="1200" smtClean="0">
                <a:latin typeface="+mj-ea"/>
                <a:ea typeface="+mj-ea"/>
              </a:rPr>
              <a:t>Error</a:t>
            </a:r>
            <a:r>
              <a:rPr lang="ko-KR" altLang="en-US" sz="1200" smtClean="0">
                <a:latin typeface="+mj-ea"/>
                <a:ea typeface="+mj-ea"/>
              </a:rPr>
              <a:t>있을수 있을수 있으므로 프로그램에 필수자료라면 반드시 빈칸 없어야함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5490" y="4900296"/>
            <a:ext cx="3010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설명변수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독립변수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특징값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(Feature)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14025" y="5337787"/>
            <a:ext cx="349146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결과값</a:t>
            </a:r>
            <a:r>
              <a:rPr lang="en-US" altLang="ko-KR" sz="1600" b="1" smtClean="0">
                <a:solidFill>
                  <a:schemeClr val="bg1"/>
                </a:solidFill>
              </a:rPr>
              <a:t>(</a:t>
            </a:r>
            <a:r>
              <a:rPr lang="ko-KR" altLang="en-US" sz="1600" b="1" smtClean="0">
                <a:solidFill>
                  <a:schemeClr val="bg1"/>
                </a:solidFill>
              </a:rPr>
              <a:t>필드</a:t>
            </a:r>
            <a:r>
              <a:rPr lang="en-US" altLang="ko-KR" sz="1600" b="1" smtClean="0">
                <a:solidFill>
                  <a:schemeClr val="bg1"/>
                </a:solidFill>
              </a:rPr>
              <a:t>, </a:t>
            </a:r>
            <a:r>
              <a:rPr lang="ko-KR" altLang="en-US" sz="1600" b="1" smtClean="0">
                <a:solidFill>
                  <a:schemeClr val="bg1"/>
                </a:solidFill>
              </a:rPr>
              <a:t>변수</a:t>
            </a:r>
            <a:r>
              <a:rPr lang="en-US" altLang="ko-KR" sz="1600" b="1" smtClean="0">
                <a:solidFill>
                  <a:schemeClr val="bg1"/>
                </a:solidFill>
              </a:rPr>
              <a:t>) </a:t>
            </a:r>
            <a:r>
              <a:rPr lang="ko-KR" altLang="en-US" sz="1600" b="1" smtClean="0">
                <a:solidFill>
                  <a:schemeClr val="bg1"/>
                </a:solidFill>
              </a:rPr>
              <a:t>예</a:t>
            </a:r>
            <a:r>
              <a:rPr lang="en-US" altLang="ko-KR" sz="1600" b="1" smtClean="0">
                <a:solidFill>
                  <a:schemeClr val="bg1"/>
                </a:solidFill>
              </a:rPr>
              <a:t>: </a:t>
            </a:r>
            <a:r>
              <a:rPr lang="ko-KR" altLang="en-US" sz="1600" b="1" smtClean="0">
                <a:solidFill>
                  <a:schemeClr val="bg1"/>
                </a:solidFill>
              </a:rPr>
              <a:t>추천간식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05490" y="5360885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종속변수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라벨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4024" y="5829153"/>
            <a:ext cx="734254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bg1"/>
                </a:solidFill>
              </a:rPr>
              <a:t>X</a:t>
            </a:r>
            <a:r>
              <a:rPr lang="ko-KR" altLang="en-US" sz="1600" b="1" smtClean="0">
                <a:solidFill>
                  <a:schemeClr val="bg1"/>
                </a:solidFill>
              </a:rPr>
              <a:t>값들에 따른 </a:t>
            </a:r>
            <a:r>
              <a:rPr lang="en-US" altLang="ko-KR" sz="1600" b="1" smtClean="0">
                <a:solidFill>
                  <a:schemeClr val="bg1"/>
                </a:solidFill>
              </a:rPr>
              <a:t>Y</a:t>
            </a:r>
            <a:r>
              <a:rPr lang="ko-KR" altLang="en-US" sz="1600" b="1" smtClean="0">
                <a:solidFill>
                  <a:schemeClr val="bg1"/>
                </a:solidFill>
              </a:rPr>
              <a:t>값의 변화</a:t>
            </a:r>
            <a:r>
              <a:rPr lang="en-US" altLang="ko-KR" sz="1600" b="1" smtClean="0">
                <a:solidFill>
                  <a:schemeClr val="bg1"/>
                </a:solidFill>
              </a:rPr>
              <a:t>(</a:t>
            </a:r>
            <a:r>
              <a:rPr lang="ko-KR" altLang="en-US" sz="1600" b="1" smtClean="0">
                <a:solidFill>
                  <a:schemeClr val="bg1"/>
                </a:solidFill>
              </a:rPr>
              <a:t>회귀</a:t>
            </a:r>
            <a:r>
              <a:rPr lang="en-US" altLang="ko-KR" sz="1600" b="1" smtClean="0">
                <a:solidFill>
                  <a:schemeClr val="bg1"/>
                </a:solidFill>
              </a:rPr>
              <a:t>)</a:t>
            </a:r>
            <a:r>
              <a:rPr lang="ko-KR" altLang="en-US" sz="1600" b="1" smtClean="0">
                <a:solidFill>
                  <a:schemeClr val="bg1"/>
                </a:solidFill>
              </a:rPr>
              <a:t> 또는 분류를 자동계산하는것이 인공지능임</a:t>
            </a:r>
            <a:r>
              <a:rPr lang="en-US" altLang="ko-KR" sz="1600" b="1" smtClean="0">
                <a:solidFill>
                  <a:schemeClr val="bg1"/>
                </a:solidFill>
              </a:rPr>
              <a:t>(AI)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2425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[Part2]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데이터의 이해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89545" y="1573880"/>
            <a:ext cx="75039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rgbClr val="0B576D"/>
                </a:solidFill>
                <a:latin typeface="+mn-ea"/>
              </a:rPr>
              <a:t>쇼핑몰 사이트의 사용자 클릭 스트림을 통해 실시간 개인화</a:t>
            </a:r>
            <a:endParaRPr lang="en-US" altLang="ko-KR" sz="1200" b="1" smtClean="0">
              <a:solidFill>
                <a:srgbClr val="0B576D"/>
              </a:solidFill>
              <a:latin typeface="+mn-ea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rgbClr val="0B576D"/>
                </a:solidFill>
                <a:latin typeface="+mn-ea"/>
              </a:rPr>
              <a:t>대용량 이메일 서버의 스팸 탐지 및 필터링</a:t>
            </a:r>
            <a:endParaRPr lang="en-US" altLang="ko-KR" sz="1200" b="1" smtClean="0">
              <a:solidFill>
                <a:srgbClr val="0B576D"/>
              </a:solidFill>
              <a:latin typeface="+mn-ea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rgbClr val="0B576D"/>
                </a:solidFill>
                <a:latin typeface="+mn-ea"/>
              </a:rPr>
              <a:t>위치 정보 기반 광고 서비스</a:t>
            </a:r>
            <a:endParaRPr lang="en-US" altLang="ko-KR" sz="1200" b="1" smtClean="0">
              <a:solidFill>
                <a:srgbClr val="0B576D"/>
              </a:solidFill>
              <a:latin typeface="+mn-ea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rgbClr val="0B576D"/>
                </a:solidFill>
                <a:latin typeface="+mn-ea"/>
              </a:rPr>
              <a:t>사용자 및 시스템 이벤트를 이용한 실시간 보안 감시</a:t>
            </a:r>
            <a:endParaRPr lang="en-US" altLang="ko-KR" sz="1200" b="1" smtClean="0">
              <a:solidFill>
                <a:srgbClr val="0B576D"/>
              </a:solidFill>
              <a:latin typeface="+mn-ea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rgbClr val="0B576D"/>
                </a:solidFill>
                <a:latin typeface="+mn-ea"/>
              </a:rPr>
              <a:t>시스템 정보 수집을 통한 장비 고장 예측</a:t>
            </a:r>
            <a:endParaRPr lang="en-US" altLang="ko-KR" sz="1200" b="1" smtClean="0">
              <a:solidFill>
                <a:srgbClr val="0B576D"/>
              </a:solidFill>
              <a:latin typeface="+mn-ea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rgbClr val="0B576D"/>
                </a:solidFill>
                <a:latin typeface="+mn-ea"/>
              </a:rPr>
              <a:t>카드 결제시 각종 상황에 맞는 이벤트 제시</a:t>
            </a:r>
            <a:endParaRPr lang="en-US" altLang="ko-KR" sz="1200" b="1" smtClean="0">
              <a:solidFill>
                <a:srgbClr val="0B576D"/>
              </a:solidFill>
              <a:latin typeface="+mn-ea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rgbClr val="0B576D"/>
                </a:solidFill>
                <a:latin typeface="+mn-ea"/>
              </a:rPr>
              <a:t>실시간 차량 추적 및 위치 정보 수집을 이용한 도로 교통 상황 파악</a:t>
            </a:r>
            <a:endParaRPr lang="en-US" altLang="ko-KR" sz="1200" b="1" smtClean="0">
              <a:solidFill>
                <a:srgbClr val="0B576D"/>
              </a:solidFill>
              <a:latin typeface="+mn-ea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rgbClr val="0B576D"/>
                </a:solidFill>
                <a:latin typeface="+mn-ea"/>
              </a:rPr>
              <a:t>사용자의 액션 수집을 이용한 이상 행위 탐지</a:t>
            </a:r>
            <a:endParaRPr lang="ko-KR" altLang="en-US" sz="900" dirty="0">
              <a:solidFill>
                <a:srgbClr val="0B576D"/>
              </a:solidFill>
              <a:latin typeface="+mn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45" y="3882204"/>
            <a:ext cx="7187528" cy="253129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001" y="1263689"/>
            <a:ext cx="738378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예</a:t>
            </a:r>
            <a:r>
              <a:rPr lang="en-US" altLang="ko-KR" sz="1400" b="1" smtClean="0">
                <a:solidFill>
                  <a:schemeClr val="bg1"/>
                </a:solidFill>
              </a:rPr>
              <a:t>: </a:t>
            </a:r>
            <a:r>
              <a:rPr lang="ko-KR" altLang="en-US" sz="1400" b="1" smtClean="0">
                <a:solidFill>
                  <a:schemeClr val="bg1"/>
                </a:solidFill>
              </a:rPr>
              <a:t>쇼핑몰 고객분석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5795344" y="2701864"/>
            <a:ext cx="3135086" cy="3135086"/>
          </a:xfrm>
          <a:prstGeom prst="ellipse">
            <a:avLst/>
          </a:prstGeom>
          <a:ln w="15240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6040" y="0"/>
            <a:ext cx="2908610" cy="3905250"/>
            <a:chOff x="4711390" y="2507248"/>
            <a:chExt cx="4432610" cy="4350752"/>
          </a:xfrm>
        </p:grpSpPr>
        <p:sp>
          <p:nvSpPr>
            <p:cNvPr id="9" name="자유형 8"/>
            <p:cNvSpPr/>
            <p:nvPr/>
          </p:nvSpPr>
          <p:spPr>
            <a:xfrm>
              <a:off x="5326581" y="2507248"/>
              <a:ext cx="3817417" cy="4350752"/>
            </a:xfrm>
            <a:custGeom>
              <a:avLst/>
              <a:gdLst/>
              <a:ahLst/>
              <a:cxnLst>
                <a:cxn ang="0">
                  <a:pos x="1883" y="0"/>
                </a:cxn>
                <a:cxn ang="0">
                  <a:pos x="1876" y="56"/>
                </a:cxn>
                <a:cxn ang="0">
                  <a:pos x="1842" y="210"/>
                </a:cxn>
                <a:cxn ang="0">
                  <a:pos x="1814" y="317"/>
                </a:cxn>
                <a:cxn ang="0">
                  <a:pos x="1772" y="441"/>
                </a:cxn>
                <a:cxn ang="0">
                  <a:pos x="1718" y="576"/>
                </a:cxn>
                <a:cxn ang="0">
                  <a:pos x="1651" y="720"/>
                </a:cxn>
                <a:cxn ang="0">
                  <a:pos x="1600" y="820"/>
                </a:cxn>
                <a:cxn ang="0">
                  <a:pos x="1493" y="1017"/>
                </a:cxn>
                <a:cxn ang="0">
                  <a:pos x="1401" y="1172"/>
                </a:cxn>
                <a:cxn ang="0">
                  <a:pos x="1290" y="1343"/>
                </a:cxn>
                <a:cxn ang="0">
                  <a:pos x="1159" y="1523"/>
                </a:cxn>
                <a:cxn ang="0">
                  <a:pos x="1009" y="1709"/>
                </a:cxn>
                <a:cxn ang="0">
                  <a:pos x="881" y="1850"/>
                </a:cxn>
                <a:cxn ang="0">
                  <a:pos x="791" y="1942"/>
                </a:cxn>
                <a:cxn ang="0">
                  <a:pos x="743" y="1988"/>
                </a:cxn>
                <a:cxn ang="0">
                  <a:pos x="516" y="2193"/>
                </a:cxn>
                <a:cxn ang="0">
                  <a:pos x="272" y="2403"/>
                </a:cxn>
                <a:cxn ang="0">
                  <a:pos x="0" y="2634"/>
                </a:cxn>
                <a:cxn ang="0">
                  <a:pos x="32" y="2619"/>
                </a:cxn>
                <a:cxn ang="0">
                  <a:pos x="124" y="2574"/>
                </a:cxn>
                <a:cxn ang="0">
                  <a:pos x="262" y="2495"/>
                </a:cxn>
                <a:cxn ang="0">
                  <a:pos x="444" y="2382"/>
                </a:cxn>
                <a:cxn ang="0">
                  <a:pos x="656" y="2234"/>
                </a:cxn>
                <a:cxn ang="0">
                  <a:pos x="773" y="2146"/>
                </a:cxn>
                <a:cxn ang="0">
                  <a:pos x="893" y="2048"/>
                </a:cxn>
                <a:cxn ang="0">
                  <a:pos x="1016" y="1940"/>
                </a:cxn>
                <a:cxn ang="0">
                  <a:pos x="1142" y="1821"/>
                </a:cxn>
                <a:cxn ang="0">
                  <a:pos x="1268" y="1692"/>
                </a:cxn>
                <a:cxn ang="0">
                  <a:pos x="1395" y="1553"/>
                </a:cxn>
                <a:cxn ang="0">
                  <a:pos x="1427" y="1521"/>
                </a:cxn>
                <a:cxn ang="0">
                  <a:pos x="1521" y="1416"/>
                </a:cxn>
                <a:cxn ang="0">
                  <a:pos x="1649" y="1255"/>
                </a:cxn>
                <a:cxn ang="0">
                  <a:pos x="1771" y="1079"/>
                </a:cxn>
                <a:cxn ang="0">
                  <a:pos x="1885" y="895"/>
                </a:cxn>
              </a:cxnLst>
              <a:rect l="0" t="0" r="r" b="b"/>
              <a:pathLst>
                <a:path w="1885" h="2634">
                  <a:moveTo>
                    <a:pt x="1883" y="0"/>
                  </a:moveTo>
                  <a:lnTo>
                    <a:pt x="1883" y="0"/>
                  </a:lnTo>
                  <a:lnTo>
                    <a:pt x="1881" y="15"/>
                  </a:lnTo>
                  <a:lnTo>
                    <a:pt x="1876" y="56"/>
                  </a:lnTo>
                  <a:lnTo>
                    <a:pt x="1862" y="124"/>
                  </a:lnTo>
                  <a:lnTo>
                    <a:pt x="1842" y="210"/>
                  </a:lnTo>
                  <a:lnTo>
                    <a:pt x="1829" y="263"/>
                  </a:lnTo>
                  <a:lnTo>
                    <a:pt x="1814" y="317"/>
                  </a:lnTo>
                  <a:lnTo>
                    <a:pt x="1795" y="377"/>
                  </a:lnTo>
                  <a:lnTo>
                    <a:pt x="1772" y="441"/>
                  </a:lnTo>
                  <a:lnTo>
                    <a:pt x="1748" y="507"/>
                  </a:lnTo>
                  <a:lnTo>
                    <a:pt x="1718" y="576"/>
                  </a:lnTo>
                  <a:lnTo>
                    <a:pt x="1686" y="647"/>
                  </a:lnTo>
                  <a:lnTo>
                    <a:pt x="1651" y="720"/>
                  </a:lnTo>
                  <a:lnTo>
                    <a:pt x="1651" y="720"/>
                  </a:lnTo>
                  <a:lnTo>
                    <a:pt x="1600" y="820"/>
                  </a:lnTo>
                  <a:lnTo>
                    <a:pt x="1532" y="945"/>
                  </a:lnTo>
                  <a:lnTo>
                    <a:pt x="1493" y="1017"/>
                  </a:lnTo>
                  <a:lnTo>
                    <a:pt x="1450" y="1092"/>
                  </a:lnTo>
                  <a:lnTo>
                    <a:pt x="1401" y="1172"/>
                  </a:lnTo>
                  <a:lnTo>
                    <a:pt x="1347" y="1257"/>
                  </a:lnTo>
                  <a:lnTo>
                    <a:pt x="1290" y="1343"/>
                  </a:lnTo>
                  <a:lnTo>
                    <a:pt x="1227" y="1433"/>
                  </a:lnTo>
                  <a:lnTo>
                    <a:pt x="1159" y="1523"/>
                  </a:lnTo>
                  <a:lnTo>
                    <a:pt x="1086" y="1617"/>
                  </a:lnTo>
                  <a:lnTo>
                    <a:pt x="1009" y="1709"/>
                  </a:lnTo>
                  <a:lnTo>
                    <a:pt x="926" y="1803"/>
                  </a:lnTo>
                  <a:lnTo>
                    <a:pt x="881" y="1850"/>
                  </a:lnTo>
                  <a:lnTo>
                    <a:pt x="836" y="1897"/>
                  </a:lnTo>
                  <a:lnTo>
                    <a:pt x="791" y="1942"/>
                  </a:lnTo>
                  <a:lnTo>
                    <a:pt x="743" y="1988"/>
                  </a:lnTo>
                  <a:lnTo>
                    <a:pt x="743" y="1988"/>
                  </a:lnTo>
                  <a:lnTo>
                    <a:pt x="636" y="2088"/>
                  </a:lnTo>
                  <a:lnTo>
                    <a:pt x="516" y="2193"/>
                  </a:lnTo>
                  <a:lnTo>
                    <a:pt x="392" y="2302"/>
                  </a:lnTo>
                  <a:lnTo>
                    <a:pt x="272" y="2403"/>
                  </a:lnTo>
                  <a:lnTo>
                    <a:pt x="79" y="2568"/>
                  </a:lnTo>
                  <a:lnTo>
                    <a:pt x="0" y="2634"/>
                  </a:lnTo>
                  <a:lnTo>
                    <a:pt x="0" y="2634"/>
                  </a:lnTo>
                  <a:lnTo>
                    <a:pt x="32" y="2619"/>
                  </a:lnTo>
                  <a:lnTo>
                    <a:pt x="71" y="2600"/>
                  </a:lnTo>
                  <a:lnTo>
                    <a:pt x="124" y="2574"/>
                  </a:lnTo>
                  <a:lnTo>
                    <a:pt x="187" y="2538"/>
                  </a:lnTo>
                  <a:lnTo>
                    <a:pt x="262" y="2495"/>
                  </a:lnTo>
                  <a:lnTo>
                    <a:pt x="349" y="2444"/>
                  </a:lnTo>
                  <a:lnTo>
                    <a:pt x="444" y="2382"/>
                  </a:lnTo>
                  <a:lnTo>
                    <a:pt x="548" y="2313"/>
                  </a:lnTo>
                  <a:lnTo>
                    <a:pt x="656" y="2234"/>
                  </a:lnTo>
                  <a:lnTo>
                    <a:pt x="714" y="2191"/>
                  </a:lnTo>
                  <a:lnTo>
                    <a:pt x="773" y="2146"/>
                  </a:lnTo>
                  <a:lnTo>
                    <a:pt x="833" y="2099"/>
                  </a:lnTo>
                  <a:lnTo>
                    <a:pt x="893" y="2048"/>
                  </a:lnTo>
                  <a:lnTo>
                    <a:pt x="955" y="1996"/>
                  </a:lnTo>
                  <a:lnTo>
                    <a:pt x="1016" y="1940"/>
                  </a:lnTo>
                  <a:lnTo>
                    <a:pt x="1078" y="1882"/>
                  </a:lnTo>
                  <a:lnTo>
                    <a:pt x="1142" y="1821"/>
                  </a:lnTo>
                  <a:lnTo>
                    <a:pt x="1204" y="1758"/>
                  </a:lnTo>
                  <a:lnTo>
                    <a:pt x="1268" y="1692"/>
                  </a:lnTo>
                  <a:lnTo>
                    <a:pt x="1332" y="1625"/>
                  </a:lnTo>
                  <a:lnTo>
                    <a:pt x="1395" y="1553"/>
                  </a:lnTo>
                  <a:lnTo>
                    <a:pt x="1395" y="1553"/>
                  </a:lnTo>
                  <a:lnTo>
                    <a:pt x="1427" y="1521"/>
                  </a:lnTo>
                  <a:lnTo>
                    <a:pt x="1457" y="1488"/>
                  </a:lnTo>
                  <a:lnTo>
                    <a:pt x="1521" y="1416"/>
                  </a:lnTo>
                  <a:lnTo>
                    <a:pt x="1585" y="1339"/>
                  </a:lnTo>
                  <a:lnTo>
                    <a:pt x="1649" y="1255"/>
                  </a:lnTo>
                  <a:lnTo>
                    <a:pt x="1711" y="1169"/>
                  </a:lnTo>
                  <a:lnTo>
                    <a:pt x="1771" y="1079"/>
                  </a:lnTo>
                  <a:lnTo>
                    <a:pt x="1829" y="987"/>
                  </a:lnTo>
                  <a:lnTo>
                    <a:pt x="1885" y="895"/>
                  </a:lnTo>
                  <a:lnTo>
                    <a:pt x="1883" y="0"/>
                  </a:lnTo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69000">
                  <a:schemeClr val="bg2"/>
                </a:gs>
              </a:gsLst>
              <a:lin ang="0" scaled="1"/>
              <a:tileRect/>
            </a:gradFill>
            <a:ln w="9525">
              <a:noFill/>
              <a:round/>
            </a:ln>
          </p:spPr>
          <p:txBody>
            <a:bodyPr vert="horz" wrap="square" lIns="91440" tIns="45720" rIns="91440" bIns="45720" anchor="ctr"/>
            <a:lstStyle/>
            <a:p>
              <a:pPr algn="ctr">
                <a:buClr>
                  <a:schemeClr val="tx1"/>
                </a:buClr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711390" y="3685223"/>
              <a:ext cx="4432610" cy="3172777"/>
            </a:xfrm>
            <a:custGeom>
              <a:avLst/>
              <a:gdLst/>
              <a:ahLst/>
              <a:cxnLst>
                <a:cxn ang="0">
                  <a:pos x="2158" y="1641"/>
                </a:cxn>
                <a:cxn ang="0">
                  <a:pos x="2158" y="1641"/>
                </a:cxn>
                <a:cxn ang="0">
                  <a:pos x="2059" y="1711"/>
                </a:cxn>
                <a:cxn ang="0">
                  <a:pos x="1954" y="1780"/>
                </a:cxn>
                <a:cxn ang="0">
                  <a:pos x="1843" y="1851"/>
                </a:cxn>
                <a:cxn ang="0">
                  <a:pos x="1726" y="1921"/>
                </a:cxn>
                <a:cxn ang="0">
                  <a:pos x="1605" y="1992"/>
                </a:cxn>
                <a:cxn ang="0">
                  <a:pos x="1477" y="2061"/>
                </a:cxn>
                <a:cxn ang="0">
                  <a:pos x="1345" y="2128"/>
                </a:cxn>
                <a:cxn ang="0">
                  <a:pos x="1278" y="2163"/>
                </a:cxn>
                <a:cxn ang="0">
                  <a:pos x="1210" y="2194"/>
                </a:cxn>
                <a:cxn ang="0">
                  <a:pos x="1140" y="2227"/>
                </a:cxn>
                <a:cxn ang="0">
                  <a:pos x="1069" y="2259"/>
                </a:cxn>
                <a:cxn ang="0">
                  <a:pos x="999" y="2289"/>
                </a:cxn>
                <a:cxn ang="0">
                  <a:pos x="925" y="2319"/>
                </a:cxn>
                <a:cxn ang="0">
                  <a:pos x="852" y="2349"/>
                </a:cxn>
                <a:cxn ang="0">
                  <a:pos x="778" y="2377"/>
                </a:cxn>
                <a:cxn ang="0">
                  <a:pos x="703" y="2404"/>
                </a:cxn>
                <a:cxn ang="0">
                  <a:pos x="628" y="2431"/>
                </a:cxn>
                <a:cxn ang="0">
                  <a:pos x="552" y="2455"/>
                </a:cxn>
                <a:cxn ang="0">
                  <a:pos x="474" y="2481"/>
                </a:cxn>
                <a:cxn ang="0">
                  <a:pos x="397" y="2503"/>
                </a:cxn>
                <a:cxn ang="0">
                  <a:pos x="318" y="2526"/>
                </a:cxn>
                <a:cxn ang="0">
                  <a:pos x="240" y="2545"/>
                </a:cxn>
                <a:cxn ang="0">
                  <a:pos x="160" y="2565"/>
                </a:cxn>
                <a:cxn ang="0">
                  <a:pos x="81" y="2583"/>
                </a:cxn>
                <a:cxn ang="0">
                  <a:pos x="0" y="2599"/>
                </a:cxn>
                <a:cxn ang="0">
                  <a:pos x="3631" y="2599"/>
                </a:cxn>
                <a:cxn ang="0">
                  <a:pos x="3631" y="0"/>
                </a:cxn>
                <a:cxn ang="0">
                  <a:pos x="3631" y="0"/>
                </a:cxn>
                <a:cxn ang="0">
                  <a:pos x="3601" y="54"/>
                </a:cxn>
                <a:cxn ang="0">
                  <a:pos x="3562" y="120"/>
                </a:cxn>
                <a:cxn ang="0">
                  <a:pos x="3517" y="195"/>
                </a:cxn>
                <a:cxn ang="0">
                  <a:pos x="3463" y="279"/>
                </a:cxn>
                <a:cxn ang="0">
                  <a:pos x="3400" y="372"/>
                </a:cxn>
                <a:cxn ang="0">
                  <a:pos x="3331" y="471"/>
                </a:cxn>
                <a:cxn ang="0">
                  <a:pos x="3253" y="576"/>
                </a:cxn>
                <a:cxn ang="0">
                  <a:pos x="3210" y="630"/>
                </a:cxn>
                <a:cxn ang="0">
                  <a:pos x="3166" y="685"/>
                </a:cxn>
                <a:cxn ang="0">
                  <a:pos x="3120" y="742"/>
                </a:cxn>
                <a:cxn ang="0">
                  <a:pos x="3070" y="801"/>
                </a:cxn>
                <a:cxn ang="0">
                  <a:pos x="3021" y="859"/>
                </a:cxn>
                <a:cxn ang="0">
                  <a:pos x="2967" y="918"/>
                </a:cxn>
                <a:cxn ang="0">
                  <a:pos x="2913" y="978"/>
                </a:cxn>
                <a:cxn ang="0">
                  <a:pos x="2854" y="1038"/>
                </a:cxn>
                <a:cxn ang="0">
                  <a:pos x="2796" y="1099"/>
                </a:cxn>
                <a:cxn ang="0">
                  <a:pos x="2733" y="1161"/>
                </a:cxn>
                <a:cxn ang="0">
                  <a:pos x="2670" y="1221"/>
                </a:cxn>
                <a:cxn ang="0">
                  <a:pos x="2604" y="1282"/>
                </a:cxn>
                <a:cxn ang="0">
                  <a:pos x="2535" y="1342"/>
                </a:cxn>
                <a:cxn ang="0">
                  <a:pos x="2464" y="1404"/>
                </a:cxn>
                <a:cxn ang="0">
                  <a:pos x="2391" y="1464"/>
                </a:cxn>
                <a:cxn ang="0">
                  <a:pos x="2316" y="1524"/>
                </a:cxn>
                <a:cxn ang="0">
                  <a:pos x="2238" y="1582"/>
                </a:cxn>
                <a:cxn ang="0">
                  <a:pos x="2158" y="1641"/>
                </a:cxn>
                <a:cxn ang="0">
                  <a:pos x="2158" y="1641"/>
                </a:cxn>
              </a:cxnLst>
              <a:rect l="0" t="0" r="r" b="b"/>
              <a:pathLst>
                <a:path w="3631" h="2599">
                  <a:moveTo>
                    <a:pt x="2158" y="1641"/>
                  </a:moveTo>
                  <a:lnTo>
                    <a:pt x="2158" y="1641"/>
                  </a:lnTo>
                  <a:lnTo>
                    <a:pt x="2059" y="1711"/>
                  </a:lnTo>
                  <a:lnTo>
                    <a:pt x="1954" y="1780"/>
                  </a:lnTo>
                  <a:lnTo>
                    <a:pt x="1843" y="1851"/>
                  </a:lnTo>
                  <a:lnTo>
                    <a:pt x="1726" y="1921"/>
                  </a:lnTo>
                  <a:lnTo>
                    <a:pt x="1605" y="1992"/>
                  </a:lnTo>
                  <a:lnTo>
                    <a:pt x="1477" y="2061"/>
                  </a:lnTo>
                  <a:lnTo>
                    <a:pt x="1345" y="2128"/>
                  </a:lnTo>
                  <a:lnTo>
                    <a:pt x="1278" y="2163"/>
                  </a:lnTo>
                  <a:lnTo>
                    <a:pt x="1210" y="2194"/>
                  </a:lnTo>
                  <a:lnTo>
                    <a:pt x="1140" y="2227"/>
                  </a:lnTo>
                  <a:lnTo>
                    <a:pt x="1069" y="2259"/>
                  </a:lnTo>
                  <a:lnTo>
                    <a:pt x="999" y="2289"/>
                  </a:lnTo>
                  <a:lnTo>
                    <a:pt x="925" y="2319"/>
                  </a:lnTo>
                  <a:lnTo>
                    <a:pt x="852" y="2349"/>
                  </a:lnTo>
                  <a:lnTo>
                    <a:pt x="778" y="2377"/>
                  </a:lnTo>
                  <a:lnTo>
                    <a:pt x="703" y="2404"/>
                  </a:lnTo>
                  <a:lnTo>
                    <a:pt x="628" y="2431"/>
                  </a:lnTo>
                  <a:lnTo>
                    <a:pt x="552" y="2455"/>
                  </a:lnTo>
                  <a:lnTo>
                    <a:pt x="474" y="2481"/>
                  </a:lnTo>
                  <a:lnTo>
                    <a:pt x="397" y="2503"/>
                  </a:lnTo>
                  <a:lnTo>
                    <a:pt x="318" y="2526"/>
                  </a:lnTo>
                  <a:lnTo>
                    <a:pt x="240" y="2545"/>
                  </a:lnTo>
                  <a:lnTo>
                    <a:pt x="160" y="2565"/>
                  </a:lnTo>
                  <a:lnTo>
                    <a:pt x="81" y="2583"/>
                  </a:lnTo>
                  <a:lnTo>
                    <a:pt x="0" y="2599"/>
                  </a:lnTo>
                  <a:lnTo>
                    <a:pt x="3631" y="2599"/>
                  </a:lnTo>
                  <a:lnTo>
                    <a:pt x="3631" y="0"/>
                  </a:lnTo>
                  <a:lnTo>
                    <a:pt x="3631" y="0"/>
                  </a:lnTo>
                  <a:lnTo>
                    <a:pt x="3601" y="54"/>
                  </a:lnTo>
                  <a:lnTo>
                    <a:pt x="3562" y="120"/>
                  </a:lnTo>
                  <a:lnTo>
                    <a:pt x="3517" y="195"/>
                  </a:lnTo>
                  <a:lnTo>
                    <a:pt x="3463" y="279"/>
                  </a:lnTo>
                  <a:lnTo>
                    <a:pt x="3400" y="372"/>
                  </a:lnTo>
                  <a:lnTo>
                    <a:pt x="3331" y="471"/>
                  </a:lnTo>
                  <a:lnTo>
                    <a:pt x="3253" y="576"/>
                  </a:lnTo>
                  <a:lnTo>
                    <a:pt x="3210" y="630"/>
                  </a:lnTo>
                  <a:lnTo>
                    <a:pt x="3166" y="685"/>
                  </a:lnTo>
                  <a:lnTo>
                    <a:pt x="3120" y="742"/>
                  </a:lnTo>
                  <a:lnTo>
                    <a:pt x="3070" y="801"/>
                  </a:lnTo>
                  <a:lnTo>
                    <a:pt x="3021" y="859"/>
                  </a:lnTo>
                  <a:lnTo>
                    <a:pt x="2967" y="918"/>
                  </a:lnTo>
                  <a:lnTo>
                    <a:pt x="2913" y="978"/>
                  </a:lnTo>
                  <a:lnTo>
                    <a:pt x="2854" y="1038"/>
                  </a:lnTo>
                  <a:lnTo>
                    <a:pt x="2796" y="1099"/>
                  </a:lnTo>
                  <a:lnTo>
                    <a:pt x="2733" y="1161"/>
                  </a:lnTo>
                  <a:lnTo>
                    <a:pt x="2670" y="1221"/>
                  </a:lnTo>
                  <a:lnTo>
                    <a:pt x="2604" y="1282"/>
                  </a:lnTo>
                  <a:lnTo>
                    <a:pt x="2535" y="1342"/>
                  </a:lnTo>
                  <a:lnTo>
                    <a:pt x="2464" y="1404"/>
                  </a:lnTo>
                  <a:lnTo>
                    <a:pt x="2391" y="1464"/>
                  </a:lnTo>
                  <a:lnTo>
                    <a:pt x="2316" y="1524"/>
                  </a:lnTo>
                  <a:lnTo>
                    <a:pt x="2238" y="1582"/>
                  </a:lnTo>
                  <a:lnTo>
                    <a:pt x="2158" y="1641"/>
                  </a:lnTo>
                  <a:lnTo>
                    <a:pt x="2158" y="1641"/>
                  </a:lnTo>
                </a:path>
              </a:pathLst>
            </a:custGeom>
            <a:solidFill>
              <a:srgbClr val="AF0948"/>
            </a:solidFill>
            <a:ln w="9525">
              <a:noFill/>
              <a:round/>
            </a:ln>
          </p:spPr>
          <p:txBody>
            <a:bodyPr vert="horz" wrap="square" lIns="91440" tIns="45720" rIns="91440" bIns="45720" anchor="ctr"/>
            <a:lstStyle/>
            <a:p>
              <a:pPr algn="ctr">
                <a:buClr>
                  <a:schemeClr val="tx1"/>
                </a:buClr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70243" y="328432"/>
            <a:ext cx="8114100" cy="851546"/>
          </a:xfrm>
          <a:custGeom>
            <a:avLst/>
            <a:gdLst>
              <a:gd name="connsiteX0" fmla="*/ 0 w 6885288"/>
              <a:gd name="connsiteY0" fmla="*/ 0 h 646331"/>
              <a:gd name="connsiteX1" fmla="*/ 6885288 w 6885288"/>
              <a:gd name="connsiteY1" fmla="*/ 0 h 646331"/>
              <a:gd name="connsiteX2" fmla="*/ 6885288 w 6885288"/>
              <a:gd name="connsiteY2" fmla="*/ 646331 h 646331"/>
              <a:gd name="connsiteX3" fmla="*/ 0 w 6885288"/>
              <a:gd name="connsiteY3" fmla="*/ 646331 h 646331"/>
              <a:gd name="connsiteX4" fmla="*/ 0 w 6885288"/>
              <a:gd name="connsiteY4" fmla="*/ 0 h 646331"/>
              <a:gd name="connsiteX0" fmla="*/ 798286 w 7683574"/>
              <a:gd name="connsiteY0" fmla="*/ 0 h 733417"/>
              <a:gd name="connsiteX1" fmla="*/ 7683574 w 7683574"/>
              <a:gd name="connsiteY1" fmla="*/ 0 h 733417"/>
              <a:gd name="connsiteX2" fmla="*/ 7683574 w 7683574"/>
              <a:gd name="connsiteY2" fmla="*/ 646331 h 733417"/>
              <a:gd name="connsiteX3" fmla="*/ 0 w 7683574"/>
              <a:gd name="connsiteY3" fmla="*/ 733417 h 733417"/>
              <a:gd name="connsiteX4" fmla="*/ 798286 w 7683574"/>
              <a:gd name="connsiteY4" fmla="*/ 0 h 733417"/>
              <a:gd name="connsiteX0" fmla="*/ 798286 w 7683574"/>
              <a:gd name="connsiteY0" fmla="*/ 0 h 660846"/>
              <a:gd name="connsiteX1" fmla="*/ 7683574 w 7683574"/>
              <a:gd name="connsiteY1" fmla="*/ 0 h 660846"/>
              <a:gd name="connsiteX2" fmla="*/ 7683574 w 7683574"/>
              <a:gd name="connsiteY2" fmla="*/ 646331 h 660846"/>
              <a:gd name="connsiteX3" fmla="*/ 0 w 7683574"/>
              <a:gd name="connsiteY3" fmla="*/ 660846 h 660846"/>
              <a:gd name="connsiteX4" fmla="*/ 798286 w 7683574"/>
              <a:gd name="connsiteY4" fmla="*/ 0 h 66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3574" h="660846">
                <a:moveTo>
                  <a:pt x="798286" y="0"/>
                </a:moveTo>
                <a:lnTo>
                  <a:pt x="7683574" y="0"/>
                </a:lnTo>
                <a:lnTo>
                  <a:pt x="7683574" y="646331"/>
                </a:lnTo>
                <a:lnTo>
                  <a:pt x="0" y="660846"/>
                </a:lnTo>
                <a:lnTo>
                  <a:pt x="798286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1349375"/>
            <a:r>
              <a:rPr lang="ko-KR" altLang="en-US" sz="1600" b="1" smtClean="0">
                <a:solidFill>
                  <a:schemeClr val="bg1"/>
                </a:solidFill>
              </a:rPr>
              <a:t>미니콘다기반 사용프로그램</a:t>
            </a:r>
            <a:r>
              <a:rPr lang="en-US" altLang="ko-KR" sz="1600" b="1" smtClean="0">
                <a:solidFill>
                  <a:schemeClr val="bg1"/>
                </a:solidFill>
              </a:rPr>
              <a:t>: </a:t>
            </a:r>
            <a:r>
              <a:rPr lang="ko-KR" altLang="en-US" sz="1600" b="1">
                <a:solidFill>
                  <a:schemeClr val="bg1"/>
                </a:solidFill>
              </a:rPr>
              <a:t>파이썬 </a:t>
            </a:r>
            <a:r>
              <a:rPr lang="en-US" altLang="ko-KR" sz="1600" b="1">
                <a:solidFill>
                  <a:schemeClr val="bg1"/>
                </a:solidFill>
              </a:rPr>
              <a:t>3.7</a:t>
            </a:r>
          </a:p>
          <a:p>
            <a:pPr marL="812800"/>
            <a:r>
              <a:rPr lang="en-US" altLang="ko-KR" sz="1600" b="1" smtClean="0">
                <a:solidFill>
                  <a:srgbClr val="FFFF00"/>
                </a:solidFill>
              </a:rPr>
              <a:t>[</a:t>
            </a:r>
            <a:r>
              <a:rPr lang="ko-KR" altLang="en-US" sz="1600" b="1" smtClean="0">
                <a:solidFill>
                  <a:srgbClr val="FFFF00"/>
                </a:solidFill>
              </a:rPr>
              <a:t>주강의내용</a:t>
            </a:r>
            <a:r>
              <a:rPr lang="en-US" altLang="ko-KR" sz="1600" b="1" smtClean="0">
                <a:solidFill>
                  <a:srgbClr val="FFFF00"/>
                </a:solidFill>
              </a:rPr>
              <a:t>]: </a:t>
            </a:r>
            <a:r>
              <a:rPr lang="ko-KR" altLang="en-US" sz="1600" b="1" smtClean="0">
                <a:solidFill>
                  <a:srgbClr val="FFFF00"/>
                </a:solidFill>
              </a:rPr>
              <a:t>파이썬 기본 및 파이썬을 이용한 </a:t>
            </a:r>
            <a:r>
              <a:rPr lang="ko-KR" altLang="en-US" sz="1600" b="1">
                <a:solidFill>
                  <a:srgbClr val="FFFF00"/>
                </a:solidFill>
              </a:rPr>
              <a:t>파일관리 및 시각화</a:t>
            </a:r>
          </a:p>
        </p:txBody>
      </p:sp>
      <p:sp>
        <p:nvSpPr>
          <p:cNvPr id="6" name="자유형 5"/>
          <p:cNvSpPr/>
          <p:nvPr/>
        </p:nvSpPr>
        <p:spPr>
          <a:xfrm rot="10800000">
            <a:off x="-8474" y="0"/>
            <a:ext cx="2908610" cy="2847896"/>
          </a:xfrm>
          <a:custGeom>
            <a:avLst/>
            <a:gdLst/>
            <a:ahLst/>
            <a:cxnLst>
              <a:cxn ang="0">
                <a:pos x="2158" y="1641"/>
              </a:cxn>
              <a:cxn ang="0">
                <a:pos x="2158" y="1641"/>
              </a:cxn>
              <a:cxn ang="0">
                <a:pos x="2059" y="1711"/>
              </a:cxn>
              <a:cxn ang="0">
                <a:pos x="1954" y="1780"/>
              </a:cxn>
              <a:cxn ang="0">
                <a:pos x="1843" y="1851"/>
              </a:cxn>
              <a:cxn ang="0">
                <a:pos x="1726" y="1921"/>
              </a:cxn>
              <a:cxn ang="0">
                <a:pos x="1605" y="1992"/>
              </a:cxn>
              <a:cxn ang="0">
                <a:pos x="1477" y="2061"/>
              </a:cxn>
              <a:cxn ang="0">
                <a:pos x="1345" y="2128"/>
              </a:cxn>
              <a:cxn ang="0">
                <a:pos x="1278" y="2163"/>
              </a:cxn>
              <a:cxn ang="0">
                <a:pos x="1210" y="2194"/>
              </a:cxn>
              <a:cxn ang="0">
                <a:pos x="1140" y="2227"/>
              </a:cxn>
              <a:cxn ang="0">
                <a:pos x="1069" y="2259"/>
              </a:cxn>
              <a:cxn ang="0">
                <a:pos x="999" y="2289"/>
              </a:cxn>
              <a:cxn ang="0">
                <a:pos x="925" y="2319"/>
              </a:cxn>
              <a:cxn ang="0">
                <a:pos x="852" y="2349"/>
              </a:cxn>
              <a:cxn ang="0">
                <a:pos x="778" y="2377"/>
              </a:cxn>
              <a:cxn ang="0">
                <a:pos x="703" y="2404"/>
              </a:cxn>
              <a:cxn ang="0">
                <a:pos x="628" y="2431"/>
              </a:cxn>
              <a:cxn ang="0">
                <a:pos x="552" y="2455"/>
              </a:cxn>
              <a:cxn ang="0">
                <a:pos x="474" y="2481"/>
              </a:cxn>
              <a:cxn ang="0">
                <a:pos x="397" y="2503"/>
              </a:cxn>
              <a:cxn ang="0">
                <a:pos x="318" y="2526"/>
              </a:cxn>
              <a:cxn ang="0">
                <a:pos x="240" y="2545"/>
              </a:cxn>
              <a:cxn ang="0">
                <a:pos x="160" y="2565"/>
              </a:cxn>
              <a:cxn ang="0">
                <a:pos x="81" y="2583"/>
              </a:cxn>
              <a:cxn ang="0">
                <a:pos x="0" y="2599"/>
              </a:cxn>
              <a:cxn ang="0">
                <a:pos x="3631" y="2599"/>
              </a:cxn>
              <a:cxn ang="0">
                <a:pos x="3631" y="0"/>
              </a:cxn>
              <a:cxn ang="0">
                <a:pos x="3631" y="0"/>
              </a:cxn>
              <a:cxn ang="0">
                <a:pos x="3601" y="54"/>
              </a:cxn>
              <a:cxn ang="0">
                <a:pos x="3562" y="120"/>
              </a:cxn>
              <a:cxn ang="0">
                <a:pos x="3517" y="195"/>
              </a:cxn>
              <a:cxn ang="0">
                <a:pos x="3463" y="279"/>
              </a:cxn>
              <a:cxn ang="0">
                <a:pos x="3400" y="372"/>
              </a:cxn>
              <a:cxn ang="0">
                <a:pos x="3331" y="471"/>
              </a:cxn>
              <a:cxn ang="0">
                <a:pos x="3253" y="576"/>
              </a:cxn>
              <a:cxn ang="0">
                <a:pos x="3210" y="630"/>
              </a:cxn>
              <a:cxn ang="0">
                <a:pos x="3166" y="685"/>
              </a:cxn>
              <a:cxn ang="0">
                <a:pos x="3120" y="742"/>
              </a:cxn>
              <a:cxn ang="0">
                <a:pos x="3070" y="801"/>
              </a:cxn>
              <a:cxn ang="0">
                <a:pos x="3021" y="859"/>
              </a:cxn>
              <a:cxn ang="0">
                <a:pos x="2967" y="918"/>
              </a:cxn>
              <a:cxn ang="0">
                <a:pos x="2913" y="978"/>
              </a:cxn>
              <a:cxn ang="0">
                <a:pos x="2854" y="1038"/>
              </a:cxn>
              <a:cxn ang="0">
                <a:pos x="2796" y="1099"/>
              </a:cxn>
              <a:cxn ang="0">
                <a:pos x="2733" y="1161"/>
              </a:cxn>
              <a:cxn ang="0">
                <a:pos x="2670" y="1221"/>
              </a:cxn>
              <a:cxn ang="0">
                <a:pos x="2604" y="1282"/>
              </a:cxn>
              <a:cxn ang="0">
                <a:pos x="2535" y="1342"/>
              </a:cxn>
              <a:cxn ang="0">
                <a:pos x="2464" y="1404"/>
              </a:cxn>
              <a:cxn ang="0">
                <a:pos x="2391" y="1464"/>
              </a:cxn>
              <a:cxn ang="0">
                <a:pos x="2316" y="1524"/>
              </a:cxn>
              <a:cxn ang="0">
                <a:pos x="2238" y="1582"/>
              </a:cxn>
              <a:cxn ang="0">
                <a:pos x="2158" y="1641"/>
              </a:cxn>
              <a:cxn ang="0">
                <a:pos x="2158" y="1641"/>
              </a:cxn>
            </a:cxnLst>
            <a:rect l="0" t="0" r="r" b="b"/>
            <a:pathLst>
              <a:path w="3631" h="2599">
                <a:moveTo>
                  <a:pt x="2158" y="1641"/>
                </a:moveTo>
                <a:lnTo>
                  <a:pt x="2158" y="1641"/>
                </a:lnTo>
                <a:lnTo>
                  <a:pt x="2059" y="1711"/>
                </a:lnTo>
                <a:lnTo>
                  <a:pt x="1954" y="1780"/>
                </a:lnTo>
                <a:lnTo>
                  <a:pt x="1843" y="1851"/>
                </a:lnTo>
                <a:lnTo>
                  <a:pt x="1726" y="1921"/>
                </a:lnTo>
                <a:lnTo>
                  <a:pt x="1605" y="1992"/>
                </a:lnTo>
                <a:lnTo>
                  <a:pt x="1477" y="2061"/>
                </a:lnTo>
                <a:lnTo>
                  <a:pt x="1345" y="2128"/>
                </a:lnTo>
                <a:lnTo>
                  <a:pt x="1278" y="2163"/>
                </a:lnTo>
                <a:lnTo>
                  <a:pt x="1210" y="2194"/>
                </a:lnTo>
                <a:lnTo>
                  <a:pt x="1140" y="2227"/>
                </a:lnTo>
                <a:lnTo>
                  <a:pt x="1069" y="2259"/>
                </a:lnTo>
                <a:lnTo>
                  <a:pt x="999" y="2289"/>
                </a:lnTo>
                <a:lnTo>
                  <a:pt x="925" y="2319"/>
                </a:lnTo>
                <a:lnTo>
                  <a:pt x="852" y="2349"/>
                </a:lnTo>
                <a:lnTo>
                  <a:pt x="778" y="2377"/>
                </a:lnTo>
                <a:lnTo>
                  <a:pt x="703" y="2404"/>
                </a:lnTo>
                <a:lnTo>
                  <a:pt x="628" y="2431"/>
                </a:lnTo>
                <a:lnTo>
                  <a:pt x="552" y="2455"/>
                </a:lnTo>
                <a:lnTo>
                  <a:pt x="474" y="2481"/>
                </a:lnTo>
                <a:lnTo>
                  <a:pt x="397" y="2503"/>
                </a:lnTo>
                <a:lnTo>
                  <a:pt x="318" y="2526"/>
                </a:lnTo>
                <a:lnTo>
                  <a:pt x="240" y="2545"/>
                </a:lnTo>
                <a:lnTo>
                  <a:pt x="160" y="2565"/>
                </a:lnTo>
                <a:lnTo>
                  <a:pt x="81" y="2583"/>
                </a:lnTo>
                <a:lnTo>
                  <a:pt x="0" y="2599"/>
                </a:lnTo>
                <a:lnTo>
                  <a:pt x="3631" y="2599"/>
                </a:lnTo>
                <a:lnTo>
                  <a:pt x="3631" y="0"/>
                </a:lnTo>
                <a:lnTo>
                  <a:pt x="3631" y="0"/>
                </a:lnTo>
                <a:lnTo>
                  <a:pt x="3601" y="54"/>
                </a:lnTo>
                <a:lnTo>
                  <a:pt x="3562" y="120"/>
                </a:lnTo>
                <a:lnTo>
                  <a:pt x="3517" y="195"/>
                </a:lnTo>
                <a:lnTo>
                  <a:pt x="3463" y="279"/>
                </a:lnTo>
                <a:lnTo>
                  <a:pt x="3400" y="372"/>
                </a:lnTo>
                <a:lnTo>
                  <a:pt x="3331" y="471"/>
                </a:lnTo>
                <a:lnTo>
                  <a:pt x="3253" y="576"/>
                </a:lnTo>
                <a:lnTo>
                  <a:pt x="3210" y="630"/>
                </a:lnTo>
                <a:lnTo>
                  <a:pt x="3166" y="685"/>
                </a:lnTo>
                <a:lnTo>
                  <a:pt x="3120" y="742"/>
                </a:lnTo>
                <a:lnTo>
                  <a:pt x="3070" y="801"/>
                </a:lnTo>
                <a:lnTo>
                  <a:pt x="3021" y="859"/>
                </a:lnTo>
                <a:lnTo>
                  <a:pt x="2967" y="918"/>
                </a:lnTo>
                <a:lnTo>
                  <a:pt x="2913" y="978"/>
                </a:lnTo>
                <a:lnTo>
                  <a:pt x="2854" y="1038"/>
                </a:lnTo>
                <a:lnTo>
                  <a:pt x="2796" y="1099"/>
                </a:lnTo>
                <a:lnTo>
                  <a:pt x="2733" y="1161"/>
                </a:lnTo>
                <a:lnTo>
                  <a:pt x="2670" y="1221"/>
                </a:lnTo>
                <a:lnTo>
                  <a:pt x="2604" y="1282"/>
                </a:lnTo>
                <a:lnTo>
                  <a:pt x="2535" y="1342"/>
                </a:lnTo>
                <a:lnTo>
                  <a:pt x="2464" y="1404"/>
                </a:lnTo>
                <a:lnTo>
                  <a:pt x="2391" y="1464"/>
                </a:lnTo>
                <a:lnTo>
                  <a:pt x="2316" y="1524"/>
                </a:lnTo>
                <a:lnTo>
                  <a:pt x="2238" y="1582"/>
                </a:lnTo>
                <a:lnTo>
                  <a:pt x="2158" y="1641"/>
                </a:lnTo>
                <a:lnTo>
                  <a:pt x="2158" y="1641"/>
                </a:lnTo>
              </a:path>
            </a:pathLst>
          </a:custGeom>
          <a:solidFill>
            <a:srgbClr val="AF0948"/>
          </a:solidFill>
          <a:ln w="9525">
            <a:noFill/>
            <a:round/>
          </a:ln>
        </p:spPr>
        <p:txBody>
          <a:bodyPr vert="horz" wrap="square" lIns="91440" tIns="45720" rIns="91440" bIns="45720" anchor="ctr"/>
          <a:lstStyle/>
          <a:p>
            <a:pPr algn="ctr">
              <a:buClr>
                <a:schemeClr val="tx1"/>
              </a:buClr>
              <a:buNone/>
              <a:defRPr lang="ko-KR" altLang="en-US"/>
            </a:pP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36" y="242915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chemeClr val="bg1"/>
                </a:solidFill>
              </a:rPr>
              <a:t>강의</a:t>
            </a:r>
            <a:endParaRPr lang="en-US" altLang="ko-KR" sz="2800" b="1" smtClean="0">
              <a:solidFill>
                <a:schemeClr val="bg1"/>
              </a:solidFill>
            </a:endParaRPr>
          </a:p>
          <a:p>
            <a:r>
              <a:rPr lang="ko-KR" altLang="en-US" sz="2800" b="1" smtClean="0">
                <a:solidFill>
                  <a:schemeClr val="bg1"/>
                </a:solidFill>
              </a:rPr>
              <a:t>안내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285559" y="68602"/>
            <a:ext cx="1843927" cy="304155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812187" y="2942064"/>
            <a:ext cx="2044407" cy="354039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400" b="1" smtClean="0">
                <a:solidFill>
                  <a:schemeClr val="bg1"/>
                </a:solidFill>
                <a:latin typeface="+mj-ea"/>
                <a:ea typeface="+mj-ea"/>
              </a:rPr>
              <a:t>일차</a:t>
            </a:r>
            <a:endParaRPr lang="ko-KR" altLang="en-US" sz="1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488" y="3373520"/>
            <a:ext cx="646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변수와 모듈 개념 이해</a:t>
            </a:r>
            <a:endParaRPr lang="en-US" altLang="ko-KR" sz="12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판다스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(pandas) 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모듈을 이용한 파일관리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(CSV, 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엑셀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TXT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등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endParaRPr lang="en-US" altLang="ko-KR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rgbClr val="FF0000"/>
                </a:solidFill>
              </a:rPr>
              <a:t>제출자료</a:t>
            </a:r>
            <a:r>
              <a:rPr lang="en-US" altLang="ko-KR" sz="1200" b="1" smtClean="0">
                <a:solidFill>
                  <a:srgbClr val="FF0000"/>
                </a:solidFill>
              </a:rPr>
              <a:t>: </a:t>
            </a:r>
            <a:r>
              <a:rPr lang="ko-KR" altLang="en-US" sz="1200" b="1" smtClean="0">
                <a:solidFill>
                  <a:srgbClr val="FF0000"/>
                </a:solidFill>
              </a:rPr>
              <a:t>강사가 지정한 교육시 작업한 실습파일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2187" y="4269407"/>
            <a:ext cx="2044407" cy="354039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1400" b="1" smtClean="0">
                <a:solidFill>
                  <a:schemeClr val="bg1"/>
                </a:solidFill>
                <a:latin typeface="+mj-ea"/>
                <a:ea typeface="+mj-ea"/>
              </a:rPr>
              <a:t>일차</a:t>
            </a:r>
            <a:endParaRPr lang="ko-KR" altLang="en-US" sz="1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488" y="4700863"/>
            <a:ext cx="646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기본문법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(if, for-in, try-excep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등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클래스와 인스턴스</a:t>
            </a:r>
            <a:endParaRPr lang="en-US" altLang="ko-KR" sz="12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ko-KR" altLang="en-US" sz="1200" b="1">
                <a:solidFill>
                  <a:srgbClr val="FF0000"/>
                </a:solidFill>
              </a:rPr>
              <a:t>제출자료</a:t>
            </a:r>
            <a:r>
              <a:rPr lang="en-US" altLang="ko-KR" sz="1200" b="1">
                <a:solidFill>
                  <a:srgbClr val="FF0000"/>
                </a:solidFill>
              </a:rPr>
              <a:t>: </a:t>
            </a:r>
            <a:r>
              <a:rPr lang="ko-KR" altLang="en-US" sz="1200" b="1">
                <a:solidFill>
                  <a:srgbClr val="FF0000"/>
                </a:solidFill>
              </a:rPr>
              <a:t>강사가 지정한 교육시 작업한 </a:t>
            </a:r>
            <a:r>
              <a:rPr lang="ko-KR" altLang="en-US" sz="1200" b="1" smtClean="0">
                <a:solidFill>
                  <a:srgbClr val="FF0000"/>
                </a:solidFill>
              </a:rPr>
              <a:t>실습파일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12187" y="1836918"/>
            <a:ext cx="2044407" cy="354039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+mj-ea"/>
                <a:ea typeface="+mj-ea"/>
              </a:rPr>
              <a:t>사전</a:t>
            </a:r>
            <a:endParaRPr lang="ko-KR" altLang="en-US" sz="1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7488" y="2268374"/>
            <a:ext cx="646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파이썬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(+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주피터 노트북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SW)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와 크롬브라우저 설치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47289" y="3135745"/>
            <a:ext cx="224279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FFFF00"/>
                </a:solidFill>
              </a:rPr>
              <a:t>집중</a:t>
            </a:r>
            <a:r>
              <a:rPr lang="en-US" altLang="ko-KR" sz="2000" b="1" smtClean="0">
                <a:solidFill>
                  <a:srgbClr val="FFFF00"/>
                </a:solidFill>
              </a:rPr>
              <a:t>!!!!</a:t>
            </a:r>
          </a:p>
          <a:p>
            <a:endParaRPr lang="en-US" altLang="ko-KR" sz="1400" b="1" smtClean="0">
              <a:solidFill>
                <a:schemeClr val="bg1"/>
              </a:solidFill>
            </a:endParaRPr>
          </a:p>
          <a:p>
            <a:r>
              <a:rPr lang="ko-KR" altLang="en-US" sz="1400" b="1" smtClean="0">
                <a:solidFill>
                  <a:schemeClr val="bg1"/>
                </a:solidFill>
              </a:rPr>
              <a:t>이 그림이 나오면</a:t>
            </a:r>
            <a:endParaRPr lang="en-US" altLang="ko-KR" sz="1400" b="1" smtClean="0">
              <a:solidFill>
                <a:schemeClr val="bg1"/>
              </a:solidFill>
            </a:endParaRPr>
          </a:p>
          <a:p>
            <a:r>
              <a:rPr lang="ko-KR" altLang="en-US" sz="1400" b="1" smtClean="0">
                <a:solidFill>
                  <a:srgbClr val="FFFF00"/>
                </a:solidFill>
              </a:rPr>
              <a:t>커피 쿠폰이 </a:t>
            </a:r>
            <a:r>
              <a:rPr lang="ko-KR" altLang="en-US" sz="1400" b="1" smtClean="0">
                <a:solidFill>
                  <a:schemeClr val="bg1"/>
                </a:solidFill>
              </a:rPr>
              <a:t>있는</a:t>
            </a:r>
            <a:endParaRPr lang="en-US" altLang="ko-KR" sz="1400" b="1" smtClean="0">
              <a:solidFill>
                <a:schemeClr val="bg1"/>
              </a:solidFill>
            </a:endParaRPr>
          </a:p>
          <a:p>
            <a:r>
              <a:rPr lang="ko-KR" altLang="en-US" sz="1400" b="1" smtClean="0">
                <a:solidFill>
                  <a:schemeClr val="bg1"/>
                </a:solidFill>
              </a:rPr>
              <a:t>퀴즈예요</a:t>
            </a:r>
            <a:r>
              <a:rPr lang="en-US" altLang="ko-KR" sz="1400" b="1" smtClean="0">
                <a:solidFill>
                  <a:schemeClr val="bg1"/>
                </a:solidFill>
              </a:rPr>
              <a:t>..</a:t>
            </a:r>
          </a:p>
          <a:p>
            <a:r>
              <a:rPr lang="ko-KR" altLang="en-US" sz="1400" b="1" smtClean="0">
                <a:solidFill>
                  <a:srgbClr val="FFFF00"/>
                </a:solidFill>
              </a:rPr>
              <a:t>가장 빠르게 정답</a:t>
            </a:r>
            <a:endParaRPr lang="en-US" altLang="ko-KR" sz="1400" b="1" smtClean="0">
              <a:solidFill>
                <a:srgbClr val="FFFF00"/>
              </a:solidFill>
            </a:endParaRPr>
          </a:p>
          <a:p>
            <a:r>
              <a:rPr lang="ko-KR" altLang="en-US" sz="1400" b="1" smtClean="0">
                <a:solidFill>
                  <a:schemeClr val="bg1"/>
                </a:solidFill>
              </a:rPr>
              <a:t>채팅창에 올리신분 </a:t>
            </a:r>
            <a:endParaRPr lang="en-US" altLang="ko-KR" sz="1400" b="1" smtClean="0">
              <a:solidFill>
                <a:schemeClr val="bg1"/>
              </a:solidFill>
            </a:endParaRPr>
          </a:p>
          <a:p>
            <a:r>
              <a:rPr lang="ko-KR" altLang="en-US" sz="2000" b="1" smtClean="0">
                <a:solidFill>
                  <a:srgbClr val="FFFF00"/>
                </a:solidFill>
              </a:rPr>
              <a:t>당첨</a:t>
            </a:r>
            <a:endParaRPr lang="en-US" altLang="ko-KR" sz="2000" b="1" smtClean="0">
              <a:solidFill>
                <a:srgbClr val="FFFF00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663446" y="2725987"/>
            <a:ext cx="1233519" cy="1707949"/>
            <a:chOff x="5663446" y="2725987"/>
            <a:chExt cx="1233519" cy="170794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0000"/>
                      </a14:imgEffect>
                      <a14:imgEffect>
                        <a14:brightnessContrast bright="-20000" contrast="5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446" y="2725987"/>
              <a:ext cx="1233519" cy="1707949"/>
            </a:xfrm>
            <a:prstGeom prst="rect">
              <a:avLst/>
            </a:prstGeom>
          </p:spPr>
        </p:pic>
        <p:sp>
          <p:nvSpPr>
            <p:cNvPr id="35" name="타원 34"/>
            <p:cNvSpPr/>
            <p:nvPr/>
          </p:nvSpPr>
          <p:spPr>
            <a:xfrm>
              <a:off x="6060072" y="3359232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153308" y="3444348"/>
              <a:ext cx="119515" cy="1195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339380" y="3264435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403405" y="3368757"/>
              <a:ext cx="119515" cy="1195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826171" y="5710153"/>
            <a:ext cx="4809516" cy="63610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부성순 강사</a:t>
            </a:r>
            <a:r>
              <a:rPr lang="en-US" altLang="ko-KR" b="1" dirty="0" smtClean="0"/>
              <a:t>: bakpak@empas.com</a:t>
            </a:r>
          </a:p>
          <a:p>
            <a:pPr algn="ctr"/>
            <a:r>
              <a:rPr lang="en-US" altLang="ko-KR" b="1" dirty="0" smtClean="0"/>
              <a:t>010-5155-2953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18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2220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[Part2]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데이터 종류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3566" y="2618482"/>
            <a:ext cx="833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n-ea"/>
              </a:rPr>
              <a:t>정형 데이터는 즉시 통계적 분석에 사용될 수 있을만한 형태로 정리되고 가공된 </a:t>
            </a:r>
            <a:r>
              <a:rPr lang="ko-KR" altLang="en-US" sz="1200" b="1" smtClean="0">
                <a:latin typeface="+mn-ea"/>
              </a:rPr>
              <a:t>데이터</a:t>
            </a:r>
            <a:endParaRPr lang="en-US" altLang="ko-KR" sz="1200" b="1" smtClean="0">
              <a:latin typeface="+mn-ea"/>
            </a:endParaRPr>
          </a:p>
          <a:p>
            <a:r>
              <a:rPr lang="ko-KR" altLang="en-US" sz="1200" b="1" smtClean="0">
                <a:latin typeface="+mn-ea"/>
              </a:rPr>
              <a:t>예</a:t>
            </a:r>
            <a:r>
              <a:rPr lang="en-US" altLang="ko-KR" sz="1200" b="1" smtClean="0">
                <a:latin typeface="+mn-ea"/>
              </a:rPr>
              <a:t>)</a:t>
            </a:r>
            <a:r>
              <a:rPr lang="ko-KR" altLang="en-US" sz="1200" b="1" smtClean="0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엑셀 </a:t>
            </a:r>
            <a:r>
              <a:rPr lang="ko-KR" altLang="en-US" sz="1200" b="1" smtClean="0">
                <a:latin typeface="+mn-ea"/>
              </a:rPr>
              <a:t>파일</a:t>
            </a:r>
            <a:r>
              <a:rPr lang="en-US" altLang="ko-KR" sz="1200" b="1" smtClean="0">
                <a:latin typeface="+mn-ea"/>
              </a:rPr>
              <a:t>, </a:t>
            </a:r>
            <a:r>
              <a:rPr lang="ko-KR" altLang="en-US" sz="1200" b="1" smtClean="0">
                <a:latin typeface="+mn-ea"/>
              </a:rPr>
              <a:t>즉</a:t>
            </a:r>
            <a:r>
              <a:rPr lang="en-US" altLang="ko-KR" sz="1200" b="1" smtClean="0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각 지역별 인구통계 데이터</a:t>
            </a:r>
            <a:r>
              <a:rPr lang="en-US" altLang="ko-KR" sz="1200" b="1">
                <a:latin typeface="+mn-ea"/>
              </a:rPr>
              <a:t>, </a:t>
            </a:r>
            <a:r>
              <a:rPr lang="ko-KR" altLang="en-US" sz="1200" b="1">
                <a:latin typeface="+mn-ea"/>
              </a:rPr>
              <a:t>의학 실험 결과에 대한 데이터 등이 행과 열에 맞게 정리된 </a:t>
            </a:r>
            <a:r>
              <a:rPr lang="ko-KR" altLang="en-US" sz="1200" b="1" smtClean="0">
                <a:latin typeface="+mn-ea"/>
              </a:rPr>
              <a:t>자료</a:t>
            </a:r>
            <a:endParaRPr lang="en-US" altLang="ko-KR" sz="1200" b="1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566" y="3857097"/>
            <a:ext cx="833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n-ea"/>
              </a:rPr>
              <a:t>정형화 </a:t>
            </a:r>
            <a:r>
              <a:rPr lang="ko-KR" altLang="en-US" sz="1200" b="1">
                <a:latin typeface="+mn-ea"/>
              </a:rPr>
              <a:t>되지 않은 </a:t>
            </a:r>
            <a:r>
              <a:rPr lang="en-US" altLang="ko-KR" sz="1200" b="1">
                <a:latin typeface="+mn-ea"/>
              </a:rPr>
              <a:t>raw data </a:t>
            </a:r>
            <a:r>
              <a:rPr lang="ko-KR" altLang="en-US" sz="1200" b="1">
                <a:latin typeface="+mn-ea"/>
              </a:rPr>
              <a:t>들을 </a:t>
            </a:r>
            <a:r>
              <a:rPr lang="ko-KR" altLang="en-US" sz="1200" b="1" smtClean="0">
                <a:latin typeface="+mn-ea"/>
              </a:rPr>
              <a:t>의미</a:t>
            </a:r>
            <a:endParaRPr lang="en-US" altLang="ko-KR" sz="1200" b="1" smtClean="0">
              <a:latin typeface="+mn-ea"/>
            </a:endParaRPr>
          </a:p>
          <a:p>
            <a:r>
              <a:rPr lang="ko-KR" altLang="en-US" sz="1200" b="1" smtClean="0">
                <a:latin typeface="+mn-ea"/>
              </a:rPr>
              <a:t>예</a:t>
            </a:r>
            <a:r>
              <a:rPr lang="en-US" altLang="ko-KR" sz="1200" b="1" smtClean="0">
                <a:latin typeface="+mn-ea"/>
              </a:rPr>
              <a:t>) </a:t>
            </a:r>
            <a:r>
              <a:rPr lang="ko-KR" altLang="en-US" sz="1200" b="1">
                <a:latin typeface="+mn-ea"/>
              </a:rPr>
              <a:t>동영상</a:t>
            </a:r>
            <a:r>
              <a:rPr lang="en-US" altLang="ko-KR" sz="1200" b="1">
                <a:latin typeface="+mn-ea"/>
              </a:rPr>
              <a:t>, </a:t>
            </a:r>
            <a:r>
              <a:rPr lang="ko-KR" altLang="en-US" sz="1200" b="1">
                <a:latin typeface="+mn-ea"/>
              </a:rPr>
              <a:t>사진</a:t>
            </a:r>
            <a:r>
              <a:rPr lang="en-US" altLang="ko-KR" sz="1200" b="1">
                <a:latin typeface="+mn-ea"/>
              </a:rPr>
              <a:t>, SNS</a:t>
            </a:r>
            <a:r>
              <a:rPr lang="ko-KR" altLang="en-US" sz="1200" b="1">
                <a:latin typeface="+mn-ea"/>
              </a:rPr>
              <a:t>에 적혀있는 텍스트 </a:t>
            </a:r>
            <a:r>
              <a:rPr lang="ko-KR" altLang="en-US" sz="1200" b="1" smtClean="0">
                <a:latin typeface="+mn-ea"/>
              </a:rPr>
              <a:t>등</a:t>
            </a:r>
            <a:endParaRPr lang="en-US" altLang="ko-KR" sz="1200" b="1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3566" y="5086254"/>
            <a:ext cx="8332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n-ea"/>
              </a:rPr>
              <a:t>정형과 비정형 데이터 사이에 있는 자료</a:t>
            </a:r>
            <a:endParaRPr lang="en-US" altLang="ko-KR" sz="1200" b="1" smtClean="0">
              <a:latin typeface="+mn-ea"/>
            </a:endParaRPr>
          </a:p>
          <a:p>
            <a:r>
              <a:rPr lang="ko-KR" altLang="en-US" sz="1200" b="1" smtClean="0">
                <a:latin typeface="+mn-ea"/>
              </a:rPr>
              <a:t>비정형 </a:t>
            </a:r>
            <a:r>
              <a:rPr lang="ko-KR" altLang="en-US" sz="1200" b="1">
                <a:latin typeface="+mn-ea"/>
              </a:rPr>
              <a:t>데이터만큼 정리가 가공이 안되어있지는 않지만</a:t>
            </a:r>
            <a:r>
              <a:rPr lang="en-US" altLang="ko-KR" sz="1200" b="1">
                <a:latin typeface="+mn-ea"/>
              </a:rPr>
              <a:t>, </a:t>
            </a:r>
            <a:r>
              <a:rPr lang="ko-KR" altLang="en-US" sz="1200" b="1">
                <a:latin typeface="+mn-ea"/>
              </a:rPr>
              <a:t>일반적인 통계분석에 바로 사용할 수 있을만큼 정제되어있지는 않은 </a:t>
            </a:r>
            <a:r>
              <a:rPr lang="ko-KR" altLang="en-US" sz="1200" b="1" smtClean="0">
                <a:latin typeface="+mn-ea"/>
              </a:rPr>
              <a:t>데이터</a:t>
            </a:r>
            <a:endParaRPr lang="en-US" altLang="ko-KR" sz="1200" b="1" smtClean="0">
              <a:latin typeface="+mn-ea"/>
            </a:endParaRPr>
          </a:p>
          <a:p>
            <a:r>
              <a:rPr lang="ko-KR" altLang="en-US" sz="1200" b="1" smtClean="0">
                <a:latin typeface="+mn-ea"/>
              </a:rPr>
              <a:t>예</a:t>
            </a:r>
            <a:r>
              <a:rPr lang="en-US" altLang="ko-KR" sz="1200" b="1" smtClean="0">
                <a:latin typeface="+mn-ea"/>
              </a:rPr>
              <a:t>)</a:t>
            </a:r>
            <a:r>
              <a:rPr lang="ko-KR" altLang="en-US" sz="1200" b="1" smtClean="0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들어 신문 기사나 서적의 텍스트 </a:t>
            </a:r>
            <a:r>
              <a:rPr lang="ko-KR" altLang="en-US" sz="1200" b="1" smtClean="0">
                <a:latin typeface="+mn-ea"/>
              </a:rPr>
              <a:t>등</a:t>
            </a:r>
            <a:endParaRPr lang="en-US" altLang="ko-KR" sz="1200" b="1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9764" y="2167517"/>
            <a:ext cx="1834535" cy="3798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2">
                    <a:lumMod val="25000"/>
                  </a:schemeClr>
                </a:solidFill>
              </a:rPr>
              <a:t>정형데이터</a:t>
            </a:r>
            <a:endParaRPr lang="ko-KR" altLang="en-US" sz="12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9764" y="3459341"/>
            <a:ext cx="1834535" cy="3798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2">
                    <a:lumMod val="25000"/>
                  </a:schemeClr>
                </a:solidFill>
              </a:rPr>
              <a:t>비정형데이터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9764" y="4653773"/>
            <a:ext cx="1834535" cy="3798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2">
                    <a:lumMod val="25000"/>
                  </a:schemeClr>
                </a:solidFill>
              </a:rPr>
              <a:t>반정형 데이터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989339"/>
            <a:ext cx="9144000" cy="861651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처리해야하는 데이터 종류에 따라서 프로그램별 효과가 다르며 파이썬에서도 설치 모듈이 다름</a:t>
            </a:r>
            <a:endParaRPr lang="en-US" altLang="ko-KR" sz="1100" b="1" smtClean="0">
              <a:solidFill>
                <a:schemeClr val="bg1"/>
              </a:solidFill>
            </a:endParaRPr>
          </a:p>
          <a:p>
            <a:pPr algn="ctr"/>
            <a:endParaRPr lang="en-US" altLang="ko-KR" sz="11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</a:rPr>
              <a:t>예</a:t>
            </a:r>
            <a:r>
              <a:rPr lang="en-US" altLang="ko-KR" sz="1050" b="1" smtClean="0">
                <a:solidFill>
                  <a:schemeClr val="bg1"/>
                </a:solidFill>
              </a:rPr>
              <a:t>: </a:t>
            </a:r>
            <a:r>
              <a:rPr lang="ko-KR" altLang="en-US" sz="1050" b="1" smtClean="0">
                <a:solidFill>
                  <a:schemeClr val="bg1"/>
                </a:solidFill>
              </a:rPr>
              <a:t>마이크로칩안의 숫자값처리는 </a:t>
            </a:r>
            <a:r>
              <a:rPr lang="en-US" altLang="ko-KR" sz="1050" b="1" smtClean="0">
                <a:solidFill>
                  <a:schemeClr val="bg1"/>
                </a:solidFill>
              </a:rPr>
              <a:t>C</a:t>
            </a:r>
            <a:r>
              <a:rPr lang="ko-KR" altLang="en-US" sz="1050" b="1" smtClean="0">
                <a:solidFill>
                  <a:schemeClr val="bg1"/>
                </a:solidFill>
              </a:rPr>
              <a:t>언어 </a:t>
            </a:r>
            <a:r>
              <a:rPr lang="en-US" altLang="ko-KR" sz="1050" b="1" smtClean="0">
                <a:solidFill>
                  <a:schemeClr val="bg1"/>
                </a:solidFill>
              </a:rPr>
              <a:t>/</a:t>
            </a:r>
            <a:r>
              <a:rPr lang="ko-KR" altLang="en-US" sz="1050" b="1" smtClean="0">
                <a:solidFill>
                  <a:schemeClr val="bg1"/>
                </a:solidFill>
              </a:rPr>
              <a:t>네트워크 시스템</a:t>
            </a:r>
            <a:r>
              <a:rPr lang="en-US" altLang="ko-KR" sz="1050" b="1" smtClean="0">
                <a:solidFill>
                  <a:schemeClr val="bg1"/>
                </a:solidFill>
              </a:rPr>
              <a:t>,</a:t>
            </a:r>
            <a:r>
              <a:rPr lang="ko-KR" altLang="en-US" sz="1050" b="1" smtClean="0">
                <a:solidFill>
                  <a:schemeClr val="bg1"/>
                </a:solidFill>
              </a:rPr>
              <a:t>웹관리는 자바</a:t>
            </a:r>
            <a:endParaRPr lang="en-US" altLang="ko-KR" sz="105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</a:rPr>
              <a:t>파이썬은 모든분야 가능이며 숫자전문은 </a:t>
            </a:r>
            <a:r>
              <a:rPr lang="en-US" altLang="ko-KR" sz="1050" b="1" smtClean="0">
                <a:solidFill>
                  <a:schemeClr val="bg1"/>
                </a:solidFill>
              </a:rPr>
              <a:t>numpy, DB</a:t>
            </a:r>
            <a:r>
              <a:rPr lang="ko-KR" altLang="en-US" sz="1050" b="1" smtClean="0">
                <a:solidFill>
                  <a:schemeClr val="bg1"/>
                </a:solidFill>
              </a:rPr>
              <a:t>형은 </a:t>
            </a:r>
            <a:r>
              <a:rPr lang="en-US" altLang="ko-KR" sz="1050" b="1" smtClean="0">
                <a:solidFill>
                  <a:schemeClr val="bg1"/>
                </a:solidFill>
              </a:rPr>
              <a:t>pandas, </a:t>
            </a:r>
            <a:r>
              <a:rPr lang="ko-KR" altLang="en-US" sz="1050" b="1" smtClean="0">
                <a:solidFill>
                  <a:schemeClr val="bg1"/>
                </a:solidFill>
              </a:rPr>
              <a:t>차트는 </a:t>
            </a:r>
            <a:r>
              <a:rPr lang="en-US" altLang="ko-KR" sz="1050" b="1" smtClean="0">
                <a:solidFill>
                  <a:schemeClr val="bg1"/>
                </a:solidFill>
              </a:rPr>
              <a:t>matlplotlib</a:t>
            </a:r>
            <a:endParaRPr lang="ko-KR" altLang="en-US" sz="1050" b="1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2220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[Part2]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데이터 종류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989339"/>
            <a:ext cx="9144000" cy="861651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처리해야하는 데이터 종류에 따라서 프로그램별 효과가 다르며 파이썬에서도 설치 모듈이 다름</a:t>
            </a:r>
            <a:endParaRPr lang="en-US" altLang="ko-KR" sz="1100" b="1" smtClean="0">
              <a:solidFill>
                <a:schemeClr val="bg1"/>
              </a:solidFill>
            </a:endParaRPr>
          </a:p>
          <a:p>
            <a:pPr algn="ctr"/>
            <a:endParaRPr lang="en-US" altLang="ko-KR" sz="11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</a:rPr>
              <a:t>예</a:t>
            </a:r>
            <a:r>
              <a:rPr lang="en-US" altLang="ko-KR" sz="1050" b="1" smtClean="0">
                <a:solidFill>
                  <a:schemeClr val="bg1"/>
                </a:solidFill>
              </a:rPr>
              <a:t>: </a:t>
            </a:r>
            <a:r>
              <a:rPr lang="ko-KR" altLang="en-US" sz="1050" b="1" smtClean="0">
                <a:solidFill>
                  <a:schemeClr val="bg1"/>
                </a:solidFill>
              </a:rPr>
              <a:t>마이크로칩안의 숫자값처리는 </a:t>
            </a:r>
            <a:r>
              <a:rPr lang="en-US" altLang="ko-KR" sz="1050" b="1" smtClean="0">
                <a:solidFill>
                  <a:schemeClr val="bg1"/>
                </a:solidFill>
              </a:rPr>
              <a:t>C</a:t>
            </a:r>
            <a:r>
              <a:rPr lang="ko-KR" altLang="en-US" sz="1050" b="1" smtClean="0">
                <a:solidFill>
                  <a:schemeClr val="bg1"/>
                </a:solidFill>
              </a:rPr>
              <a:t>언어 </a:t>
            </a:r>
            <a:r>
              <a:rPr lang="en-US" altLang="ko-KR" sz="1050" b="1" smtClean="0">
                <a:solidFill>
                  <a:schemeClr val="bg1"/>
                </a:solidFill>
              </a:rPr>
              <a:t>/</a:t>
            </a:r>
            <a:r>
              <a:rPr lang="ko-KR" altLang="en-US" sz="1050" b="1" smtClean="0">
                <a:solidFill>
                  <a:schemeClr val="bg1"/>
                </a:solidFill>
              </a:rPr>
              <a:t>네트워크 시스템</a:t>
            </a:r>
            <a:r>
              <a:rPr lang="en-US" altLang="ko-KR" sz="1050" b="1" smtClean="0">
                <a:solidFill>
                  <a:schemeClr val="bg1"/>
                </a:solidFill>
              </a:rPr>
              <a:t>,</a:t>
            </a:r>
            <a:r>
              <a:rPr lang="ko-KR" altLang="en-US" sz="1050" b="1" smtClean="0">
                <a:solidFill>
                  <a:schemeClr val="bg1"/>
                </a:solidFill>
              </a:rPr>
              <a:t>웹관리는 자바</a:t>
            </a:r>
            <a:endParaRPr lang="en-US" altLang="ko-KR" sz="105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</a:rPr>
              <a:t>파이썬은 모든분야 가능이며 숫자전문은 </a:t>
            </a:r>
            <a:r>
              <a:rPr lang="en-US" altLang="ko-KR" sz="1050" b="1" smtClean="0">
                <a:solidFill>
                  <a:schemeClr val="bg1"/>
                </a:solidFill>
              </a:rPr>
              <a:t>numpy, DB</a:t>
            </a:r>
            <a:r>
              <a:rPr lang="ko-KR" altLang="en-US" sz="1050" b="1" smtClean="0">
                <a:solidFill>
                  <a:schemeClr val="bg1"/>
                </a:solidFill>
              </a:rPr>
              <a:t>형은 </a:t>
            </a:r>
            <a:r>
              <a:rPr lang="en-US" altLang="ko-KR" sz="1050" b="1" smtClean="0">
                <a:solidFill>
                  <a:schemeClr val="bg1"/>
                </a:solidFill>
              </a:rPr>
              <a:t>pandas, </a:t>
            </a:r>
            <a:r>
              <a:rPr lang="ko-KR" altLang="en-US" sz="1050" b="1" smtClean="0">
                <a:solidFill>
                  <a:schemeClr val="bg1"/>
                </a:solidFill>
              </a:rPr>
              <a:t>차트는 </a:t>
            </a:r>
            <a:r>
              <a:rPr lang="en-US" altLang="ko-KR" sz="1050" b="1" smtClean="0">
                <a:solidFill>
                  <a:schemeClr val="bg1"/>
                </a:solidFill>
              </a:rPr>
              <a:t>matlplotlib</a:t>
            </a:r>
            <a:endParaRPr lang="ko-KR" altLang="en-US" sz="105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882" y="4071634"/>
            <a:ext cx="8495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관찰 대상을 몇 개의 범주로 나누어 사람이나 개체들이 어떤 범주에 속하는 가를 나눌 수 있는 데이터 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예</a:t>
            </a:r>
            <a:r>
              <a:rPr lang="en-US" altLang="ko-KR" sz="1100" b="1" dirty="0" smtClean="0">
                <a:latin typeface="+mn-ea"/>
              </a:rPr>
              <a:t>)</a:t>
            </a:r>
            <a:r>
              <a:rPr lang="ko-KR" altLang="en-US" sz="1100" b="1" dirty="0" smtClean="0">
                <a:latin typeface="+mn-ea"/>
              </a:rPr>
              <a:t>성별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지지정당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교육수준 등</a:t>
            </a:r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질적 데이터들의 각 계급 빈도가 차지하는 비율을 상대적 빈도</a:t>
            </a:r>
            <a:r>
              <a:rPr lang="en-US" altLang="ko-KR" sz="1100" b="1" dirty="0" smtClean="0">
                <a:latin typeface="+mn-ea"/>
              </a:rPr>
              <a:t>(relative frequency) </a:t>
            </a:r>
            <a:r>
              <a:rPr lang="ko-KR" altLang="en-US" sz="1100" b="1" dirty="0" smtClean="0">
                <a:latin typeface="+mn-ea"/>
              </a:rPr>
              <a:t>라 하며  </a:t>
            </a:r>
            <a:r>
              <a:rPr lang="en-US" altLang="ko-KR" sz="1100" b="1" dirty="0" smtClean="0">
                <a:latin typeface="+mn-ea"/>
              </a:rPr>
              <a:t/>
            </a:r>
            <a:br>
              <a:rPr lang="en-US" altLang="ko-KR" sz="1100" b="1" dirty="0" smtClean="0">
                <a:latin typeface="+mn-ea"/>
              </a:rPr>
            </a:br>
            <a:r>
              <a:rPr lang="ko-KR" altLang="en-US" sz="1100" b="1" dirty="0" smtClean="0">
                <a:latin typeface="+mn-ea"/>
              </a:rPr>
              <a:t>상대적 빈도는 한 계급에 속하는 빈도가 전체 관찰 수에 비한 비중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21" y="4989856"/>
            <a:ext cx="3472465" cy="10353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523" y="5010353"/>
            <a:ext cx="2222312" cy="12001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835" y="5010353"/>
            <a:ext cx="2601839" cy="108965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8882" y="2574592"/>
            <a:ext cx="8495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+mn-ea"/>
              </a:rPr>
              <a:t>양적 데이터는 길이</a:t>
            </a:r>
            <a:r>
              <a:rPr lang="en-US" altLang="ko-KR" sz="1100" b="1">
                <a:latin typeface="+mn-ea"/>
              </a:rPr>
              <a:t>, </a:t>
            </a:r>
            <a:r>
              <a:rPr lang="ko-KR" altLang="en-US" sz="1100" b="1">
                <a:latin typeface="+mn-ea"/>
              </a:rPr>
              <a:t>무게와 같이 양적인 수치 등을 제어 측정할 수 있는 데이터로 하나 하나 셀 수 있는 이산적 데이터 </a:t>
            </a:r>
            <a:endParaRPr lang="en-US" altLang="ko-KR" sz="1100" b="1" smtClean="0">
              <a:latin typeface="+mn-ea"/>
            </a:endParaRPr>
          </a:p>
          <a:p>
            <a:r>
              <a:rPr lang="ko-KR" altLang="en-US" sz="1100" b="1" smtClean="0">
                <a:latin typeface="+mn-ea"/>
              </a:rPr>
              <a:t>예</a:t>
            </a:r>
            <a:r>
              <a:rPr lang="en-US" altLang="ko-KR" sz="1100" b="1" smtClean="0">
                <a:latin typeface="+mn-ea"/>
              </a:rPr>
              <a:t>) </a:t>
            </a:r>
            <a:r>
              <a:rPr lang="ko-KR" altLang="en-US" sz="1100" b="1" smtClean="0">
                <a:latin typeface="+mn-ea"/>
              </a:rPr>
              <a:t>자녀수</a:t>
            </a:r>
            <a:r>
              <a:rPr lang="en-US" altLang="ko-KR" sz="1100" b="1">
                <a:latin typeface="+mn-ea"/>
              </a:rPr>
              <a:t>, </a:t>
            </a:r>
            <a:r>
              <a:rPr lang="ko-KR" altLang="en-US" sz="1100" b="1">
                <a:latin typeface="+mn-ea"/>
              </a:rPr>
              <a:t>불량갯수 </a:t>
            </a:r>
            <a:r>
              <a:rPr lang="ko-KR" altLang="en-US" sz="1100" b="1" smtClean="0">
                <a:latin typeface="+mn-ea"/>
              </a:rPr>
              <a:t>등</a:t>
            </a:r>
            <a:endParaRPr lang="en-US" altLang="ko-KR" sz="1100" b="1" smtClean="0">
              <a:latin typeface="+mn-ea"/>
            </a:endParaRPr>
          </a:p>
          <a:p>
            <a:r>
              <a:rPr lang="ko-KR" altLang="en-US" sz="1100" b="1" smtClean="0">
                <a:latin typeface="+mn-ea"/>
              </a:rPr>
              <a:t>어떤 </a:t>
            </a:r>
            <a:r>
              <a:rPr lang="ko-KR" altLang="en-US" sz="1100" b="1">
                <a:latin typeface="+mn-ea"/>
              </a:rPr>
              <a:t>구간 안에 모든 값을 가지는 연속형 데이터</a:t>
            </a:r>
            <a:r>
              <a:rPr lang="en-US" altLang="ko-KR" sz="1100" b="1">
                <a:latin typeface="+mn-ea"/>
              </a:rPr>
              <a:t>(</a:t>
            </a:r>
            <a:r>
              <a:rPr lang="ko-KR" altLang="en-US" sz="1100" b="1">
                <a:latin typeface="+mn-ea"/>
              </a:rPr>
              <a:t>길이</a:t>
            </a:r>
            <a:r>
              <a:rPr lang="en-US" altLang="ko-KR" sz="1100" b="1">
                <a:latin typeface="+mn-ea"/>
              </a:rPr>
              <a:t>, </a:t>
            </a:r>
            <a:r>
              <a:rPr lang="ko-KR" altLang="en-US" sz="1100" b="1">
                <a:latin typeface="+mn-ea"/>
              </a:rPr>
              <a:t>무게</a:t>
            </a:r>
            <a:r>
              <a:rPr lang="en-US" altLang="ko-KR" sz="1100" b="1">
                <a:latin typeface="+mn-ea"/>
              </a:rPr>
              <a:t>)</a:t>
            </a:r>
            <a:r>
              <a:rPr lang="ko-KR" altLang="en-US" sz="1100" b="1">
                <a:latin typeface="+mn-ea"/>
              </a:rPr>
              <a:t>로 나눌 수 있다</a:t>
            </a:r>
            <a:r>
              <a:rPr lang="en-US" altLang="ko-KR" sz="1100" b="1">
                <a:latin typeface="+mn-ea"/>
              </a:rPr>
              <a:t>.</a:t>
            </a:r>
          </a:p>
          <a:p>
            <a:r>
              <a:rPr lang="ko-KR" altLang="en-US" sz="1100" b="1">
                <a:latin typeface="+mn-ea"/>
              </a:rPr>
              <a:t>양적 데이터는 질적 데이터보다 정리하는 방법이 다양하고</a:t>
            </a:r>
            <a:r>
              <a:rPr lang="en-US" altLang="ko-KR" sz="1100" b="1">
                <a:latin typeface="+mn-ea"/>
              </a:rPr>
              <a:t>, </a:t>
            </a:r>
            <a:r>
              <a:rPr lang="ko-KR" altLang="en-US" sz="1100" b="1">
                <a:latin typeface="+mn-ea"/>
              </a:rPr>
              <a:t>이산적 데이터 보다는 연속적 데이터의 정리 절차가 더 </a:t>
            </a:r>
            <a:r>
              <a:rPr lang="ko-KR" altLang="en-US" sz="1100" b="1" smtClean="0">
                <a:latin typeface="+mn-ea"/>
              </a:rPr>
              <a:t>복잡</a:t>
            </a:r>
            <a:endParaRPr lang="en-US" altLang="ko-KR" sz="1100" b="1"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7582" y="2100495"/>
            <a:ext cx="1741938" cy="3798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2">
                    <a:lumMod val="25000"/>
                  </a:schemeClr>
                </a:solidFill>
              </a:rPr>
              <a:t>양적 데이터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7582" y="3641258"/>
            <a:ext cx="1741938" cy="3798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2">
                    <a:lumMod val="25000"/>
                  </a:schemeClr>
                </a:solidFill>
              </a:rPr>
              <a:t>질적 데이터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3211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[Part2]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 실습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모듈이해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3060" y="1143730"/>
            <a:ext cx="7987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/>
              <a:t>파이썬</a:t>
            </a:r>
            <a:r>
              <a:rPr lang="en-US" altLang="ko-KR" sz="1200" b="1" dirty="0"/>
              <a:t>(Python) </a:t>
            </a:r>
            <a:r>
              <a:rPr lang="ko-KR" altLang="en-US" sz="1200" b="1" dirty="0"/>
              <a:t>모듈</a:t>
            </a:r>
            <a:r>
              <a:rPr lang="en-US" altLang="ko-KR" sz="1200" b="1" dirty="0"/>
              <a:t>(Module)</a:t>
            </a:r>
            <a:r>
              <a:rPr lang="ko-KR" altLang="en-US" sz="1200" b="1" dirty="0"/>
              <a:t>이란</a:t>
            </a:r>
            <a:r>
              <a:rPr lang="en-US" altLang="ko-KR" sz="1200" b="1" dirty="0" smtClean="0"/>
              <a:t>?</a:t>
            </a:r>
            <a:br>
              <a:rPr lang="en-US" altLang="ko-KR" sz="1200" b="1" dirty="0" smtClean="0"/>
            </a:br>
            <a:r>
              <a:rPr lang="ko-KR" altLang="en-US" sz="1200" dirty="0" smtClean="0"/>
              <a:t>자주 </a:t>
            </a:r>
            <a:r>
              <a:rPr lang="ko-KR" altLang="en-US" sz="1200" dirty="0"/>
              <a:t>사용되는 코드나 유용한 코드를 논리적으로 묶어서 관리하고 사용할 수 있도록 하는 것입니다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r>
              <a:rPr lang="ko-KR" altLang="en-US" sz="1200" dirty="0" smtClean="0"/>
              <a:t>보통 </a:t>
            </a:r>
            <a:r>
              <a:rPr lang="ko-KR" altLang="en-US" sz="1200" dirty="0"/>
              <a:t>하나의 </a:t>
            </a:r>
            <a:r>
              <a:rPr lang="ko-KR" altLang="en-US" sz="1200" dirty="0" err="1"/>
              <a:t>파이썬</a:t>
            </a:r>
            <a:r>
              <a:rPr lang="ko-KR" altLang="en-US" sz="1200" dirty="0"/>
              <a:t> </a:t>
            </a:r>
            <a:r>
              <a:rPr lang="en-US" altLang="ko-KR" sz="1200" dirty="0"/>
              <a:t>.</a:t>
            </a:r>
            <a:r>
              <a:rPr lang="en-US" altLang="ko-KR" sz="1200" dirty="0" err="1"/>
              <a:t>py</a:t>
            </a:r>
            <a:r>
              <a:rPr lang="en-US" altLang="ko-KR" sz="1200" dirty="0"/>
              <a:t> </a:t>
            </a:r>
            <a:r>
              <a:rPr lang="ko-KR" altLang="en-US" sz="1200" dirty="0"/>
              <a:t>파일이 하나의 모듈이 됩니다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r>
              <a:rPr lang="ko-KR" altLang="en-US" sz="1200" dirty="0" smtClean="0"/>
              <a:t>모듈 </a:t>
            </a:r>
            <a:r>
              <a:rPr lang="ko-KR" altLang="en-US" sz="1200" dirty="0"/>
              <a:t>안에는 함수</a:t>
            </a:r>
            <a:r>
              <a:rPr lang="en-US" altLang="ko-KR" sz="1200" dirty="0"/>
              <a:t>, </a:t>
            </a: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혹은 변수들이 정의될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실행 코드를 포함할 수도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3746040" y="2287047"/>
            <a:ext cx="389201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b="1" smtClean="0"/>
              <a:t>수치해석</a:t>
            </a:r>
            <a:r>
              <a:rPr lang="en-US" altLang="ko-KR" sz="1100" b="1" smtClean="0"/>
              <a:t>-:                NumPy, SciPy, SymPy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b="1" smtClean="0"/>
              <a:t>데이터탐색</a:t>
            </a:r>
            <a:r>
              <a:rPr lang="en-US" altLang="ko-KR" sz="1100" b="1" smtClean="0"/>
              <a:t>:             Pandas, MDP, Orange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b="1" smtClean="0"/>
              <a:t>시계열</a:t>
            </a:r>
            <a:r>
              <a:rPr lang="en-US" altLang="ko-KR" sz="1100" b="1" smtClean="0"/>
              <a:t>/</a:t>
            </a:r>
            <a:r>
              <a:rPr lang="ko-KR" altLang="en-US" sz="1100" b="1" smtClean="0"/>
              <a:t>회귀분석</a:t>
            </a:r>
            <a:r>
              <a:rPr lang="en-US" altLang="ko-KR" sz="1100" b="1" smtClean="0"/>
              <a:t>:  Statsmodels, Filterpy, Hmmlearn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b="1" smtClean="0"/>
              <a:t>분류인식</a:t>
            </a:r>
            <a:r>
              <a:rPr lang="en-US" altLang="ko-KR" sz="1100" b="1" smtClean="0"/>
              <a:t>:                 Scikit-Learn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b="1" smtClean="0"/>
              <a:t>고속계산</a:t>
            </a:r>
            <a:r>
              <a:rPr lang="en-US" altLang="ko-KR" sz="1100" b="1" smtClean="0"/>
              <a:t>:                Teano, Tensorflow</a:t>
            </a:r>
            <a:endParaRPr lang="ko-KR" altLang="en-US" sz="1000" b="1"/>
          </a:p>
        </p:txBody>
      </p:sp>
      <p:sp>
        <p:nvSpPr>
          <p:cNvPr id="29" name="직사각형 28"/>
          <p:cNvSpPr/>
          <p:nvPr/>
        </p:nvSpPr>
        <p:spPr>
          <a:xfrm>
            <a:off x="3746040" y="3321701"/>
            <a:ext cx="34917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b="1" smtClean="0"/>
              <a:t>베이지안 모형</a:t>
            </a:r>
            <a:r>
              <a:rPr lang="en-US" altLang="ko-KR" sz="1100" b="1" smtClean="0"/>
              <a:t>:       PyMC3,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b="1" smtClean="0"/>
              <a:t>딥러닝</a:t>
            </a:r>
            <a:r>
              <a:rPr lang="en-US" altLang="ko-KR" sz="1100" b="1" smtClean="0"/>
              <a:t>:                     Keras, Lasagne, Blocks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b="1" smtClean="0"/>
              <a:t>영상신호처리</a:t>
            </a:r>
            <a:r>
              <a:rPr lang="en-US" altLang="ko-KR" sz="1100" b="1" smtClean="0"/>
              <a:t>:        Pillow, Scikit-image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b="1" smtClean="0"/>
              <a:t>문서처리</a:t>
            </a:r>
            <a:r>
              <a:rPr lang="en-US" altLang="ko-KR" sz="1100" b="1" smtClean="0"/>
              <a:t>:                 NLTK, Gensim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b="1" smtClean="0"/>
              <a:t>음향신호처리</a:t>
            </a:r>
            <a:r>
              <a:rPr lang="en-US" altLang="ko-KR" sz="1100" b="1" smtClean="0"/>
              <a:t>:         PyAudio-Analysis, LibRosa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b="1" smtClean="0"/>
              <a:t>확률적 그래프 모형</a:t>
            </a:r>
            <a:r>
              <a:rPr lang="en-US" altLang="ko-KR" sz="1100" b="1" smtClean="0"/>
              <a:t>: LibPGM, Pgmpy</a:t>
            </a:r>
            <a:endParaRPr lang="ko-KR" altLang="en-US" sz="1000" b="1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rcRect r="32247" b="22621"/>
          <a:stretch/>
        </p:blipFill>
        <p:spPr>
          <a:xfrm>
            <a:off x="3835803" y="4525631"/>
            <a:ext cx="5066613" cy="16239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r="50008"/>
          <a:stretch/>
        </p:blipFill>
        <p:spPr>
          <a:xfrm>
            <a:off x="546101" y="2287047"/>
            <a:ext cx="3141644" cy="38756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3211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[Part2]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 실습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모듈이해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7113382" y="3733996"/>
            <a:ext cx="257038" cy="268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46101" y="1233165"/>
            <a:ext cx="1760056" cy="2849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ysClr val="windowText" lastClr="000000"/>
                </a:solidFill>
              </a:rPr>
              <a:t>No(</a:t>
            </a:r>
            <a:r>
              <a:rPr lang="ko-KR" altLang="en-US" sz="1600" b="1" smtClean="0">
                <a:solidFill>
                  <a:sysClr val="windowText" lastClr="000000"/>
                </a:solidFill>
              </a:rPr>
              <a:t>비시계열예측</a:t>
            </a:r>
            <a:r>
              <a:rPr lang="en-US" altLang="ko-KR" sz="1600" b="1" smtClean="0">
                <a:solidFill>
                  <a:sysClr val="windowText" lastClr="000000"/>
                </a:solidFill>
              </a:rPr>
              <a:t>)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8003" y="1880631"/>
            <a:ext cx="2253252" cy="979282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예측하려는 데이터와 예측에 사용되는 데이터가 같은 그룹인가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?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40470" y="1260794"/>
            <a:ext cx="2253252" cy="679271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특정그룹의 데이터로 다른 그룹의 데이터를 예측하고자 한다면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?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62165" y="3557692"/>
            <a:ext cx="2253252" cy="679271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같은 그룹의 데이터를 예측하고자 한다면</a:t>
            </a:r>
            <a:endParaRPr lang="en-US" altLang="ko-KR" sz="1200" b="1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smtClean="0">
                <a:solidFill>
                  <a:sysClr val="windowText" lastClr="000000"/>
                </a:solidFill>
              </a:rPr>
              <a:t>회귀분석 변형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839498" y="1600430"/>
            <a:ext cx="400972" cy="226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88791" y="2913188"/>
            <a:ext cx="342463" cy="667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240470" y="2180641"/>
            <a:ext cx="2253252" cy="679271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예측하려는 데이터의 값의 크기를 비교할수 있는가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?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802937" y="1190625"/>
            <a:ext cx="2253252" cy="679271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비교가능한 실수 값이면</a:t>
            </a:r>
            <a:endParaRPr lang="en-US" altLang="ko-KR" sz="1200" b="1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smtClean="0">
                <a:solidFill>
                  <a:sysClr val="windowText" lastClr="000000"/>
                </a:solidFill>
              </a:rPr>
              <a:t>회귀분석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802937" y="2177778"/>
            <a:ext cx="2253252" cy="679271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비교불가능한 카테고리값이면</a:t>
            </a:r>
            <a:endParaRPr lang="en-US" altLang="ko-KR" sz="1200" b="1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smtClean="0">
                <a:solidFill>
                  <a:sysClr val="windowText" lastClr="000000"/>
                </a:solidFill>
              </a:rPr>
              <a:t>분류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493722" y="1673617"/>
            <a:ext cx="309215" cy="1166315"/>
            <a:chOff x="5656739" y="1355307"/>
            <a:chExt cx="443984" cy="1291424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5656739" y="1355307"/>
              <a:ext cx="443984" cy="6433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5656739" y="2585793"/>
              <a:ext cx="443984" cy="609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31"/>
          <p:cNvSpPr/>
          <p:nvPr/>
        </p:nvSpPr>
        <p:spPr>
          <a:xfrm>
            <a:off x="5802937" y="3083978"/>
            <a:ext cx="2253252" cy="679271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어떤 모형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smtClean="0">
                <a:solidFill>
                  <a:sysClr val="windowText" lastClr="000000"/>
                </a:solidFill>
              </a:rPr>
              <a:t>알고리즘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smtClean="0">
                <a:solidFill>
                  <a:sysClr val="windowText" lastClr="000000"/>
                </a:solidFill>
              </a:rPr>
              <a:t>을 </a:t>
            </a:r>
            <a:endParaRPr lang="en-US" altLang="ko-KR" sz="1200" b="1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사용하는가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?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92146" y="3973207"/>
            <a:ext cx="1901002" cy="945326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Logistic Regressin</a:t>
            </a:r>
          </a:p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Naive Bayesian</a:t>
            </a:r>
          </a:p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Support Vector Machine</a:t>
            </a:r>
          </a:p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Decision Tree</a:t>
            </a:r>
          </a:p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Random Forest..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62881" y="3960698"/>
            <a:ext cx="1901002" cy="945326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Neural Network</a:t>
            </a:r>
          </a:p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Convolutional Neural Network</a:t>
            </a:r>
          </a:p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Recurrent Neural Network</a:t>
            </a:r>
          </a:p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..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5802937" y="3763249"/>
            <a:ext cx="298425" cy="265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841880" y="2833924"/>
            <a:ext cx="0" cy="263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992146" y="5140693"/>
            <a:ext cx="1901002" cy="538883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Scikit-Learn</a:t>
            </a:r>
          </a:p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smtClean="0">
                <a:solidFill>
                  <a:sysClr val="windowText" lastClr="000000"/>
                </a:solidFill>
              </a:rPr>
              <a:t>단순함수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smtClean="0">
                <a:solidFill>
                  <a:sysClr val="windowText" lastClr="000000"/>
                </a:solidFill>
              </a:rPr>
              <a:t>적은수파라미터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162881" y="5103473"/>
            <a:ext cx="1901002" cy="599113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Deep learning</a:t>
            </a:r>
          </a:p>
          <a:p>
            <a:pPr algn="ctr"/>
            <a:r>
              <a:rPr lang="en-US" altLang="ko-KR" sz="1200" b="1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smtClean="0">
                <a:solidFill>
                  <a:sysClr val="windowText" lastClr="000000"/>
                </a:solidFill>
              </a:rPr>
              <a:t>복잡함수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smtClean="0">
                <a:solidFill>
                  <a:sysClr val="windowText" lastClr="000000"/>
                </a:solidFill>
              </a:rPr>
              <a:t>많은수파라미터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2881" y="5810661"/>
            <a:ext cx="1901002" cy="368987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ysClr val="windowText" lastClr="000000"/>
                </a:solidFill>
              </a:rPr>
              <a:t>Theano/TensorFlow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78496" y="6269916"/>
            <a:ext cx="1030451" cy="362573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ysClr val="windowText" lastClr="000000"/>
                </a:solidFill>
              </a:rPr>
              <a:t>Keras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08992" y="6269916"/>
            <a:ext cx="1030451" cy="362573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ysClr val="windowText" lastClr="000000"/>
                </a:solidFill>
              </a:rPr>
              <a:t>Lasagne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439487" y="6269916"/>
            <a:ext cx="1030451" cy="362573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ysClr val="windowText" lastClr="000000"/>
                </a:solidFill>
              </a:rPr>
              <a:t>Blocks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/>
          <p:cNvCxnSpPr>
            <a:endCxn id="39" idx="0"/>
          </p:cNvCxnSpPr>
          <p:nvPr/>
        </p:nvCxnSpPr>
        <p:spPr>
          <a:xfrm>
            <a:off x="7110924" y="4894142"/>
            <a:ext cx="2458" cy="209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986622" y="4894142"/>
            <a:ext cx="2458" cy="255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110924" y="5648799"/>
            <a:ext cx="2458" cy="255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5802937" y="6054233"/>
            <a:ext cx="406055" cy="224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6690782" y="6166626"/>
            <a:ext cx="33435" cy="167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640269" y="6166626"/>
            <a:ext cx="195089" cy="167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78003" y="6284827"/>
            <a:ext cx="6289748" cy="25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출처</a:t>
            </a:r>
            <a:r>
              <a:rPr lang="en-US" altLang="ko-KR" sz="1200" smtClean="0"/>
              <a:t>: </a:t>
            </a:r>
            <a:r>
              <a:rPr lang="ko-KR" altLang="en-US" sz="1200" smtClean="0"/>
              <a:t>https</a:t>
            </a:r>
            <a:r>
              <a:rPr lang="ko-KR" altLang="en-US" sz="1200"/>
              <a:t>://www.slideshare.net/itproman35/3-65232120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4902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[Part2]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 실습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리스트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numpy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모듈  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60" y="2224640"/>
            <a:ext cx="4267200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478838" y="1301309"/>
            <a:ext cx="7539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참고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점프투파이썬</a:t>
            </a:r>
            <a:endParaRPr lang="en-US" altLang="ko-KR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8837" y="1671601"/>
            <a:ext cx="7539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https://wikidocs.net/42526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4902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[Part2]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 실습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리스트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numpy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모듈  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74420" y="1896388"/>
            <a:ext cx="632109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숫자</a:t>
            </a:r>
            <a:r>
              <a:rPr lang="en-US" altLang="ko-KR" sz="1200" smtClean="0"/>
              <a:t>, </a:t>
            </a:r>
            <a:r>
              <a:rPr lang="ko-KR" altLang="en-US" sz="1200" smtClean="0"/>
              <a:t>문자형을 변수에 미리 설정해야 동작하는 일부 프로그램과 달리 파이썬은 </a:t>
            </a:r>
            <a:r>
              <a:rPr lang="ko-KR" altLang="en-US" sz="1200"/>
              <a:t>실행 시점에 변수의 </a:t>
            </a:r>
            <a:r>
              <a:rPr lang="en-US" altLang="ko-KR" sz="1200"/>
              <a:t>type(</a:t>
            </a:r>
            <a:r>
              <a:rPr lang="ko-KR" altLang="en-US" sz="1200"/>
              <a:t>형</a:t>
            </a:r>
            <a:r>
              <a:rPr lang="en-US" altLang="ko-KR" sz="1200"/>
              <a:t>)</a:t>
            </a:r>
            <a:r>
              <a:rPr lang="ko-KR" altLang="en-US" sz="1200"/>
              <a:t>이 정해지기 때문에 동적 프로토타이핑 언어라고 말한다</a:t>
            </a:r>
            <a:r>
              <a:rPr lang="en-US" altLang="ko-KR" sz="1200" smtClean="0"/>
              <a:t>.</a:t>
            </a:r>
          </a:p>
          <a:p>
            <a:endParaRPr lang="en-US" altLang="ko-KR" sz="1400" smtClean="0"/>
          </a:p>
          <a:p>
            <a:r>
              <a:rPr lang="ko-KR" altLang="en-US" sz="1200" b="1" smtClean="0"/>
              <a:t>예</a:t>
            </a:r>
            <a:r>
              <a:rPr lang="en-US" altLang="ko-KR" sz="1200" b="1" smtClean="0"/>
              <a:t>) </a:t>
            </a:r>
            <a:r>
              <a:rPr lang="ko-KR" altLang="en-US" sz="1200" b="1" smtClean="0"/>
              <a:t>비주얼베이직언어에서는</a:t>
            </a:r>
            <a:r>
              <a:rPr lang="en-US" altLang="ko-KR" sz="1200" b="1" smtClean="0"/>
              <a:t/>
            </a:r>
            <a:br>
              <a:rPr lang="en-US" altLang="ko-KR" sz="1200" b="1" smtClean="0"/>
            </a:br>
            <a:r>
              <a:rPr lang="ko-KR" altLang="en-US" sz="1200" b="1" smtClean="0"/>
              <a:t> </a:t>
            </a:r>
            <a:r>
              <a:rPr lang="en-US" altLang="ko-KR" sz="1200" b="1" smtClean="0"/>
              <a:t>          Dim Age as Byte    </a:t>
            </a:r>
            <a:br>
              <a:rPr lang="en-US" altLang="ko-KR" sz="1200" b="1" smtClean="0"/>
            </a:br>
            <a:r>
              <a:rPr lang="en-US" altLang="ko-KR" sz="1200" b="1" smtClean="0"/>
              <a:t>             ==&gt; Age</a:t>
            </a:r>
            <a:r>
              <a:rPr lang="ko-KR" altLang="en-US" sz="1200" b="1" smtClean="0"/>
              <a:t>변수는 </a:t>
            </a:r>
            <a:r>
              <a:rPr lang="en-US" altLang="ko-KR" sz="1200" b="1" smtClean="0"/>
              <a:t>0~255</a:t>
            </a:r>
            <a:r>
              <a:rPr lang="ko-KR" altLang="en-US" sz="1200" b="1" smtClean="0"/>
              <a:t>까지 숫자만 입력가능한 변수임을 미리 설정</a:t>
            </a:r>
            <a:r>
              <a:rPr lang="en-US" altLang="ko-KR" sz="1200" b="1" smtClean="0"/>
              <a:t>(</a:t>
            </a:r>
            <a:r>
              <a:rPr lang="ko-KR" altLang="en-US" sz="1200" b="1" smtClean="0"/>
              <a:t>선언</a:t>
            </a:r>
            <a:r>
              <a:rPr lang="en-US" altLang="ko-KR" sz="1200" b="1" smtClean="0"/>
              <a:t>)</a:t>
            </a:r>
            <a:r>
              <a:rPr lang="ko-KR" altLang="en-US" sz="1200" b="1" smtClean="0"/>
              <a:t>함</a:t>
            </a:r>
            <a:endParaRPr lang="en-US" altLang="ko-KR" sz="1200" b="1" smtClean="0"/>
          </a:p>
          <a:p>
            <a:r>
              <a:rPr lang="en-US" altLang="ko-KR" sz="1200" b="1"/>
              <a:t> </a:t>
            </a:r>
            <a:r>
              <a:rPr lang="en-US" altLang="ko-KR" sz="1200" b="1" smtClean="0"/>
              <a:t>            ==&gt;  Age="20</a:t>
            </a:r>
            <a:r>
              <a:rPr lang="ko-KR" altLang="en-US" sz="1200" b="1" smtClean="0"/>
              <a:t>세</a:t>
            </a:r>
            <a:r>
              <a:rPr lang="en-US" altLang="ko-KR" sz="1200" b="1" smtClean="0"/>
              <a:t>" </a:t>
            </a:r>
            <a:r>
              <a:rPr lang="ko-KR" altLang="en-US" sz="1200" b="1" smtClean="0"/>
              <a:t>로 입력하면 에러발생</a:t>
            </a:r>
            <a:r>
              <a:rPr lang="en-US" altLang="ko-KR" sz="1200" b="1" smtClean="0"/>
              <a:t>  </a:t>
            </a:r>
          </a:p>
          <a:p>
            <a:r>
              <a:rPr lang="en-US" altLang="ko-KR" sz="1200" b="1"/>
              <a:t> </a:t>
            </a:r>
            <a:r>
              <a:rPr lang="en-US" altLang="ko-KR" sz="1200" b="1" smtClean="0"/>
              <a:t>            ==&gt; </a:t>
            </a:r>
            <a:r>
              <a:rPr lang="ko-KR" altLang="en-US" sz="1200" b="1" smtClean="0"/>
              <a:t>프로그램 개발후 변수의 성격은 변경못할수 있음</a:t>
            </a:r>
            <a:r>
              <a:rPr lang="en-US" altLang="ko-KR" sz="1200" b="1" smtClean="0"/>
              <a:t>.</a:t>
            </a:r>
            <a:r>
              <a:rPr lang="ko-KR" altLang="en-US" sz="1200" b="1" smtClean="0"/>
              <a:t> </a:t>
            </a:r>
            <a:r>
              <a:rPr lang="en-US" altLang="ko-KR" sz="1200" b="1" smtClean="0"/>
              <a:t/>
            </a:r>
            <a:br>
              <a:rPr lang="en-US" altLang="ko-KR" sz="1200" b="1" smtClean="0"/>
            </a:br>
            <a:r>
              <a:rPr lang="en-US" altLang="ko-KR" sz="1200" b="1" smtClean="0"/>
              <a:t>                     </a:t>
            </a:r>
            <a:r>
              <a:rPr lang="ko-KR" altLang="en-US" sz="1200" b="1" smtClean="0"/>
              <a:t>초기개발단계에서 잘 확립해야함</a:t>
            </a:r>
            <a:r>
              <a:rPr lang="en-US" altLang="ko-KR" sz="1200" b="1" smtClean="0"/>
              <a:t>.</a:t>
            </a:r>
            <a:endParaRPr lang="ko-KR" altLang="en-US" sz="1200" b="1"/>
          </a:p>
        </p:txBody>
      </p:sp>
      <p:sp>
        <p:nvSpPr>
          <p:cNvPr id="12" name="자유형 11"/>
          <p:cNvSpPr/>
          <p:nvPr/>
        </p:nvSpPr>
        <p:spPr>
          <a:xfrm>
            <a:off x="2022371" y="2423061"/>
            <a:ext cx="400050" cy="366435"/>
          </a:xfrm>
          <a:custGeom>
            <a:avLst/>
            <a:gdLst>
              <a:gd name="connsiteX0" fmla="*/ 0 w 488743"/>
              <a:gd name="connsiteY0" fmla="*/ 295275 h 447675"/>
              <a:gd name="connsiteX1" fmla="*/ 38100 w 488743"/>
              <a:gd name="connsiteY1" fmla="*/ 247650 h 447675"/>
              <a:gd name="connsiteX2" fmla="*/ 142875 w 488743"/>
              <a:gd name="connsiteY2" fmla="*/ 180975 h 447675"/>
              <a:gd name="connsiteX3" fmla="*/ 314325 w 488743"/>
              <a:gd name="connsiteY3" fmla="*/ 104775 h 447675"/>
              <a:gd name="connsiteX4" fmla="*/ 361950 w 488743"/>
              <a:gd name="connsiteY4" fmla="*/ 95250 h 447675"/>
              <a:gd name="connsiteX5" fmla="*/ 476250 w 488743"/>
              <a:gd name="connsiteY5" fmla="*/ 104775 h 447675"/>
              <a:gd name="connsiteX6" fmla="*/ 466725 w 488743"/>
              <a:gd name="connsiteY6" fmla="*/ 133350 h 447675"/>
              <a:gd name="connsiteX7" fmla="*/ 419100 w 488743"/>
              <a:gd name="connsiteY7" fmla="*/ 190500 h 447675"/>
              <a:gd name="connsiteX8" fmla="*/ 352425 w 488743"/>
              <a:gd name="connsiteY8" fmla="*/ 276225 h 447675"/>
              <a:gd name="connsiteX9" fmla="*/ 323850 w 488743"/>
              <a:gd name="connsiteY9" fmla="*/ 314325 h 447675"/>
              <a:gd name="connsiteX10" fmla="*/ 295275 w 488743"/>
              <a:gd name="connsiteY10" fmla="*/ 342900 h 447675"/>
              <a:gd name="connsiteX11" fmla="*/ 276225 w 488743"/>
              <a:gd name="connsiteY11" fmla="*/ 371475 h 447675"/>
              <a:gd name="connsiteX12" fmla="*/ 190500 w 488743"/>
              <a:gd name="connsiteY12" fmla="*/ 447675 h 447675"/>
              <a:gd name="connsiteX13" fmla="*/ 171450 w 488743"/>
              <a:gd name="connsiteY13" fmla="*/ 390525 h 447675"/>
              <a:gd name="connsiteX14" fmla="*/ 133350 w 488743"/>
              <a:gd name="connsiteY14" fmla="*/ 314325 h 447675"/>
              <a:gd name="connsiteX15" fmla="*/ 114300 w 488743"/>
              <a:gd name="connsiteY15" fmla="*/ 76200 h 447675"/>
              <a:gd name="connsiteX16" fmla="*/ 123825 w 488743"/>
              <a:gd name="connsiteY16" fmla="*/ 0 h 447675"/>
              <a:gd name="connsiteX17" fmla="*/ 161925 w 488743"/>
              <a:gd name="connsiteY17" fmla="*/ 57150 h 447675"/>
              <a:gd name="connsiteX18" fmla="*/ 247650 w 488743"/>
              <a:gd name="connsiteY18" fmla="*/ 152400 h 447675"/>
              <a:gd name="connsiteX19" fmla="*/ 333375 w 488743"/>
              <a:gd name="connsiteY19" fmla="*/ 238125 h 447675"/>
              <a:gd name="connsiteX20" fmla="*/ 361950 w 488743"/>
              <a:gd name="connsiteY20" fmla="*/ 257175 h 447675"/>
              <a:gd name="connsiteX21" fmla="*/ 466725 w 488743"/>
              <a:gd name="connsiteY21" fmla="*/ 371475 h 447675"/>
              <a:gd name="connsiteX22" fmla="*/ 485775 w 488743"/>
              <a:gd name="connsiteY22" fmla="*/ 400050 h 447675"/>
              <a:gd name="connsiteX23" fmla="*/ 381000 w 488743"/>
              <a:gd name="connsiteY23" fmla="*/ 361950 h 447675"/>
              <a:gd name="connsiteX24" fmla="*/ 314325 w 488743"/>
              <a:gd name="connsiteY24" fmla="*/ 342900 h 447675"/>
              <a:gd name="connsiteX25" fmla="*/ 228600 w 488743"/>
              <a:gd name="connsiteY25" fmla="*/ 333375 h 447675"/>
              <a:gd name="connsiteX26" fmla="*/ 152400 w 488743"/>
              <a:gd name="connsiteY26" fmla="*/ 323850 h 447675"/>
              <a:gd name="connsiteX27" fmla="*/ 104775 w 488743"/>
              <a:gd name="connsiteY27" fmla="*/ 304800 h 447675"/>
              <a:gd name="connsiteX28" fmla="*/ 76200 w 488743"/>
              <a:gd name="connsiteY28" fmla="*/ 295275 h 447675"/>
              <a:gd name="connsiteX29" fmla="*/ 38100 w 488743"/>
              <a:gd name="connsiteY29" fmla="*/ 247650 h 447675"/>
              <a:gd name="connsiteX30" fmla="*/ 28575 w 488743"/>
              <a:gd name="connsiteY30" fmla="*/ 24765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88743" h="447675">
                <a:moveTo>
                  <a:pt x="0" y="295275"/>
                </a:moveTo>
                <a:cubicBezTo>
                  <a:pt x="12700" y="279400"/>
                  <a:pt x="22225" y="260350"/>
                  <a:pt x="38100" y="247650"/>
                </a:cubicBezTo>
                <a:cubicBezTo>
                  <a:pt x="70426" y="221790"/>
                  <a:pt x="105848" y="199488"/>
                  <a:pt x="142875" y="180975"/>
                </a:cubicBezTo>
                <a:cubicBezTo>
                  <a:pt x="212266" y="146279"/>
                  <a:pt x="243191" y="126662"/>
                  <a:pt x="314325" y="104775"/>
                </a:cubicBezTo>
                <a:cubicBezTo>
                  <a:pt x="329798" y="100014"/>
                  <a:pt x="346075" y="98425"/>
                  <a:pt x="361950" y="95250"/>
                </a:cubicBezTo>
                <a:cubicBezTo>
                  <a:pt x="400050" y="98425"/>
                  <a:pt x="440320" y="91709"/>
                  <a:pt x="476250" y="104775"/>
                </a:cubicBezTo>
                <a:cubicBezTo>
                  <a:pt x="485686" y="108206"/>
                  <a:pt x="471215" y="124370"/>
                  <a:pt x="466725" y="133350"/>
                </a:cubicBezTo>
                <a:cubicBezTo>
                  <a:pt x="448988" y="168823"/>
                  <a:pt x="445432" y="158902"/>
                  <a:pt x="419100" y="190500"/>
                </a:cubicBezTo>
                <a:cubicBezTo>
                  <a:pt x="395925" y="218310"/>
                  <a:pt x="374497" y="247532"/>
                  <a:pt x="352425" y="276225"/>
                </a:cubicBezTo>
                <a:cubicBezTo>
                  <a:pt x="342746" y="288808"/>
                  <a:pt x="335075" y="303100"/>
                  <a:pt x="323850" y="314325"/>
                </a:cubicBezTo>
                <a:cubicBezTo>
                  <a:pt x="314325" y="323850"/>
                  <a:pt x="303899" y="332552"/>
                  <a:pt x="295275" y="342900"/>
                </a:cubicBezTo>
                <a:cubicBezTo>
                  <a:pt x="287946" y="351694"/>
                  <a:pt x="283830" y="362919"/>
                  <a:pt x="276225" y="371475"/>
                </a:cubicBezTo>
                <a:cubicBezTo>
                  <a:pt x="228774" y="424857"/>
                  <a:pt x="233930" y="418722"/>
                  <a:pt x="190500" y="447675"/>
                </a:cubicBezTo>
                <a:cubicBezTo>
                  <a:pt x="184150" y="428625"/>
                  <a:pt x="180430" y="408486"/>
                  <a:pt x="171450" y="390525"/>
                </a:cubicBezTo>
                <a:lnTo>
                  <a:pt x="133350" y="314325"/>
                </a:lnTo>
                <a:cubicBezTo>
                  <a:pt x="117264" y="217807"/>
                  <a:pt x="114300" y="213221"/>
                  <a:pt x="114300" y="76200"/>
                </a:cubicBezTo>
                <a:cubicBezTo>
                  <a:pt x="114300" y="50602"/>
                  <a:pt x="120650" y="25400"/>
                  <a:pt x="123825" y="0"/>
                </a:cubicBezTo>
                <a:cubicBezTo>
                  <a:pt x="136525" y="19050"/>
                  <a:pt x="145736" y="40961"/>
                  <a:pt x="161925" y="57150"/>
                </a:cubicBezTo>
                <a:cubicBezTo>
                  <a:pt x="256698" y="151923"/>
                  <a:pt x="82859" y="-23377"/>
                  <a:pt x="247650" y="152400"/>
                </a:cubicBezTo>
                <a:cubicBezTo>
                  <a:pt x="275289" y="181881"/>
                  <a:pt x="303586" y="210818"/>
                  <a:pt x="333375" y="238125"/>
                </a:cubicBezTo>
                <a:cubicBezTo>
                  <a:pt x="341814" y="245860"/>
                  <a:pt x="353394" y="249570"/>
                  <a:pt x="361950" y="257175"/>
                </a:cubicBezTo>
                <a:cubicBezTo>
                  <a:pt x="400499" y="291441"/>
                  <a:pt x="435113" y="330831"/>
                  <a:pt x="466725" y="371475"/>
                </a:cubicBezTo>
                <a:cubicBezTo>
                  <a:pt x="473753" y="380511"/>
                  <a:pt x="496881" y="397274"/>
                  <a:pt x="485775" y="400050"/>
                </a:cubicBezTo>
                <a:cubicBezTo>
                  <a:pt x="476880" y="402274"/>
                  <a:pt x="392370" y="365740"/>
                  <a:pt x="381000" y="361950"/>
                </a:cubicBezTo>
                <a:cubicBezTo>
                  <a:pt x="359072" y="354641"/>
                  <a:pt x="337043" y="347160"/>
                  <a:pt x="314325" y="342900"/>
                </a:cubicBezTo>
                <a:cubicBezTo>
                  <a:pt x="286067" y="337602"/>
                  <a:pt x="257154" y="336734"/>
                  <a:pt x="228600" y="333375"/>
                </a:cubicBezTo>
                <a:lnTo>
                  <a:pt x="152400" y="323850"/>
                </a:lnTo>
                <a:cubicBezTo>
                  <a:pt x="136525" y="317500"/>
                  <a:pt x="120784" y="310803"/>
                  <a:pt x="104775" y="304800"/>
                </a:cubicBezTo>
                <a:cubicBezTo>
                  <a:pt x="95374" y="301275"/>
                  <a:pt x="82472" y="303115"/>
                  <a:pt x="76200" y="295275"/>
                </a:cubicBezTo>
                <a:cubicBezTo>
                  <a:pt x="35804" y="244780"/>
                  <a:pt x="100904" y="263351"/>
                  <a:pt x="38100" y="247650"/>
                </a:cubicBezTo>
                <a:cubicBezTo>
                  <a:pt x="35020" y="246880"/>
                  <a:pt x="31750" y="247650"/>
                  <a:pt x="28575" y="247650"/>
                </a:cubicBezTo>
              </a:path>
            </a:pathLst>
          </a:custGeom>
          <a:noFill/>
          <a:ln w="38100"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7340" y="4775467"/>
            <a:ext cx="7948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 영문자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대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소문자 구분</a:t>
            </a:r>
            <a:r>
              <a:rPr lang="en-US" altLang="ko-KR" sz="1200">
                <a:latin typeface="+mj-ea"/>
                <a:ea typeface="+mj-ea"/>
              </a:rPr>
              <a:t>), </a:t>
            </a:r>
            <a:r>
              <a:rPr lang="ko-KR" altLang="en-US" sz="1200">
                <a:latin typeface="+mj-ea"/>
                <a:ea typeface="+mj-ea"/>
              </a:rPr>
              <a:t>숫자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언더바</a:t>
            </a:r>
            <a:r>
              <a:rPr lang="en-US" altLang="ko-KR" sz="1200">
                <a:latin typeface="+mj-ea"/>
                <a:ea typeface="+mj-ea"/>
              </a:rPr>
              <a:t>(_)</a:t>
            </a:r>
            <a:r>
              <a:rPr lang="ko-KR" altLang="en-US" sz="1200">
                <a:latin typeface="+mj-ea"/>
                <a:ea typeface="+mj-ea"/>
              </a:rPr>
              <a:t>를 사용할 수 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 첫 </a:t>
            </a:r>
            <a:r>
              <a:rPr lang="ko-KR" altLang="en-US" sz="1200">
                <a:latin typeface="+mj-ea"/>
                <a:ea typeface="+mj-ea"/>
              </a:rPr>
              <a:t>자리에는 숫자를 사용할 수 없다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 파이썬 </a:t>
            </a:r>
            <a:r>
              <a:rPr lang="ko-KR" altLang="en-US" sz="1200">
                <a:latin typeface="+mj-ea"/>
                <a:ea typeface="+mj-ea"/>
              </a:rPr>
              <a:t>키워드는 변수 명으로 사용할 수 없다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8838" y="5491980"/>
            <a:ext cx="601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smtClean="0"/>
              <a:t>잘못된 변수명</a:t>
            </a:r>
            <a:r>
              <a:rPr lang="en-US" altLang="ko-KR" sz="1200" b="1" smtClean="0"/>
              <a:t>: A-3,  A 3, 3A, A.3, if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0346" y="1805495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A3=20</a:t>
            </a:r>
            <a:endParaRPr lang="ko-KR" altLang="en-US" sz="28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38" y="2432824"/>
            <a:ext cx="613319" cy="271563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+mn-ea"/>
              </a:rPr>
              <a:t>변수명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26437" y="2210585"/>
            <a:ext cx="0" cy="25289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359837" y="2210585"/>
            <a:ext cx="0" cy="25289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1181385" y="2432824"/>
            <a:ext cx="718084" cy="271563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+mn-ea"/>
              </a:rPr>
              <a:t>자료</a:t>
            </a:r>
            <a:r>
              <a:rPr lang="en-US" altLang="ko-KR" sz="1050" b="1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50" b="1" smtClean="0">
                <a:solidFill>
                  <a:schemeClr val="bg1"/>
                </a:solidFill>
                <a:latin typeface="+mn-ea"/>
              </a:rPr>
              <a:t>값</a:t>
            </a:r>
            <a:r>
              <a:rPr lang="en-US" altLang="ko-KR" sz="1050" b="1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8583" y="1423001"/>
            <a:ext cx="2123735" cy="2888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파이썬 변수 특징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019" y="1283972"/>
            <a:ext cx="36420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8583" y="4218545"/>
            <a:ext cx="2123735" cy="2888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변수명작성규칙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0019" y="4079516"/>
            <a:ext cx="36420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93138" y="1612940"/>
            <a:ext cx="1104900" cy="49843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smtClean="0">
                <a:solidFill>
                  <a:srgbClr val="000000"/>
                </a:solidFill>
                <a:latin typeface="+mn-ea"/>
              </a:rPr>
              <a:t>파일명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64713" y="1612940"/>
            <a:ext cx="5940425" cy="49381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rgbClr val="000000"/>
                </a:solidFill>
                <a:latin typeface="+mn-ea"/>
              </a:rPr>
              <a:t>Part2</a:t>
            </a: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sz="2000" b="1">
                <a:solidFill>
                  <a:srgbClr val="000000"/>
                </a:solidFill>
                <a:latin typeface="+mn-ea"/>
              </a:rPr>
              <a:t>파이썬변수및모듈설치</a:t>
            </a: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.html</a:t>
            </a:r>
            <a:endParaRPr lang="ko-KR" altLang="en-US" sz="20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93138" y="2309697"/>
            <a:ext cx="7112000" cy="108664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2800" b="1" smtClean="0">
                <a:solidFill>
                  <a:srgbClr val="000000"/>
                </a:solidFill>
                <a:latin typeface="+mn-ea"/>
              </a:rPr>
              <a:t>목표</a:t>
            </a:r>
            <a:r>
              <a:rPr lang="en-US" altLang="ko-KR" sz="2800" b="1" smtClean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2800" b="1">
                <a:solidFill>
                  <a:srgbClr val="000000"/>
                </a:solidFill>
                <a:latin typeface="+mn-ea"/>
              </a:rPr>
              <a:t>프로그램의 변수및 모듈 이해하기</a:t>
            </a:r>
            <a:endParaRPr lang="en-US" altLang="ko-KR" sz="2800" b="1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b="1">
                <a:solidFill>
                  <a:srgbClr val="000000"/>
                </a:solidFill>
                <a:latin typeface="+mn-ea"/>
              </a:rPr>
              <a:t>       </a:t>
            </a:r>
            <a:r>
              <a:rPr lang="en-US" altLang="ko-KR" sz="2800" b="1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2800" b="1" smtClean="0">
                <a:solidFill>
                  <a:srgbClr val="000000"/>
                </a:solidFill>
                <a:latin typeface="+mn-ea"/>
              </a:rPr>
              <a:t>구글링으로 </a:t>
            </a:r>
            <a:r>
              <a:rPr lang="ko-KR" altLang="en-US" sz="2800" b="1">
                <a:solidFill>
                  <a:srgbClr val="000000"/>
                </a:solidFill>
                <a:latin typeface="+mn-ea"/>
              </a:rPr>
              <a:t>필요한 자료 찾기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8838" y="545037"/>
            <a:ext cx="4902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[Part2]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 실습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리스트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numpy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모듈  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2" name="그림 11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550" y="657126"/>
            <a:ext cx="4229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[2]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교시</a:t>
            </a:r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파이썬 기본문법</a:t>
            </a:r>
            <a:endParaRPr lang="ko-KR" altLang="en-US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" y="1255835"/>
            <a:ext cx="858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smtClean="0">
                <a:solidFill>
                  <a:schemeClr val="bg1"/>
                </a:solidFill>
              </a:rPr>
              <a:t>데이터의 이해</a:t>
            </a:r>
            <a:endParaRPr lang="en-US" altLang="ko-KR" b="1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smtClean="0">
                <a:solidFill>
                  <a:schemeClr val="bg1"/>
                </a:solidFill>
              </a:rPr>
              <a:t>파이썬 변수 및 모듈관리</a:t>
            </a:r>
            <a:endParaRPr lang="en-US" altLang="ko-KR" sz="1400" b="1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516904"/>
            <a:ext cx="9143999" cy="14778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5459" y="576094"/>
            <a:ext cx="4703241" cy="384721"/>
          </a:xfrm>
          <a:prstGeom prst="rect">
            <a:avLst/>
          </a:prstGeom>
          <a:effectLst>
            <a:glow rad="25400">
              <a:schemeClr val="bg1"/>
            </a:glow>
          </a:effectLst>
        </p:spPr>
        <p:txBody>
          <a:bodyPr vert="horz" lIns="91440" tIns="45720" rIns="91440" bIns="45720" anchor="ctr">
            <a:noAutofit/>
          </a:bodyPr>
          <a:lstStyle/>
          <a:p>
            <a:pPr marL="85725" defTabSz="914400" latinLnBrk="1">
              <a:spcBef>
                <a:spcPct val="0"/>
              </a:spcBef>
            </a:pPr>
            <a:r>
              <a:rPr lang="en-US" altLang="ko-KR" sz="2000" b="1" smtClean="0">
                <a:solidFill>
                  <a:schemeClr val="dk1"/>
                </a:solidFill>
                <a:effectLst>
                  <a:glow rad="101600">
                    <a:schemeClr val="lt1"/>
                  </a:glo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Part3.  </a:t>
            </a:r>
            <a:r>
              <a:rPr lang="ko-KR" altLang="en-US" sz="2000" b="1" smtClean="0">
                <a:solidFill>
                  <a:schemeClr val="dk1"/>
                </a:solidFill>
                <a:effectLst>
                  <a:glow rad="101600">
                    <a:schemeClr val="lt1"/>
                  </a:glo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파이썬 파일관리</a:t>
            </a:r>
            <a:endParaRPr lang="ko-KR" altLang="en-US" b="1">
              <a:solidFill>
                <a:schemeClr val="dk1"/>
              </a:solidFill>
              <a:effectLst>
                <a:glow rad="101600">
                  <a:schemeClr val="lt1"/>
                </a:glow>
              </a:effectLst>
              <a:latin typeface="+mj-ea"/>
              <a:ea typeface="+mj-ea"/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9844" y="1327402"/>
            <a:ext cx="85852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00" b="1" smtClean="0">
                <a:solidFill>
                  <a:schemeClr val="bg1"/>
                </a:solidFill>
              </a:rPr>
              <a:t>외부 </a:t>
            </a:r>
            <a:r>
              <a:rPr lang="en-US" altLang="ko-KR" sz="1100" b="1" smtClean="0">
                <a:solidFill>
                  <a:schemeClr val="bg1"/>
                </a:solidFill>
              </a:rPr>
              <a:t>csv</a:t>
            </a:r>
            <a:r>
              <a:rPr lang="ko-KR" altLang="en-US" sz="1100" b="1" smtClean="0">
                <a:solidFill>
                  <a:schemeClr val="bg1"/>
                </a:solidFill>
              </a:rPr>
              <a:t>자료를 판다스 모듈을 이용하여 파이썬으로 불러올수 있습니다</a:t>
            </a:r>
            <a:r>
              <a:rPr lang="en-US" altLang="ko-KR" sz="1100" b="1" smtClean="0">
                <a:solidFill>
                  <a:schemeClr val="bg1"/>
                </a:solidFill>
              </a:rPr>
              <a:t>.</a:t>
            </a:r>
          </a:p>
          <a:p>
            <a:pPr marL="180975" indent="-180975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00" b="1" smtClean="0">
                <a:solidFill>
                  <a:schemeClr val="bg1"/>
                </a:solidFill>
              </a:rPr>
              <a:t>딕서너리 구조의 판다스 자료의 인덱싱이 가능하며 정렬하여 자료를 나열할 수 있습니다</a:t>
            </a:r>
            <a:r>
              <a:rPr lang="en-US" altLang="ko-KR" sz="1100" b="1" smtClean="0">
                <a:solidFill>
                  <a:schemeClr val="bg1"/>
                </a:solidFill>
              </a:rPr>
              <a:t>.</a:t>
            </a:r>
          </a:p>
          <a:p>
            <a:pPr marL="180975" indent="-180975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00" b="1" smtClean="0">
                <a:solidFill>
                  <a:schemeClr val="bg1"/>
                </a:solidFill>
              </a:rPr>
              <a:t>시각화를 통해 자료의 분류를 확인할 수 있습니다</a:t>
            </a:r>
            <a:r>
              <a:rPr lang="en-US" altLang="ko-KR" sz="1100" b="1" smtClean="0">
                <a:solidFill>
                  <a:schemeClr val="bg1"/>
                </a:solidFill>
              </a:rPr>
              <a:t>.</a:t>
            </a:r>
            <a:endParaRPr lang="en-US" altLang="ko-KR" sz="1000" b="1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5658" y="1078798"/>
            <a:ext cx="1289979" cy="2065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학습효과</a:t>
            </a:r>
            <a:endParaRPr lang="ko-KR" altLang="en-US" sz="1100" b="1"/>
          </a:p>
        </p:txBody>
      </p:sp>
      <p:sp>
        <p:nvSpPr>
          <p:cNvPr id="23" name="자유형 22"/>
          <p:cNvSpPr/>
          <p:nvPr/>
        </p:nvSpPr>
        <p:spPr>
          <a:xfrm>
            <a:off x="341384" y="1178347"/>
            <a:ext cx="118197" cy="319676"/>
          </a:xfrm>
          <a:custGeom>
            <a:avLst/>
            <a:gdLst>
              <a:gd name="connsiteX0" fmla="*/ 0 w 133350"/>
              <a:gd name="connsiteY0" fmla="*/ 0 h 304800"/>
              <a:gd name="connsiteX1" fmla="*/ 0 w 133350"/>
              <a:gd name="connsiteY1" fmla="*/ 304800 h 304800"/>
              <a:gd name="connsiteX2" fmla="*/ 133350 w 13335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304800">
                <a:moveTo>
                  <a:pt x="0" y="0"/>
                </a:moveTo>
                <a:lnTo>
                  <a:pt x="0" y="304800"/>
                </a:lnTo>
                <a:lnTo>
                  <a:pt x="133350" y="30480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69640" y="1099052"/>
            <a:ext cx="71745" cy="83014"/>
            <a:chOff x="271364" y="1055186"/>
            <a:chExt cx="135037" cy="156247"/>
          </a:xfrm>
        </p:grpSpPr>
        <p:sp>
          <p:nvSpPr>
            <p:cNvPr id="25" name="직사각형 24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flipH="1" flipV="1">
            <a:off x="1465122" y="1195422"/>
            <a:ext cx="71745" cy="83014"/>
            <a:chOff x="271364" y="1055186"/>
            <a:chExt cx="135037" cy="156247"/>
          </a:xfrm>
        </p:grpSpPr>
        <p:sp>
          <p:nvSpPr>
            <p:cNvPr id="29" name="직사각형 28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78838" y="2313114"/>
            <a:ext cx="5961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Part3] 1. </a:t>
            </a:r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판다스 설치</a:t>
            </a:r>
            <a:r>
              <a:rPr lang="en-US" altLang="ko-KR" sz="1600" b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작업할 파일</a:t>
            </a:r>
            <a:r>
              <a:rPr lang="en-US" altLang="ko-KR" sz="1600" b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</a:t>
            </a:r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sz="1600" b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저장할 폴더 생성</a:t>
            </a:r>
            <a:endParaRPr lang="ko-KR" altLang="en-US" sz="2000" b="1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48" name="그림 47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2267367"/>
            <a:ext cx="346082" cy="412002"/>
          </a:xfrm>
          <a:prstGeom prst="rect">
            <a:avLst/>
          </a:prstGeom>
        </p:spPr>
      </p:pic>
      <p:cxnSp>
        <p:nvCxnSpPr>
          <p:cNvPr id="49" name="직선 화살표 연결선 48"/>
          <p:cNvCxnSpPr/>
          <p:nvPr/>
        </p:nvCxnSpPr>
        <p:spPr>
          <a:xfrm>
            <a:off x="4432056" y="4352081"/>
            <a:ext cx="9018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대괄호 5"/>
          <p:cNvSpPr/>
          <p:nvPr/>
        </p:nvSpPr>
        <p:spPr>
          <a:xfrm>
            <a:off x="4531614" y="4554708"/>
            <a:ext cx="462160" cy="920117"/>
          </a:xfrm>
          <a:prstGeom prst="rightBracket">
            <a:avLst>
              <a:gd name="adj" fmla="val 0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12285" y="3935809"/>
            <a:ext cx="2629174" cy="55655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행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제목이 판다스에서는 변수명으로 들어옴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열 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12285" y="4746732"/>
            <a:ext cx="2629174" cy="55655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행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993774" y="4908637"/>
            <a:ext cx="48613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02957" y="5092861"/>
            <a:ext cx="555585" cy="23149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810021" y="5208607"/>
            <a:ext cx="615553" cy="7263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689000" y="5621130"/>
            <a:ext cx="685398" cy="313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402957" y="5494568"/>
            <a:ext cx="555585" cy="23149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454580" y="5687410"/>
            <a:ext cx="2629174" cy="55655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갑없는 데이터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Null(NA) 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41384" y="2975477"/>
            <a:ext cx="4457700" cy="3476625"/>
            <a:chOff x="341384" y="2975477"/>
            <a:chExt cx="4457700" cy="347662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384" y="2975477"/>
              <a:ext cx="4457700" cy="3476625"/>
            </a:xfrm>
            <a:prstGeom prst="rect">
              <a:avLst/>
            </a:prstGeom>
          </p:spPr>
        </p:pic>
        <p:sp>
          <p:nvSpPr>
            <p:cNvPr id="57" name="모서리가 둥근 직사각형 56"/>
            <p:cNvSpPr/>
            <p:nvPr/>
          </p:nvSpPr>
          <p:spPr>
            <a:xfrm>
              <a:off x="1051574" y="2996464"/>
              <a:ext cx="2906967" cy="34199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c:/python_code/sample.csv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슬라이드 번호 개체 틀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0" y="1498806"/>
            <a:ext cx="6210300" cy="4829175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 rotWithShape="1">
          <a:blip r:embed="rId3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550" y="657126"/>
            <a:ext cx="4229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[2]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교시</a:t>
            </a:r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파이썬 기본문법</a:t>
            </a:r>
            <a:endParaRPr lang="ko-KR" altLang="en-US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69640" y="1099052"/>
            <a:ext cx="71745" cy="83014"/>
            <a:chOff x="271364" y="1055186"/>
            <a:chExt cx="135037" cy="156247"/>
          </a:xfrm>
        </p:grpSpPr>
        <p:sp>
          <p:nvSpPr>
            <p:cNvPr id="25" name="직사각형 24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flipH="1" flipV="1">
            <a:off x="1465122" y="1195422"/>
            <a:ext cx="71745" cy="83014"/>
            <a:chOff x="271364" y="1055186"/>
            <a:chExt cx="135037" cy="156247"/>
          </a:xfrm>
        </p:grpSpPr>
        <p:sp>
          <p:nvSpPr>
            <p:cNvPr id="29" name="직사각형 28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78838" y="545037"/>
            <a:ext cx="4956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Part3] 1.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판다스 실습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컴퓨터에 있는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자료 관리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9" name="그림 38" descr="연필.png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4866367" y="1806553"/>
            <a:ext cx="48613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5378662" y="1643773"/>
            <a:ext cx="2123735" cy="2888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conda install pandas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297411" y="2104263"/>
            <a:ext cx="2629174" cy="55655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c:/python_data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폴더가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있어야함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그 폴더에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sample.csv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있어야함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5877877" y="2231890"/>
            <a:ext cx="419534" cy="2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5941882" y="3424746"/>
            <a:ext cx="2774936" cy="36224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개의 행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엑셀에서는 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2,3,4,5,6,7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행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84385" y="4474694"/>
            <a:ext cx="2349661" cy="1139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33973" y="3582563"/>
            <a:ext cx="3016478" cy="249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207394" y="3752268"/>
            <a:ext cx="1677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133973" y="3841300"/>
            <a:ext cx="3016478" cy="249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4207394" y="3966200"/>
            <a:ext cx="1677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5941882" y="3749632"/>
            <a:ext cx="2774936" cy="36224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개의 열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엑셀에서는 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A,B,C,D,E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734046" y="4984772"/>
            <a:ext cx="1307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5941882" y="4528326"/>
            <a:ext cx="2774936" cy="95807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 non-null: 6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개의 자료중 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Null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 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1200" b="1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5" name="슬라이드 번호 개체 틀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550" y="657126"/>
            <a:ext cx="4229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[2]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교시</a:t>
            </a:r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파이썬 기본문법</a:t>
            </a:r>
            <a:endParaRPr lang="ko-KR" altLang="en-US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69640" y="1099052"/>
            <a:ext cx="71745" cy="83014"/>
            <a:chOff x="271364" y="1055186"/>
            <a:chExt cx="135037" cy="156247"/>
          </a:xfrm>
        </p:grpSpPr>
        <p:sp>
          <p:nvSpPr>
            <p:cNvPr id="25" name="직사각형 24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78838" y="545037"/>
            <a:ext cx="4956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Part3] 1.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판다스 실습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컴퓨터에 있는 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자료 관리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9" name="그림 38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78838" y="1361266"/>
            <a:ext cx="3687381" cy="3210734"/>
            <a:chOff x="478838" y="1361266"/>
            <a:chExt cx="3687381" cy="321073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39" y="1361266"/>
              <a:ext cx="3641094" cy="268987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838" y="2706203"/>
              <a:ext cx="3687381" cy="1865797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1336320"/>
            <a:ext cx="3379809" cy="25241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584" y="4000369"/>
            <a:ext cx="3276289" cy="2576289"/>
          </a:xfrm>
          <a:prstGeom prst="rect">
            <a:avLst/>
          </a:prstGeo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89132"/>
            <a:ext cx="9144000" cy="6368868"/>
          </a:xfrm>
          <a:prstGeom prst="rect">
            <a:avLst/>
          </a:prstGeom>
          <a:gradFill flip="none" rotWithShape="1">
            <a:gsLst>
              <a:gs pos="0">
                <a:srgbClr val="44546A">
                  <a:shade val="30000"/>
                  <a:satMod val="115000"/>
                </a:srgbClr>
              </a:gs>
              <a:gs pos="50000">
                <a:srgbClr val="44546A">
                  <a:shade val="67500"/>
                  <a:satMod val="115000"/>
                </a:srgbClr>
              </a:gs>
              <a:gs pos="100000">
                <a:srgbClr val="44546A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/>
          </a:p>
        </p:txBody>
      </p:sp>
      <p:grpSp>
        <p:nvGrpSpPr>
          <p:cNvPr id="9" name="그룹 8"/>
          <p:cNvGrpSpPr/>
          <p:nvPr/>
        </p:nvGrpSpPr>
        <p:grpSpPr>
          <a:xfrm>
            <a:off x="534651" y="3429045"/>
            <a:ext cx="8348092" cy="2492783"/>
            <a:chOff x="534651" y="3429045"/>
            <a:chExt cx="8348092" cy="249278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34651" y="3429045"/>
              <a:ext cx="8348092" cy="2492783"/>
            </a:xfrm>
            <a:prstGeom prst="roundRect">
              <a:avLst>
                <a:gd name="adj" fmla="val 2336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727889" y="3971198"/>
              <a:ext cx="5185766" cy="1770947"/>
              <a:chOff x="1266762" y="2911517"/>
              <a:chExt cx="5865067" cy="200293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3390858" y="2911517"/>
                <a:ext cx="3740971" cy="2002930"/>
                <a:chOff x="3496094" y="4656453"/>
                <a:chExt cx="3740971" cy="2002930"/>
              </a:xfrm>
            </p:grpSpPr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423" r="7630"/>
                <a:stretch/>
              </p:blipFill>
              <p:spPr>
                <a:xfrm>
                  <a:off x="3496094" y="4656453"/>
                  <a:ext cx="1877238" cy="1990725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49" name="그림 4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33542" y="4656453"/>
                  <a:ext cx="1703523" cy="2002930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6762" y="2911517"/>
                <a:ext cx="1963885" cy="199072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</p:grpSp>
      </p:grpSp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bg1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3155" y="795453"/>
            <a:ext cx="293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교시</a:t>
            </a:r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사전작업 설치 확인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9044" y="1538060"/>
            <a:ext cx="2634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§"/>
            </a:pPr>
            <a:r>
              <a:rPr lang="ko-KR" altLang="en-US" sz="1600" b="1" smtClean="0">
                <a:solidFill>
                  <a:schemeClr val="bg1"/>
                </a:solidFill>
              </a:rPr>
              <a:t>아나콘다</a:t>
            </a:r>
            <a:r>
              <a:rPr lang="en-US" altLang="ko-KR" sz="1600" b="1" smtClean="0">
                <a:solidFill>
                  <a:schemeClr val="bg1"/>
                </a:solidFill>
              </a:rPr>
              <a:t>(</a:t>
            </a:r>
            <a:r>
              <a:rPr lang="ko-KR" altLang="en-US" sz="1600" b="1" smtClean="0">
                <a:solidFill>
                  <a:schemeClr val="bg1"/>
                </a:solidFill>
              </a:rPr>
              <a:t>미니콘다</a:t>
            </a:r>
            <a:r>
              <a:rPr lang="en-US" altLang="ko-KR" sz="1600" b="1" smtClean="0">
                <a:solidFill>
                  <a:schemeClr val="bg1"/>
                </a:solidFill>
              </a:rPr>
              <a:t>)</a:t>
            </a:r>
            <a:r>
              <a:rPr lang="ko-KR" altLang="en-US" sz="1600" b="1" smtClean="0">
                <a:solidFill>
                  <a:schemeClr val="bg1"/>
                </a:solidFill>
              </a:rPr>
              <a:t>설치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62" name="그림 61" descr="연필.png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5319" y="648167"/>
            <a:ext cx="433959" cy="51661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34651" y="1978212"/>
            <a:ext cx="8348092" cy="1164692"/>
            <a:chOff x="534651" y="1978212"/>
            <a:chExt cx="8348092" cy="1164692"/>
          </a:xfrm>
          <a:effectLst/>
        </p:grpSpPr>
        <p:sp>
          <p:nvSpPr>
            <p:cNvPr id="4" name="모서리가 둥근 직사각형 3"/>
            <p:cNvSpPr/>
            <p:nvPr/>
          </p:nvSpPr>
          <p:spPr>
            <a:xfrm>
              <a:off x="534651" y="1978212"/>
              <a:ext cx="8348092" cy="1164692"/>
            </a:xfrm>
            <a:prstGeom prst="roundRect">
              <a:avLst>
                <a:gd name="adj" fmla="val 4205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13" y="2162756"/>
              <a:ext cx="628723" cy="868968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1235646" y="2357353"/>
            <a:ext cx="5359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왜 프로그램 이름이 아나콘다 일까요</a:t>
            </a:r>
            <a:r>
              <a:rPr lang="en-US" altLang="ko-KR" b="1">
                <a:solidFill>
                  <a:schemeClr val="bg1">
                    <a:lumMod val="50000"/>
                  </a:schemeClr>
                </a:solidFill>
              </a:rPr>
              <a:t>?  </a:t>
            </a:r>
            <a:r>
              <a:rPr lang="en-US" altLang="ko-KR" b="1">
                <a:solidFill>
                  <a:srgbClr val="FF0000"/>
                </a:solidFill>
              </a:rPr>
              <a:t>[10</a:t>
            </a:r>
            <a:r>
              <a:rPr lang="ko-KR" altLang="en-US" b="1">
                <a:solidFill>
                  <a:srgbClr val="FF0000"/>
                </a:solidFill>
              </a:rPr>
              <a:t>초</a:t>
            </a:r>
            <a:r>
              <a:rPr lang="en-US" altLang="ko-KR" b="1">
                <a:solidFill>
                  <a:srgbClr val="FF0000"/>
                </a:solidFill>
              </a:rPr>
              <a:t>]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7" y="3576908"/>
            <a:ext cx="763377" cy="1055076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1106174" y="3612133"/>
            <a:ext cx="5359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/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</a:rPr>
              <a:t>첫번째 책표지 동물 이름은</a:t>
            </a:r>
            <a:r>
              <a:rPr lang="en-US" altLang="ko-KR" b="1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en-US" altLang="ko-KR" b="1" smtClean="0">
                <a:solidFill>
                  <a:srgbClr val="FF0000"/>
                </a:solidFill>
              </a:rPr>
              <a:t>[1</a:t>
            </a:r>
            <a:r>
              <a:rPr lang="ko-KR" altLang="en-US" b="1" smtClean="0">
                <a:solidFill>
                  <a:srgbClr val="FF0000"/>
                </a:solidFill>
              </a:rPr>
              <a:t>분</a:t>
            </a:r>
            <a:r>
              <a:rPr lang="en-US" altLang="ko-KR" b="1" smtClean="0">
                <a:solidFill>
                  <a:srgbClr val="FF0000"/>
                </a:solidFill>
              </a:rPr>
              <a:t>]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7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550" y="657126"/>
            <a:ext cx="4229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[2]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교시</a:t>
            </a:r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파이썬 기본문법</a:t>
            </a:r>
            <a:endParaRPr lang="ko-KR" altLang="en-US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69640" y="1099052"/>
            <a:ext cx="71745" cy="83014"/>
            <a:chOff x="271364" y="1055186"/>
            <a:chExt cx="135037" cy="156247"/>
          </a:xfrm>
        </p:grpSpPr>
        <p:sp>
          <p:nvSpPr>
            <p:cNvPr id="25" name="직사각형 24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78838" y="545037"/>
            <a:ext cx="4956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Part3] 1.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판다스 실습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컴퓨터에 있는 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자료 관리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9" name="그림 38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60" y="1292435"/>
            <a:ext cx="6791325" cy="3895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054" y="2242784"/>
            <a:ext cx="4453674" cy="41927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550" y="657126"/>
            <a:ext cx="4229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[2]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교시</a:t>
            </a:r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파이썬 기본문법</a:t>
            </a:r>
            <a:endParaRPr lang="ko-KR" altLang="en-US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69640" y="1099052"/>
            <a:ext cx="71745" cy="83014"/>
            <a:chOff x="271364" y="1055186"/>
            <a:chExt cx="135037" cy="156247"/>
          </a:xfrm>
        </p:grpSpPr>
        <p:sp>
          <p:nvSpPr>
            <p:cNvPr id="25" name="직사각형 24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78838" y="545037"/>
            <a:ext cx="4956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Part3] 1.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판다스 실습 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컴퓨터에 있는 </a:t>
            </a:r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ko-KR" alt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자료 관리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9" name="그림 38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12" y="1245018"/>
            <a:ext cx="4976294" cy="2236624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478838" y="3546314"/>
            <a:ext cx="7484544" cy="9215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미션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200" b="1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c:/python_data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폴더의 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sample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값의 숫자값을 바꾸어 저장하고 </a:t>
            </a:r>
            <a:endParaRPr lang="en-US" altLang="ko-KR" sz="1600" b="1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파이썬에서 평균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분산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상관계수등을 확인하시오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8838" y="4877402"/>
            <a:ext cx="7484544" cy="92151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미션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200" b="1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sample.csv [E5]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셀에 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'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재시험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'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을 입력하고 파이썬에서 자료를 불러오시오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550" y="657126"/>
            <a:ext cx="4229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[2]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교시</a:t>
            </a:r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파이썬 기본문법</a:t>
            </a:r>
            <a:endParaRPr lang="ko-KR" altLang="en-US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" y="1255835"/>
            <a:ext cx="858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smtClean="0">
                <a:solidFill>
                  <a:schemeClr val="bg1"/>
                </a:solidFill>
              </a:rPr>
              <a:t>데이터의 이해</a:t>
            </a:r>
            <a:endParaRPr lang="en-US" altLang="ko-KR" b="1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smtClean="0">
                <a:solidFill>
                  <a:schemeClr val="bg1"/>
                </a:solidFill>
              </a:rPr>
              <a:t>파이썬 변수 및 모듈관리</a:t>
            </a:r>
            <a:endParaRPr lang="en-US" altLang="ko-KR" sz="1400" b="1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86753" y="2319227"/>
            <a:ext cx="1104900" cy="49843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smtClean="0">
                <a:solidFill>
                  <a:srgbClr val="000000"/>
                </a:solidFill>
                <a:latin typeface="+mn-ea"/>
              </a:rPr>
              <a:t>파일명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758328" y="2319227"/>
            <a:ext cx="5940425" cy="49381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rgbClr val="000000"/>
                </a:solidFill>
                <a:latin typeface="+mn-ea"/>
              </a:rPr>
              <a:t>Part3_pandas_</a:t>
            </a:r>
            <a:r>
              <a:rPr lang="ko-KR" altLang="en-US" sz="2000" b="1" smtClean="0">
                <a:solidFill>
                  <a:srgbClr val="000000"/>
                </a:solidFill>
                <a:latin typeface="+mn-ea"/>
              </a:rPr>
              <a:t>서울시</a:t>
            </a: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cctv</a:t>
            </a:r>
            <a:r>
              <a:rPr lang="ko-KR" altLang="en-US" sz="2000" b="1">
                <a:solidFill>
                  <a:srgbClr val="000000"/>
                </a:solidFill>
                <a:latin typeface="+mn-ea"/>
              </a:rPr>
              <a:t>자료분석</a:t>
            </a: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.html</a:t>
            </a:r>
            <a:endParaRPr lang="ko-KR" altLang="en-US" sz="20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86753" y="3015983"/>
            <a:ext cx="7112000" cy="146977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2800" b="1" smtClean="0">
                <a:solidFill>
                  <a:srgbClr val="000000"/>
                </a:solidFill>
                <a:latin typeface="+mn-ea"/>
              </a:rPr>
              <a:t>목표</a:t>
            </a:r>
            <a:r>
              <a:rPr lang="en-US" altLang="ko-KR" sz="2800" b="1" smtClean="0">
                <a:solidFill>
                  <a:srgbClr val="000000"/>
                </a:solidFill>
                <a:latin typeface="+mn-ea"/>
              </a:rPr>
              <a:t>] </a:t>
            </a:r>
          </a:p>
          <a:p>
            <a:r>
              <a:rPr lang="en-US" altLang="ko-KR" sz="2400" b="1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2400" b="1" smtClean="0">
                <a:solidFill>
                  <a:srgbClr val="000000"/>
                </a:solidFill>
                <a:latin typeface="+mn-ea"/>
              </a:rPr>
              <a:t>엑셀자료 </a:t>
            </a:r>
            <a:r>
              <a:rPr lang="ko-KR" altLang="en-US" sz="2400" b="1">
                <a:solidFill>
                  <a:srgbClr val="000000"/>
                </a:solidFill>
                <a:latin typeface="+mn-ea"/>
              </a:rPr>
              <a:t>파이썬으로 가져와서 </a:t>
            </a:r>
            <a:r>
              <a:rPr lang="ko-KR" altLang="en-US" sz="2400" b="1" smtClean="0">
                <a:solidFill>
                  <a:srgbClr val="000000"/>
                </a:solidFill>
                <a:latin typeface="+mn-ea"/>
              </a:rPr>
              <a:t>자료인덱싱</a:t>
            </a:r>
            <a:endParaRPr lang="en-US" altLang="ko-KR" sz="2400" b="1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2400" b="1" smtClean="0">
                <a:solidFill>
                  <a:srgbClr val="000000"/>
                </a:solidFill>
                <a:latin typeface="+mn-ea"/>
              </a:rPr>
              <a:t>간단한 </a:t>
            </a:r>
            <a:r>
              <a:rPr lang="ko-KR" altLang="en-US" sz="2400" b="1">
                <a:solidFill>
                  <a:srgbClr val="000000"/>
                </a:solidFill>
                <a:latin typeface="+mn-ea"/>
              </a:rPr>
              <a:t>시각화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86753" y="1361265"/>
            <a:ext cx="1104900" cy="6173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000000"/>
                </a:solidFill>
                <a:latin typeface="+mn-ea"/>
              </a:rPr>
              <a:t>모듈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58328" y="1361265"/>
            <a:ext cx="5940425" cy="61163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rgbClr val="000000"/>
                </a:solidFill>
                <a:latin typeface="+mn-ea"/>
              </a:rPr>
              <a:t>import pandas as pd</a:t>
            </a:r>
          </a:p>
          <a:p>
            <a:r>
              <a:rPr lang="en-US" altLang="ko-KR" sz="1600" b="1" smtClean="0">
                <a:solidFill>
                  <a:srgbClr val="000000"/>
                </a:solidFill>
                <a:latin typeface="+mn-ea"/>
              </a:rPr>
              <a:t>import matplotlib.pyplot as plt</a:t>
            </a:r>
            <a:endParaRPr lang="en-US" altLang="ko-KR" sz="16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78838" y="545037"/>
            <a:ext cx="2937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Part3] 2. </a:t>
            </a:r>
            <a:r>
              <a:rPr lang="ko-KR" alt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판다스 실습 및 미션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4" name="그림 3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19277"/>
            <a:ext cx="9144000" cy="6368868"/>
          </a:xfrm>
          <a:prstGeom prst="rect">
            <a:avLst/>
          </a:prstGeom>
          <a:gradFill flip="none" rotWithShape="1">
            <a:gsLst>
              <a:gs pos="0">
                <a:srgbClr val="44546A">
                  <a:shade val="30000"/>
                  <a:satMod val="115000"/>
                </a:srgbClr>
              </a:gs>
              <a:gs pos="50000">
                <a:srgbClr val="44546A">
                  <a:shade val="67500"/>
                  <a:satMod val="115000"/>
                </a:srgbClr>
              </a:gs>
              <a:gs pos="100000">
                <a:srgbClr val="44546A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/>
          </a:p>
        </p:txBody>
      </p:sp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bg1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278" y="726563"/>
            <a:ext cx="5687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1~16 </a:t>
            </a:r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사이의 번호를 한개 골라 채팅창에 입력하세요</a:t>
            </a:r>
            <a:r>
              <a:rPr lang="en-US" altLang="ko-KR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en-US" altLang="ko-KR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Python</a:t>
            </a:r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random</a:t>
            </a:r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함수로 행운번호 추첨합니다</a:t>
            </a:r>
            <a:r>
              <a:rPr lang="en-US" altLang="ko-KR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. ^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2" name="그림 61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5319" y="648167"/>
            <a:ext cx="433959" cy="51661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34651" y="1625817"/>
            <a:ext cx="8348092" cy="1164692"/>
            <a:chOff x="534651" y="1978212"/>
            <a:chExt cx="8348092" cy="1164692"/>
          </a:xfrm>
          <a:effectLst/>
        </p:grpSpPr>
        <p:sp>
          <p:nvSpPr>
            <p:cNvPr id="4" name="모서리가 둥근 직사각형 3"/>
            <p:cNvSpPr/>
            <p:nvPr/>
          </p:nvSpPr>
          <p:spPr>
            <a:xfrm>
              <a:off x="534651" y="1978212"/>
              <a:ext cx="8348092" cy="1164692"/>
            </a:xfrm>
            <a:prstGeom prst="roundRect">
              <a:avLst>
                <a:gd name="adj" fmla="val 4205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13" y="2162756"/>
              <a:ext cx="628723" cy="868968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1235646" y="2004958"/>
            <a:ext cx="5359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/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</a:rPr>
              <a:t>행운번호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1841" y="3633165"/>
            <a:ext cx="8210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숫자</a:t>
            </a:r>
            <a:r>
              <a:rPr lang="en-US" altLang="ko-KR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이 위치한 </a:t>
            </a:r>
            <a:r>
              <a:rPr lang="en-US" altLang="ko-KR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1~16</a:t>
            </a:r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개중 어디에 위치하는지를 골라서 채팅창에 입력하세요</a:t>
            </a:r>
            <a:r>
              <a:rPr lang="en-US" altLang="ko-KR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Python</a:t>
            </a:r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shuffle</a:t>
            </a:r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함수로 행운번호 추첨합니다</a:t>
            </a:r>
            <a:r>
              <a:rPr lang="en-US" altLang="ko-KR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. ^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5319" y="3522045"/>
            <a:ext cx="433959" cy="51661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34651" y="4603630"/>
            <a:ext cx="8348092" cy="1164692"/>
            <a:chOff x="534651" y="1978212"/>
            <a:chExt cx="8348092" cy="1164692"/>
          </a:xfrm>
          <a:effectLst/>
        </p:grpSpPr>
        <p:sp>
          <p:nvSpPr>
            <p:cNvPr id="24" name="모서리가 둥근 직사각형 23"/>
            <p:cNvSpPr/>
            <p:nvPr/>
          </p:nvSpPr>
          <p:spPr>
            <a:xfrm>
              <a:off x="534651" y="1978212"/>
              <a:ext cx="8348092" cy="1164692"/>
            </a:xfrm>
            <a:prstGeom prst="roundRect">
              <a:avLst>
                <a:gd name="adj" fmla="val 4205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13" y="2162756"/>
              <a:ext cx="628723" cy="868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/>
        </p:nvSpPr>
        <p:spPr>
          <a:xfrm>
            <a:off x="1235646" y="4982771"/>
            <a:ext cx="5359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/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</a:rPr>
              <a:t>행운번호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550" y="657126"/>
            <a:ext cx="4229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[2]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교시</a:t>
            </a:r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파이썬 기본문법</a:t>
            </a:r>
            <a:endParaRPr lang="ko-KR" altLang="en-US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" y="1255835"/>
            <a:ext cx="858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smtClean="0">
                <a:solidFill>
                  <a:schemeClr val="bg1"/>
                </a:solidFill>
              </a:rPr>
              <a:t>데이터의 이해</a:t>
            </a:r>
            <a:endParaRPr lang="en-US" altLang="ko-KR" b="1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smtClean="0">
                <a:solidFill>
                  <a:schemeClr val="bg1"/>
                </a:solidFill>
              </a:rPr>
              <a:t>파이썬 변수 및 모듈관리</a:t>
            </a:r>
            <a:endParaRPr lang="en-US" altLang="ko-KR" sz="1400" b="1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516905"/>
            <a:ext cx="9143999" cy="17741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5459" y="576094"/>
            <a:ext cx="7390756" cy="384721"/>
          </a:xfrm>
          <a:prstGeom prst="rect">
            <a:avLst/>
          </a:prstGeom>
          <a:effectLst>
            <a:glow rad="25400">
              <a:schemeClr val="bg1"/>
            </a:glow>
          </a:effectLst>
        </p:spPr>
        <p:txBody>
          <a:bodyPr vert="horz" lIns="91440" tIns="45720" rIns="91440" bIns="45720" anchor="ctr">
            <a:noAutofit/>
          </a:bodyPr>
          <a:lstStyle/>
          <a:p>
            <a:pPr marL="85725" defTabSz="914400" latinLnBrk="1">
              <a:spcBef>
                <a:spcPct val="0"/>
              </a:spcBef>
            </a:pPr>
            <a:r>
              <a:rPr lang="en-US" altLang="ko-KR" sz="2000" b="1" smtClean="0">
                <a:solidFill>
                  <a:schemeClr val="dk1"/>
                </a:solidFill>
                <a:effectLst>
                  <a:glow rad="101600">
                    <a:schemeClr val="lt1"/>
                  </a:glo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Part4.  </a:t>
            </a:r>
            <a:r>
              <a:rPr lang="ko-KR" altLang="en-US" sz="2000" b="1" smtClean="0">
                <a:solidFill>
                  <a:schemeClr val="dk1"/>
                </a:solidFill>
                <a:effectLst>
                  <a:glow rad="101600">
                    <a:schemeClr val="lt1"/>
                  </a:glo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판다스를 이용한 대용량 파일 관리</a:t>
            </a:r>
            <a:endParaRPr lang="ko-KR" altLang="en-US" b="1">
              <a:solidFill>
                <a:schemeClr val="dk1"/>
              </a:solidFill>
              <a:effectLst>
                <a:glow rad="101600">
                  <a:schemeClr val="lt1"/>
                </a:glow>
              </a:effectLst>
              <a:latin typeface="+mj-ea"/>
              <a:ea typeface="+mj-ea"/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9844" y="1327402"/>
            <a:ext cx="8585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000" b="1" smtClean="0">
                <a:solidFill>
                  <a:schemeClr val="bg1"/>
                </a:solidFill>
              </a:rPr>
              <a:t>Sk </a:t>
            </a:r>
            <a:r>
              <a:rPr lang="ko-KR" altLang="en-US" sz="1000" b="1" smtClean="0">
                <a:solidFill>
                  <a:schemeClr val="bg1"/>
                </a:solidFill>
              </a:rPr>
              <a:t>통신사의 포인트 사용 데이터를 다운로드 받아 월별 자료를 한개의 대용량 자료로 만드는 판다스 모듈을 이용한 파이썬 코드 제작 가능합니다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</a:p>
          <a:p>
            <a:pPr marL="180975" indent="-180975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000" b="1" smtClean="0">
                <a:solidFill>
                  <a:schemeClr val="bg1"/>
                </a:solidFill>
              </a:rPr>
              <a:t>판다스에서 자료를 조회하는 방법에 대해 알수 이습니다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</a:p>
          <a:p>
            <a:pPr marL="180975" indent="-180975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000" b="1" smtClean="0">
                <a:solidFill>
                  <a:schemeClr val="bg1"/>
                </a:solidFill>
              </a:rPr>
              <a:t>통신사 데이터의 공개 데이터를 업무에 활용하는 방법에 대해 고민해 볼수 있습니다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5658" y="1078798"/>
            <a:ext cx="1289979" cy="2065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학습효과</a:t>
            </a:r>
            <a:endParaRPr lang="ko-KR" altLang="en-US" sz="1100" b="1"/>
          </a:p>
        </p:txBody>
      </p:sp>
      <p:sp>
        <p:nvSpPr>
          <p:cNvPr id="23" name="자유형 22"/>
          <p:cNvSpPr/>
          <p:nvPr/>
        </p:nvSpPr>
        <p:spPr>
          <a:xfrm>
            <a:off x="341384" y="1178347"/>
            <a:ext cx="118197" cy="319676"/>
          </a:xfrm>
          <a:custGeom>
            <a:avLst/>
            <a:gdLst>
              <a:gd name="connsiteX0" fmla="*/ 0 w 133350"/>
              <a:gd name="connsiteY0" fmla="*/ 0 h 304800"/>
              <a:gd name="connsiteX1" fmla="*/ 0 w 133350"/>
              <a:gd name="connsiteY1" fmla="*/ 304800 h 304800"/>
              <a:gd name="connsiteX2" fmla="*/ 133350 w 13335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304800">
                <a:moveTo>
                  <a:pt x="0" y="0"/>
                </a:moveTo>
                <a:lnTo>
                  <a:pt x="0" y="304800"/>
                </a:lnTo>
                <a:lnTo>
                  <a:pt x="133350" y="30480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69640" y="1099052"/>
            <a:ext cx="71745" cy="83014"/>
            <a:chOff x="271364" y="1055186"/>
            <a:chExt cx="135037" cy="156247"/>
          </a:xfrm>
        </p:grpSpPr>
        <p:sp>
          <p:nvSpPr>
            <p:cNvPr id="25" name="직사각형 24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flipH="1" flipV="1">
            <a:off x="1465122" y="1195422"/>
            <a:ext cx="71745" cy="83014"/>
            <a:chOff x="271364" y="1055186"/>
            <a:chExt cx="135037" cy="156247"/>
          </a:xfrm>
        </p:grpSpPr>
        <p:sp>
          <p:nvSpPr>
            <p:cNvPr id="29" name="직사각형 28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677189" y="2738063"/>
            <a:ext cx="1104900" cy="49843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smtClean="0">
                <a:solidFill>
                  <a:srgbClr val="000000"/>
                </a:solidFill>
                <a:latin typeface="+mn-ea"/>
              </a:rPr>
              <a:t>파일명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48764" y="2738063"/>
            <a:ext cx="6370788" cy="49381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rgbClr val="000000"/>
                </a:solidFill>
                <a:latin typeface="+mn-ea"/>
              </a:rPr>
              <a:t>Part4_pandas_</a:t>
            </a:r>
            <a:r>
              <a:rPr lang="ko-KR" altLang="en-US" sz="2000" b="1">
                <a:solidFill>
                  <a:srgbClr val="000000"/>
                </a:solidFill>
                <a:latin typeface="+mn-ea"/>
              </a:rPr>
              <a:t>자료병합및조회</a:t>
            </a: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_Sk</a:t>
            </a:r>
            <a:r>
              <a:rPr lang="ko-KR" altLang="en-US" sz="2000" b="1">
                <a:solidFill>
                  <a:srgbClr val="000000"/>
                </a:solidFill>
                <a:latin typeface="+mn-ea"/>
              </a:rPr>
              <a:t>공개데이터</a:t>
            </a: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.html</a:t>
            </a:r>
            <a:endParaRPr lang="ko-KR" altLang="en-US" sz="20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7188" y="3434819"/>
            <a:ext cx="7542363" cy="146977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2000" b="1" smtClean="0">
                <a:solidFill>
                  <a:srgbClr val="000000"/>
                </a:solidFill>
                <a:latin typeface="+mn-ea"/>
              </a:rPr>
              <a:t>목표</a:t>
            </a:r>
            <a:r>
              <a:rPr lang="en-US" altLang="ko-KR" sz="2000" b="1" smtClean="0">
                <a:solidFill>
                  <a:srgbClr val="000000"/>
                </a:solidFill>
                <a:latin typeface="+mn-ea"/>
              </a:rPr>
              <a:t>] </a:t>
            </a:r>
          </a:p>
          <a:p>
            <a:r>
              <a:rPr lang="en-US" altLang="ko-KR" sz="2000" b="1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2000" b="1" smtClean="0">
                <a:solidFill>
                  <a:srgbClr val="000000"/>
                </a:solidFill>
                <a:latin typeface="+mn-ea"/>
              </a:rPr>
              <a:t>판다스를 이용한 파일병합</a:t>
            </a:r>
            <a:endParaRPr lang="en-US" altLang="ko-KR" sz="2000" b="1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b="1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b="1" smtClean="0">
                <a:solidFill>
                  <a:srgbClr val="000000"/>
                </a:solidFill>
                <a:latin typeface="+mn-ea"/>
              </a:rPr>
              <a:t>엑셀로 처리하지 못하는 대용량 데이터 파이썬 처리</a:t>
            </a:r>
            <a:endParaRPr lang="en-US" altLang="ko-KR" b="1">
              <a:solidFill>
                <a:srgbClr val="000000"/>
              </a:solidFill>
              <a:latin typeface="+mn-ea"/>
            </a:endParaRPr>
          </a:p>
          <a:p>
            <a:r>
              <a:rPr lang="en-US" altLang="ko-KR" b="1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b="1" smtClean="0">
                <a:solidFill>
                  <a:srgbClr val="000000"/>
                </a:solidFill>
                <a:latin typeface="+mn-ea"/>
              </a:rPr>
              <a:t>판다스조건검색</a:t>
            </a:r>
            <a:endParaRPr lang="ko-KR" altLang="en-US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550" y="657126"/>
            <a:ext cx="4229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[2]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교시</a:t>
            </a:r>
            <a:r>
              <a:rPr lang="en-US" altLang="ko-KR" sz="2800" b="1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파이썬 기본문법</a:t>
            </a:r>
            <a:endParaRPr lang="ko-KR" altLang="en-US" sz="28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700" y="1255835"/>
            <a:ext cx="858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smtClean="0">
                <a:solidFill>
                  <a:schemeClr val="bg1"/>
                </a:solidFill>
              </a:rPr>
              <a:t>데이터의 이해</a:t>
            </a:r>
            <a:endParaRPr lang="en-US" altLang="ko-KR" b="1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smtClean="0">
                <a:solidFill>
                  <a:schemeClr val="bg1"/>
                </a:solidFill>
              </a:rPr>
              <a:t>파이썬 변수 및 모듈관리</a:t>
            </a:r>
            <a:endParaRPr lang="en-US" altLang="ko-KR" sz="1400" b="1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516905"/>
            <a:ext cx="9143999" cy="17741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5459" y="576094"/>
            <a:ext cx="7390756" cy="384721"/>
          </a:xfrm>
          <a:prstGeom prst="rect">
            <a:avLst/>
          </a:prstGeom>
          <a:effectLst>
            <a:glow rad="25400">
              <a:schemeClr val="bg1"/>
            </a:glow>
          </a:effectLst>
        </p:spPr>
        <p:txBody>
          <a:bodyPr vert="horz" lIns="91440" tIns="45720" rIns="91440" bIns="45720" anchor="ctr">
            <a:noAutofit/>
          </a:bodyPr>
          <a:lstStyle/>
          <a:p>
            <a:pPr marL="85725" defTabSz="914400" latinLnBrk="1">
              <a:spcBef>
                <a:spcPct val="0"/>
              </a:spcBef>
            </a:pPr>
            <a:r>
              <a:rPr lang="en-US" altLang="ko-KR" sz="2000" b="1" smtClean="0">
                <a:solidFill>
                  <a:schemeClr val="dk1"/>
                </a:solidFill>
                <a:effectLst>
                  <a:glow rad="101600">
                    <a:schemeClr val="lt1"/>
                  </a:glo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Part5.  </a:t>
            </a:r>
            <a:r>
              <a:rPr lang="ko-KR" altLang="en-US" sz="2000" b="1" smtClean="0">
                <a:solidFill>
                  <a:schemeClr val="dk1"/>
                </a:solidFill>
                <a:effectLst>
                  <a:glow rad="101600">
                    <a:schemeClr val="lt1"/>
                  </a:glo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종합실습</a:t>
            </a:r>
            <a:endParaRPr lang="ko-KR" altLang="en-US" b="1">
              <a:solidFill>
                <a:schemeClr val="dk1"/>
              </a:solidFill>
              <a:effectLst>
                <a:glow rad="101600">
                  <a:schemeClr val="lt1"/>
                </a:glow>
              </a:effectLst>
              <a:latin typeface="+mj-ea"/>
              <a:ea typeface="+mj-ea"/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9844" y="1327402"/>
            <a:ext cx="8585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000" b="1" smtClean="0">
                <a:solidFill>
                  <a:schemeClr val="bg1"/>
                </a:solidFill>
              </a:rPr>
              <a:t>Sk </a:t>
            </a:r>
            <a:r>
              <a:rPr lang="ko-KR" altLang="en-US" sz="1000" b="1" smtClean="0">
                <a:solidFill>
                  <a:schemeClr val="bg1"/>
                </a:solidFill>
              </a:rPr>
              <a:t>통신사의 포인트 사용 데이터를 다운로드 받아 월별 자료를 한개의 대용량 자료로 만드는 판다스 모듈을 이용한 파이썬 코드 제작 가능합니다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</a:p>
          <a:p>
            <a:pPr marL="180975" indent="-180975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000" b="1" smtClean="0">
                <a:solidFill>
                  <a:schemeClr val="bg1"/>
                </a:solidFill>
              </a:rPr>
              <a:t>판다스에서 자료를 조회하는 방법에 대해 알수 이습니다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</a:p>
          <a:p>
            <a:pPr marL="180975" indent="-180975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000" b="1" smtClean="0">
                <a:solidFill>
                  <a:schemeClr val="bg1"/>
                </a:solidFill>
              </a:rPr>
              <a:t>통신사 데이터의 공개 데이터를 업무에 활용하는 방법에 대해 고민해 볼수 있습니다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5658" y="1078798"/>
            <a:ext cx="1289979" cy="2065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학습효과</a:t>
            </a:r>
            <a:endParaRPr lang="ko-KR" altLang="en-US" sz="1100" b="1"/>
          </a:p>
        </p:txBody>
      </p:sp>
      <p:sp>
        <p:nvSpPr>
          <p:cNvPr id="23" name="자유형 22"/>
          <p:cNvSpPr/>
          <p:nvPr/>
        </p:nvSpPr>
        <p:spPr>
          <a:xfrm>
            <a:off x="341384" y="1178347"/>
            <a:ext cx="118197" cy="319676"/>
          </a:xfrm>
          <a:custGeom>
            <a:avLst/>
            <a:gdLst>
              <a:gd name="connsiteX0" fmla="*/ 0 w 133350"/>
              <a:gd name="connsiteY0" fmla="*/ 0 h 304800"/>
              <a:gd name="connsiteX1" fmla="*/ 0 w 133350"/>
              <a:gd name="connsiteY1" fmla="*/ 304800 h 304800"/>
              <a:gd name="connsiteX2" fmla="*/ 133350 w 13335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304800">
                <a:moveTo>
                  <a:pt x="0" y="0"/>
                </a:moveTo>
                <a:lnTo>
                  <a:pt x="0" y="304800"/>
                </a:lnTo>
                <a:lnTo>
                  <a:pt x="133350" y="30480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69640" y="1099052"/>
            <a:ext cx="71745" cy="83014"/>
            <a:chOff x="271364" y="1055186"/>
            <a:chExt cx="135037" cy="156247"/>
          </a:xfrm>
        </p:grpSpPr>
        <p:sp>
          <p:nvSpPr>
            <p:cNvPr id="25" name="직사각형 24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flipH="1" flipV="1">
            <a:off x="1465122" y="1195422"/>
            <a:ext cx="71745" cy="83014"/>
            <a:chOff x="271364" y="1055186"/>
            <a:chExt cx="135037" cy="156247"/>
          </a:xfrm>
        </p:grpSpPr>
        <p:sp>
          <p:nvSpPr>
            <p:cNvPr id="29" name="직사각형 28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677189" y="2738063"/>
            <a:ext cx="1104900" cy="49843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smtClean="0">
                <a:solidFill>
                  <a:srgbClr val="000000"/>
                </a:solidFill>
                <a:latin typeface="+mn-ea"/>
              </a:rPr>
              <a:t>파일명</a:t>
            </a:r>
            <a:endParaRPr lang="en-US" altLang="ko-KR" sz="14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48764" y="2738063"/>
            <a:ext cx="6370788" cy="49381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rgbClr val="000000"/>
                </a:solidFill>
                <a:latin typeface="+mn-ea"/>
              </a:rPr>
              <a:t>Part5_pandas</a:t>
            </a: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sz="2000" b="1">
                <a:solidFill>
                  <a:srgbClr val="000000"/>
                </a:solidFill>
                <a:latin typeface="+mn-ea"/>
              </a:rPr>
              <a:t>자료병합및조회</a:t>
            </a: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_Sk</a:t>
            </a:r>
            <a:r>
              <a:rPr lang="ko-KR" altLang="en-US" sz="2000" b="1">
                <a:solidFill>
                  <a:srgbClr val="000000"/>
                </a:solidFill>
                <a:latin typeface="+mn-ea"/>
              </a:rPr>
              <a:t>공개데이터</a:t>
            </a:r>
            <a:r>
              <a:rPr lang="en-US" altLang="ko-KR" sz="2000" b="1">
                <a:solidFill>
                  <a:srgbClr val="000000"/>
                </a:solidFill>
                <a:latin typeface="+mn-ea"/>
              </a:rPr>
              <a:t>.html</a:t>
            </a:r>
            <a:endParaRPr lang="ko-KR" altLang="en-US" sz="20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7188" y="3434819"/>
            <a:ext cx="7542363" cy="146977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2000" b="1" smtClean="0">
                <a:solidFill>
                  <a:srgbClr val="000000"/>
                </a:solidFill>
                <a:latin typeface="+mn-ea"/>
              </a:rPr>
              <a:t>목표</a:t>
            </a:r>
            <a:r>
              <a:rPr lang="en-US" altLang="ko-KR" sz="2000" b="1" smtClean="0">
                <a:solidFill>
                  <a:srgbClr val="000000"/>
                </a:solidFill>
                <a:latin typeface="+mn-ea"/>
              </a:rPr>
              <a:t>] </a:t>
            </a:r>
          </a:p>
          <a:p>
            <a:r>
              <a:rPr lang="en-US" altLang="ko-KR" sz="2000" b="1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2000" b="1" smtClean="0">
                <a:solidFill>
                  <a:srgbClr val="000000"/>
                </a:solidFill>
                <a:latin typeface="+mn-ea"/>
              </a:rPr>
              <a:t>판다스를 이용한 파일병합</a:t>
            </a:r>
            <a:endParaRPr lang="en-US" altLang="ko-KR" sz="2000" b="1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b="1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b="1" smtClean="0">
                <a:solidFill>
                  <a:srgbClr val="000000"/>
                </a:solidFill>
                <a:latin typeface="+mn-ea"/>
              </a:rPr>
              <a:t>엑셀로 처리하지 못하는 대용량 데이터 파이썬 처리</a:t>
            </a:r>
            <a:endParaRPr lang="en-US" altLang="ko-KR" b="1">
              <a:solidFill>
                <a:srgbClr val="000000"/>
              </a:solidFill>
              <a:latin typeface="+mn-ea"/>
            </a:endParaRPr>
          </a:p>
          <a:p>
            <a:r>
              <a:rPr lang="en-US" altLang="ko-KR" b="1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b="1" smtClean="0">
                <a:solidFill>
                  <a:srgbClr val="000000"/>
                </a:solidFill>
                <a:latin typeface="+mn-ea"/>
              </a:rPr>
              <a:t>판다스조건검색</a:t>
            </a:r>
            <a:endParaRPr lang="ko-KR" altLang="en-US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89132"/>
            <a:ext cx="9144000" cy="6368868"/>
          </a:xfrm>
          <a:prstGeom prst="rect">
            <a:avLst/>
          </a:prstGeom>
          <a:gradFill flip="none" rotWithShape="1">
            <a:gsLst>
              <a:gs pos="0">
                <a:srgbClr val="44546A">
                  <a:shade val="30000"/>
                  <a:satMod val="115000"/>
                </a:srgbClr>
              </a:gs>
              <a:gs pos="50000">
                <a:srgbClr val="44546A">
                  <a:shade val="67500"/>
                  <a:satMod val="115000"/>
                </a:srgbClr>
              </a:gs>
              <a:gs pos="100000">
                <a:srgbClr val="44546A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34718"/>
          <a:stretch/>
        </p:blipFill>
        <p:spPr>
          <a:xfrm>
            <a:off x="800938" y="2463161"/>
            <a:ext cx="2945102" cy="3943816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66137"/>
          <a:stretch/>
        </p:blipFill>
        <p:spPr>
          <a:xfrm>
            <a:off x="4011326" y="2463161"/>
            <a:ext cx="3309312" cy="2298742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407360" y="1418576"/>
            <a:ext cx="5816016" cy="7907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smtClean="0">
                <a:solidFill>
                  <a:schemeClr val="bg1"/>
                </a:solidFill>
              </a:rPr>
              <a:t>AI </a:t>
            </a:r>
            <a:r>
              <a:rPr lang="ko-KR" altLang="en-US" sz="1600" b="1" smtClean="0">
                <a:solidFill>
                  <a:schemeClr val="bg1"/>
                </a:solidFill>
              </a:rPr>
              <a:t>그림매칭 활용하면 빠르게 검색 가능함</a:t>
            </a:r>
            <a:endParaRPr lang="en-US" altLang="ko-KR" sz="1600" b="1" smtClean="0">
              <a:solidFill>
                <a:schemeClr val="bg1"/>
              </a:solidFill>
            </a:endParaRPr>
          </a:p>
          <a:p>
            <a:pPr marL="266700" indent="-2667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smtClean="0">
                <a:solidFill>
                  <a:schemeClr val="bg1"/>
                </a:solidFill>
              </a:rPr>
              <a:t>구글렌즈 또는 네이버 스마트렌즈에서 사진찍어서 검색가능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3155" y="795453"/>
            <a:ext cx="293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교시</a:t>
            </a:r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사전작업 설치 확인</a:t>
            </a:r>
          </a:p>
        </p:txBody>
      </p:sp>
      <p:pic>
        <p:nvPicPr>
          <p:cNvPr id="15" name="그림 14" descr="연필.png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5319" y="648167"/>
            <a:ext cx="433959" cy="51661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08" y="3076219"/>
            <a:ext cx="5306453" cy="2949248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0" y="476206"/>
            <a:ext cx="9143999" cy="14778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3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5459" y="535396"/>
            <a:ext cx="4703241" cy="384721"/>
          </a:xfrm>
          <a:prstGeom prst="rect">
            <a:avLst/>
          </a:prstGeom>
          <a:effectLst>
            <a:glow rad="25400">
              <a:schemeClr val="bg1"/>
            </a:glow>
          </a:effectLst>
        </p:spPr>
        <p:txBody>
          <a:bodyPr vert="horz" lIns="91440" tIns="45720" rIns="91440" bIns="45720" anchor="ctr">
            <a:noAutofit/>
          </a:bodyPr>
          <a:lstStyle/>
          <a:p>
            <a:pPr marL="85725" defTabSz="914400" latinLnBrk="1">
              <a:spcBef>
                <a:spcPct val="0"/>
              </a:spcBef>
            </a:pPr>
            <a:r>
              <a:rPr lang="en-US" altLang="ko-KR" sz="2000" b="1" smtClean="0">
                <a:solidFill>
                  <a:schemeClr val="dk1"/>
                </a:solidFill>
                <a:effectLst>
                  <a:glow rad="101600">
                    <a:schemeClr val="lt1"/>
                  </a:glo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Part1.  </a:t>
            </a:r>
            <a:r>
              <a:rPr lang="ko-KR" altLang="en-US" b="1" smtClean="0">
                <a:solidFill>
                  <a:schemeClr val="dk1"/>
                </a:solidFill>
                <a:effectLst>
                  <a:glow rad="101600">
                    <a:schemeClr val="lt1"/>
                  </a:glow>
                </a:effectLst>
                <a:latin typeface="+mj-ea"/>
                <a:ea typeface="+mj-ea"/>
                <a:cs typeface="+mj-cs"/>
              </a:rPr>
              <a:t>파이썬 </a:t>
            </a:r>
            <a:r>
              <a:rPr lang="ko-KR" altLang="en-US" b="1">
                <a:solidFill>
                  <a:schemeClr val="dk1"/>
                </a:solidFill>
                <a:effectLst>
                  <a:glow rad="101600">
                    <a:schemeClr val="lt1"/>
                  </a:glow>
                </a:effectLst>
                <a:latin typeface="+mj-ea"/>
                <a:ea typeface="+mj-ea"/>
                <a:cs typeface="+mj-cs"/>
              </a:rPr>
              <a:t>프로그램 설치 및 실행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9844" y="1286704"/>
            <a:ext cx="8585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00" b="1" smtClean="0">
                <a:solidFill>
                  <a:schemeClr val="bg1"/>
                </a:solidFill>
              </a:rPr>
              <a:t>파이썬을 실행하기 위한 가상환경설정할수 있습니다</a:t>
            </a:r>
            <a:r>
              <a:rPr lang="en-US" altLang="ko-KR" sz="1100" b="1" smtClean="0">
                <a:solidFill>
                  <a:schemeClr val="bg1"/>
                </a:solidFill>
              </a:rPr>
              <a:t>.</a:t>
            </a:r>
          </a:p>
          <a:p>
            <a:pPr marL="180975" indent="-180975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00" b="1" smtClean="0">
                <a:solidFill>
                  <a:schemeClr val="bg1"/>
                </a:solidFill>
              </a:rPr>
              <a:t>파이썬 에디터 프로그램중 주피터노트북을 설치하고 실행할 수 있습니다</a:t>
            </a:r>
            <a:r>
              <a:rPr lang="en-US" altLang="ko-KR" sz="1100" b="1" smtClean="0">
                <a:solidFill>
                  <a:schemeClr val="bg1"/>
                </a:solidFill>
              </a:rPr>
              <a:t>.</a:t>
            </a:r>
            <a:endParaRPr lang="en-US" altLang="ko-KR" sz="1000" b="1" smtClean="0">
              <a:solidFill>
                <a:schemeClr val="bg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25039" y="3238724"/>
            <a:ext cx="2790000" cy="2786743"/>
          </a:xfrm>
          <a:prstGeom prst="roundRect">
            <a:avLst>
              <a:gd name="adj" fmla="val 484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5039" y="3076219"/>
            <a:ext cx="2788169" cy="530156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파이썬 프로그램 특징</a:t>
            </a:r>
            <a:endParaRPr lang="ko-KR" altLang="en-US" sz="1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785" y="3711150"/>
            <a:ext cx="279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1200" b="1" smtClean="0">
                <a:latin typeface="+mj-ea"/>
                <a:ea typeface="+mj-ea"/>
              </a:rPr>
              <a:t>인공지능관련 </a:t>
            </a:r>
            <a:r>
              <a:rPr lang="en-US" altLang="ko-KR" sz="1200" b="1">
                <a:latin typeface="+mj-ea"/>
                <a:ea typeface="+mj-ea"/>
              </a:rPr>
              <a:t/>
            </a:r>
            <a:br>
              <a:rPr lang="en-US" altLang="ko-KR" sz="1200" b="1">
                <a:latin typeface="+mj-ea"/>
                <a:ea typeface="+mj-ea"/>
              </a:rPr>
            </a:br>
            <a:r>
              <a:rPr lang="ko-KR" altLang="en-US" sz="1200" b="1" smtClean="0">
                <a:latin typeface="+mj-ea"/>
                <a:ea typeface="+mj-ea"/>
              </a:rPr>
              <a:t>다양한 모듈 제공</a:t>
            </a:r>
            <a:endParaRPr lang="en-US" altLang="ko-KR" sz="1200" b="1" smtClean="0">
              <a:latin typeface="+mj-ea"/>
              <a:ea typeface="+mj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ko-KR" sz="1000" b="1" smtClean="0">
              <a:latin typeface="+mj-ea"/>
              <a:ea typeface="+mj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1200" b="1" smtClean="0">
                <a:latin typeface="+mj-ea"/>
                <a:ea typeface="+mj-ea"/>
              </a:rPr>
              <a:t>공개소프트웨어</a:t>
            </a:r>
            <a:r>
              <a:rPr lang="en-US" altLang="ko-KR" sz="1200" b="1" smtClean="0">
                <a:latin typeface="+mj-ea"/>
                <a:ea typeface="+mj-ea"/>
              </a:rPr>
              <a:t>(</a:t>
            </a:r>
            <a:r>
              <a:rPr lang="ko-KR" altLang="en-US" sz="1200" b="1" smtClean="0">
                <a:latin typeface="+mj-ea"/>
                <a:ea typeface="+mj-ea"/>
              </a:rPr>
              <a:t>무료</a:t>
            </a:r>
            <a:r>
              <a:rPr lang="en-US" altLang="ko-KR" sz="1200" b="1" smtClean="0">
                <a:latin typeface="+mj-ea"/>
                <a:ea typeface="+mj-ea"/>
              </a:rPr>
              <a:t>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ko-KR" sz="1200" b="1" smtClean="0">
              <a:latin typeface="+mj-ea"/>
              <a:ea typeface="+mj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1200" b="1" smtClean="0">
                <a:latin typeface="+mj-ea"/>
                <a:ea typeface="+mj-ea"/>
              </a:rPr>
              <a:t>다양한 무료 모듈</a:t>
            </a:r>
            <a:r>
              <a:rPr lang="en-US" altLang="ko-KR" sz="1200" b="1" smtClean="0">
                <a:latin typeface="+mj-ea"/>
                <a:ea typeface="+mj-ea"/>
              </a:rPr>
              <a:t/>
            </a:r>
            <a:br>
              <a:rPr lang="en-US" altLang="ko-KR" sz="1200" b="1" smtClean="0">
                <a:latin typeface="+mj-ea"/>
                <a:ea typeface="+mj-ea"/>
              </a:rPr>
            </a:br>
            <a:r>
              <a:rPr lang="en-US" altLang="ko-KR" sz="1200" b="1" smtClean="0">
                <a:latin typeface="+mj-ea"/>
                <a:ea typeface="+mj-ea"/>
              </a:rPr>
              <a:t>(</a:t>
            </a:r>
            <a:r>
              <a:rPr lang="ko-KR" altLang="en-US" sz="1200" b="1" smtClean="0">
                <a:latin typeface="+mj-ea"/>
                <a:ea typeface="+mj-ea"/>
              </a:rPr>
              <a:t>전세계인이 개발공유</a:t>
            </a:r>
            <a:r>
              <a:rPr lang="en-US" altLang="ko-KR" sz="1200" b="1" smtClean="0">
                <a:latin typeface="+mj-ea"/>
                <a:ea typeface="+mj-ea"/>
              </a:rPr>
              <a:t>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ko-KR" sz="1200" b="1" smtClean="0">
              <a:latin typeface="+mj-ea"/>
              <a:ea typeface="+mj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1200" b="1" smtClean="0">
                <a:latin typeface="+mj-ea"/>
                <a:ea typeface="+mj-ea"/>
              </a:rPr>
              <a:t>타언어에 비해 접근성과 사용성이 용이하다</a:t>
            </a:r>
            <a:r>
              <a:rPr lang="en-US" altLang="ko-KR" sz="1200" b="1" smtClean="0">
                <a:latin typeface="+mj-ea"/>
                <a:ea typeface="+mj-ea"/>
              </a:rPr>
              <a:t>. </a:t>
            </a:r>
            <a:br>
              <a:rPr lang="en-US" altLang="ko-KR" sz="1200" b="1" smtClean="0">
                <a:latin typeface="+mj-ea"/>
                <a:ea typeface="+mj-ea"/>
              </a:rPr>
            </a:br>
            <a:r>
              <a:rPr lang="en-US" altLang="ko-KR" sz="1200" b="1" smtClean="0">
                <a:latin typeface="+mj-ea"/>
                <a:ea typeface="+mj-ea"/>
              </a:rPr>
              <a:t>(</a:t>
            </a:r>
            <a:r>
              <a:rPr lang="ko-KR" altLang="en-US" sz="1200" b="1" smtClean="0">
                <a:latin typeface="+mj-ea"/>
                <a:ea typeface="+mj-ea"/>
              </a:rPr>
              <a:t>문법이 쉬움</a:t>
            </a:r>
            <a:r>
              <a:rPr lang="en-US" altLang="ko-KR" sz="1200" b="1" smtClean="0">
                <a:latin typeface="+mj-ea"/>
                <a:ea typeface="+mj-ea"/>
              </a:rPr>
              <a:t>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671142" y="4917577"/>
            <a:ext cx="2760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가장인기있는 프로그램언어순위</a:t>
            </a:r>
            <a:endParaRPr lang="ko-KR" altLang="en-US" b="1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23790" y="3157471"/>
            <a:ext cx="444500" cy="36765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9900" y="2420044"/>
            <a:ext cx="3362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latin typeface="+mj-ea"/>
              </a:rPr>
              <a:t>[Part1] </a:t>
            </a:r>
            <a:r>
              <a:rPr lang="en-US" altLang="ko-KR" sz="1600" b="1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600" b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파이썬 프로그램의 이해</a:t>
            </a:r>
            <a:endParaRPr lang="ko-KR" altLang="en-US" sz="1600" b="1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1080" y="2298097"/>
            <a:ext cx="433959" cy="51661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5658" y="1038100"/>
            <a:ext cx="1289979" cy="2065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학습효과</a:t>
            </a:r>
            <a:endParaRPr lang="ko-KR" altLang="en-US" sz="1100" b="1"/>
          </a:p>
        </p:txBody>
      </p:sp>
      <p:sp>
        <p:nvSpPr>
          <p:cNvPr id="15" name="자유형 14"/>
          <p:cNvSpPr/>
          <p:nvPr/>
        </p:nvSpPr>
        <p:spPr>
          <a:xfrm>
            <a:off x="341384" y="1137649"/>
            <a:ext cx="118197" cy="319676"/>
          </a:xfrm>
          <a:custGeom>
            <a:avLst/>
            <a:gdLst>
              <a:gd name="connsiteX0" fmla="*/ 0 w 133350"/>
              <a:gd name="connsiteY0" fmla="*/ 0 h 304800"/>
              <a:gd name="connsiteX1" fmla="*/ 0 w 133350"/>
              <a:gd name="connsiteY1" fmla="*/ 304800 h 304800"/>
              <a:gd name="connsiteX2" fmla="*/ 133350 w 13335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304800">
                <a:moveTo>
                  <a:pt x="0" y="0"/>
                </a:moveTo>
                <a:lnTo>
                  <a:pt x="0" y="304800"/>
                </a:lnTo>
                <a:lnTo>
                  <a:pt x="133350" y="30480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69640" y="1058354"/>
            <a:ext cx="71745" cy="83014"/>
            <a:chOff x="271364" y="1055186"/>
            <a:chExt cx="135037" cy="156247"/>
          </a:xfrm>
        </p:grpSpPr>
        <p:sp>
          <p:nvSpPr>
            <p:cNvPr id="29" name="직사각형 28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 flipH="1" flipV="1">
            <a:off x="1465122" y="1154724"/>
            <a:ext cx="71745" cy="83014"/>
            <a:chOff x="271364" y="1055186"/>
            <a:chExt cx="135037" cy="156247"/>
          </a:xfrm>
        </p:grpSpPr>
        <p:sp>
          <p:nvSpPr>
            <p:cNvPr id="34" name="직사각형 33"/>
            <p:cNvSpPr/>
            <p:nvPr/>
          </p:nvSpPr>
          <p:spPr>
            <a:xfrm>
              <a:off x="344389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1364" y="1141367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1364" y="1055186"/>
              <a:ext cx="62012" cy="7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3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5657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+mj-ea"/>
              </a:rPr>
              <a:t>[Part1] 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600" b="1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1600" b="1">
                <a:solidFill>
                  <a:schemeClr val="bg1"/>
                </a:solidFill>
                <a:latin typeface="+mj-ea"/>
              </a:rPr>
              <a:t>파이썬 가상환경 설정</a:t>
            </a:r>
            <a:r>
              <a:rPr lang="en-US" altLang="ko-KR" sz="1600" b="1">
                <a:solidFill>
                  <a:schemeClr val="bg1"/>
                </a:solidFill>
                <a:latin typeface="+mj-ea"/>
              </a:rPr>
              <a:t>-</a:t>
            </a:r>
            <a:r>
              <a:rPr lang="ko-KR" altLang="en-US" sz="1600" b="1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아나콘다 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(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미니콘다 실행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)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AD3FBFE3-02C3-4B9C-9305-E1BD65774FF2}"/>
              </a:ext>
            </a:extLst>
          </p:cNvPr>
          <p:cNvSpPr/>
          <p:nvPr/>
        </p:nvSpPr>
        <p:spPr>
          <a:xfrm>
            <a:off x="473637" y="1337827"/>
            <a:ext cx="779032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200" b="1">
                <a:solidFill>
                  <a:srgbClr val="000000"/>
                </a:solidFill>
                <a:latin typeface="+mn-ea"/>
              </a:rPr>
              <a:t>시작</a:t>
            </a:r>
            <a:r>
              <a:rPr lang="en-US" altLang="ko-KR" sz="1200" b="1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sz="1200" b="1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-&gt; [</a:t>
            </a:r>
            <a:r>
              <a:rPr lang="en-US" altLang="ko-KR" sz="1200" b="1">
                <a:solidFill>
                  <a:srgbClr val="000000"/>
                </a:solidFill>
                <a:latin typeface="+mn-ea"/>
              </a:rPr>
              <a:t>anaconda prompt] </a:t>
            </a:r>
            <a:r>
              <a:rPr lang="ko-KR" altLang="en-US" sz="12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b="1" smtClean="0">
                <a:solidFill>
                  <a:srgbClr val="000000"/>
                </a:solidFill>
                <a:latin typeface="+mn-ea"/>
              </a:rPr>
              <a:t>실행 </a:t>
            </a:r>
            <a:endParaRPr lang="en-US" altLang="ko-KR" sz="1200" b="1" smtClean="0">
              <a:solidFill>
                <a:srgbClr val="000000"/>
              </a:solidFill>
              <a:latin typeface="+mn-ea"/>
            </a:endParaRPr>
          </a:p>
          <a:p>
            <a:pPr marL="177800" lvl="0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rgbClr val="000000"/>
                </a:solidFill>
                <a:latin typeface="+mn-ea"/>
              </a:rPr>
              <a:t>프롬프트 화면 준비</a:t>
            </a:r>
            <a:r>
              <a:rPr lang="en-US" altLang="ko-KR" sz="1200" b="1" smtClean="0">
                <a:solidFill>
                  <a:srgbClr val="000000"/>
                </a:solidFill>
                <a:latin typeface="+mn-ea"/>
              </a:rPr>
              <a:t>(cmd </a:t>
            </a:r>
            <a:r>
              <a:rPr lang="ko-KR" altLang="en-US" sz="1200" b="1" smtClean="0">
                <a:solidFill>
                  <a:srgbClr val="000000"/>
                </a:solidFill>
                <a:latin typeface="+mn-ea"/>
              </a:rPr>
              <a:t>화면임</a:t>
            </a:r>
            <a:r>
              <a:rPr lang="en-US" altLang="ko-KR" sz="1200" b="1" smtClean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0178DF-626F-4CAD-8290-CF02FDE7F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817"/>
          <a:stretch/>
        </p:blipFill>
        <p:spPr>
          <a:xfrm>
            <a:off x="532354" y="2199474"/>
            <a:ext cx="3291570" cy="316654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FDF27889-FAB1-4014-A557-0EE6D955D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674" y="2186118"/>
            <a:ext cx="4349113" cy="3166545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038600" y="2422888"/>
            <a:ext cx="2260600" cy="46924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911277" y="3128902"/>
            <a:ext cx="2775845" cy="7562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사용자계정표시</a:t>
            </a:r>
            <a:endParaRPr lang="en-US" altLang="ko-KR" b="1" smtClean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계정명은 영문이어야함</a:t>
            </a:r>
            <a:endParaRPr lang="ko-KR" altLang="en-US" b="1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309701" y="2922510"/>
            <a:ext cx="463467" cy="634506"/>
          </a:xfrm>
          <a:custGeom>
            <a:avLst/>
            <a:gdLst>
              <a:gd name="connsiteX0" fmla="*/ 0 w 133350"/>
              <a:gd name="connsiteY0" fmla="*/ 0 h 304800"/>
              <a:gd name="connsiteX1" fmla="*/ 0 w 133350"/>
              <a:gd name="connsiteY1" fmla="*/ 304800 h 304800"/>
              <a:gd name="connsiteX2" fmla="*/ 133350 w 13335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304800">
                <a:moveTo>
                  <a:pt x="0" y="0"/>
                </a:moveTo>
                <a:lnTo>
                  <a:pt x="0" y="304800"/>
                </a:lnTo>
                <a:lnTo>
                  <a:pt x="133350" y="304800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3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6618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+mj-ea"/>
              </a:rPr>
              <a:t>[Part1] 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600" b="1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1600" b="1">
                <a:solidFill>
                  <a:schemeClr val="bg1"/>
                </a:solidFill>
                <a:latin typeface="+mj-ea"/>
              </a:rPr>
              <a:t>파이썬 가상환경 설정</a:t>
            </a:r>
            <a:r>
              <a:rPr lang="en-US" altLang="ko-KR" sz="1600" b="1">
                <a:solidFill>
                  <a:schemeClr val="bg1"/>
                </a:solidFill>
                <a:latin typeface="+mj-ea"/>
              </a:rPr>
              <a:t>-</a:t>
            </a:r>
            <a:r>
              <a:rPr lang="ko-KR" altLang="en-US" sz="1600" b="1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명령프롬프트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(cmd)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에서 파이썬실행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73060" y="1662112"/>
            <a:ext cx="8389940" cy="4557713"/>
            <a:chOff x="238125" y="1128712"/>
            <a:chExt cx="8667750" cy="46005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125" y="1128712"/>
              <a:ext cx="8667750" cy="4600575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419707" y="1442331"/>
              <a:ext cx="2123735" cy="28882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>
                  <a:solidFill>
                    <a:srgbClr val="FF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600" b="1" smtClean="0">
                  <a:solidFill>
                    <a:srgbClr val="FF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python</a:t>
              </a:r>
              <a:endParaRPr lang="ko-KR" altLang="en-US" sz="1600" b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63534" y="2899656"/>
              <a:ext cx="2123735" cy="28882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smtClean="0">
                  <a:solidFill>
                    <a:srgbClr val="FF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3+4</a:t>
              </a:r>
              <a:endParaRPr lang="ko-KR" altLang="en-US" sz="1600" b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63534" y="3509256"/>
              <a:ext cx="2123735" cy="28882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smtClean="0">
                  <a:solidFill>
                    <a:srgbClr val="FF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mean(3+4)</a:t>
              </a:r>
              <a:endParaRPr lang="ko-KR" altLang="en-US" sz="1600" b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863534" y="4680125"/>
              <a:ext cx="2123735" cy="28882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smtClean="0">
                  <a:solidFill>
                    <a:srgbClr val="FF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exit()</a:t>
              </a:r>
              <a:endParaRPr lang="ko-KR" altLang="en-US" sz="1600" b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D3FBFE3-02C3-4B9C-9305-E1BD65774FF2}"/>
              </a:ext>
            </a:extLst>
          </p:cNvPr>
          <p:cNvSpPr/>
          <p:nvPr/>
        </p:nvSpPr>
        <p:spPr>
          <a:xfrm>
            <a:off x="238124" y="1089177"/>
            <a:ext cx="779032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smtClean="0">
                <a:solidFill>
                  <a:srgbClr val="000000"/>
                </a:solidFill>
                <a:latin typeface="+mn-ea"/>
              </a:rPr>
              <a:t>python</a:t>
            </a:r>
            <a:r>
              <a:rPr lang="ko-KR" altLang="en-US" sz="1200" b="1" smtClean="0">
                <a:solidFill>
                  <a:srgbClr val="000000"/>
                </a:solidFill>
                <a:latin typeface="+mn-ea"/>
              </a:rPr>
              <a:t>으로 프로그램 실행후 </a:t>
            </a:r>
            <a:r>
              <a:rPr lang="en-US" altLang="ko-KR" sz="1200" b="1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lang="ko-KR" altLang="en-US" sz="1200" b="1" smtClean="0">
                <a:solidFill>
                  <a:srgbClr val="000000"/>
                </a:solidFill>
                <a:latin typeface="+mn-ea"/>
              </a:rPr>
              <a:t>표시가 나오면 명령을 입력함</a:t>
            </a:r>
            <a:endParaRPr lang="en-US" altLang="ko-KR" sz="1200" b="1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D3FBFE3-02C3-4B9C-9305-E1BD65774FF2}"/>
              </a:ext>
            </a:extLst>
          </p:cNvPr>
          <p:cNvSpPr/>
          <p:nvPr/>
        </p:nvSpPr>
        <p:spPr>
          <a:xfrm>
            <a:off x="399745" y="4172930"/>
            <a:ext cx="7849623" cy="32329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smtClean="0">
                <a:latin typeface="+mj-ea"/>
              </a:rPr>
              <a:t>(base) C:\Users\user&gt;</a:t>
            </a:r>
            <a:r>
              <a:rPr lang="en-US" altLang="ko-KR" sz="1600" smtClean="0">
                <a:latin typeface="+mj-ea"/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 create -n  nhi  python=3.7</a:t>
            </a:r>
            <a:endParaRPr lang="en-US" altLang="ko-KR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3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5100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+mj-ea"/>
              </a:rPr>
              <a:t>[Part1] 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600" b="1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1600" b="1">
                <a:solidFill>
                  <a:schemeClr val="bg1"/>
                </a:solidFill>
                <a:latin typeface="+mj-ea"/>
              </a:rPr>
              <a:t>파이썬 가상환경 설정</a:t>
            </a:r>
            <a:r>
              <a:rPr lang="en-US" altLang="ko-KR" sz="1600" b="1">
                <a:solidFill>
                  <a:schemeClr val="bg1"/>
                </a:solidFill>
                <a:latin typeface="+mj-ea"/>
              </a:rPr>
              <a:t>-</a:t>
            </a:r>
            <a:r>
              <a:rPr lang="ko-KR" altLang="en-US" sz="1600" b="1">
                <a:solidFill>
                  <a:schemeClr val="bg1"/>
                </a:solidFill>
                <a:latin typeface="+mj-ea"/>
              </a:rPr>
              <a:t> 가상환경 이름 정의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D3FBFE3-02C3-4B9C-9305-E1BD65774FF2}"/>
              </a:ext>
            </a:extLst>
          </p:cNvPr>
          <p:cNvSpPr/>
          <p:nvPr/>
        </p:nvSpPr>
        <p:spPr>
          <a:xfrm>
            <a:off x="399745" y="1721180"/>
            <a:ext cx="79632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600">
                <a:latin typeface="+mj-ea"/>
              </a:rPr>
              <a:t>(base) C:\Users\user&gt;</a:t>
            </a:r>
            <a:r>
              <a:rPr lang="en-US" altLang="ko-KR" sz="1600" b="1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 update conda</a:t>
            </a:r>
          </a:p>
          <a:p>
            <a:pPr lvl="0"/>
            <a:r>
              <a:rPr lang="en-US" altLang="ko-KR" sz="1200" b="1" smtClean="0">
                <a:solidFill>
                  <a:srgbClr val="000000"/>
                </a:solidFill>
                <a:latin typeface="+mn-ea"/>
              </a:rPr>
              <a:t>                                         </a:t>
            </a:r>
            <a:r>
              <a:rPr lang="en-US" altLang="ko-KR" sz="1600" b="1" smtClean="0">
                <a:solidFill>
                  <a:srgbClr val="000000"/>
                </a:solidFill>
                <a:latin typeface="+mn-ea"/>
              </a:rPr>
              <a:t>Proceed </a:t>
            </a:r>
            <a:r>
              <a:rPr lang="en-US" altLang="ko-KR" sz="1600" b="1">
                <a:solidFill>
                  <a:srgbClr val="000000"/>
                </a:solidFill>
                <a:latin typeface="+mn-ea"/>
              </a:rPr>
              <a:t>([y]/n)? </a:t>
            </a:r>
            <a:r>
              <a:rPr lang="en-US" altLang="ko-KR" sz="1600" b="1" smtClean="0">
                <a:solidFill>
                  <a:srgbClr val="FF0000"/>
                </a:solidFill>
                <a:latin typeface="+mn-ea"/>
              </a:rPr>
              <a:t>y</a:t>
            </a:r>
            <a:endParaRPr lang="en-US" altLang="ko-KR" sz="16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9302" y="2839982"/>
            <a:ext cx="7938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 가상환경</a:t>
            </a:r>
            <a:r>
              <a:rPr lang="en-US" altLang="ko-KR" sz="1400" b="1" smtClean="0"/>
              <a:t>: </a:t>
            </a:r>
            <a:r>
              <a:rPr lang="ko-KR" altLang="en-US" sz="1400" b="1" smtClean="0"/>
              <a:t>작업별 공간임</a:t>
            </a:r>
            <a:r>
              <a:rPr lang="en-US" altLang="ko-KR" sz="1400" b="1" smtClean="0"/>
              <a:t>. </a:t>
            </a:r>
            <a:r>
              <a:rPr lang="ko-KR" altLang="en-US" sz="1400" b="1" smtClean="0"/>
              <a:t>프로그램 다운로드</a:t>
            </a:r>
            <a:r>
              <a:rPr lang="en-US" altLang="ko-KR" sz="1400" b="1" smtClean="0"/>
              <a:t>(</a:t>
            </a:r>
            <a:r>
              <a:rPr lang="ko-KR" altLang="en-US" sz="1400" b="1" smtClean="0"/>
              <a:t>모듈</a:t>
            </a:r>
            <a:r>
              <a:rPr lang="en-US" altLang="ko-KR" sz="1400" b="1" smtClean="0"/>
              <a:t>) </a:t>
            </a:r>
            <a:r>
              <a:rPr lang="ko-KR" altLang="en-US" sz="1400" b="1" smtClean="0"/>
              <a:t>및 저장등을 지정한 폴더에 모아놓는 공간임</a:t>
            </a:r>
            <a:r>
              <a:rPr lang="en-US" altLang="ko-KR" sz="1400" b="1" smtClean="0"/>
              <a:t>.</a:t>
            </a:r>
            <a:endParaRPr lang="ko-KR" altLang="en-US" sz="1400" b="1"/>
          </a:p>
        </p:txBody>
      </p:sp>
      <p:grpSp>
        <p:nvGrpSpPr>
          <p:cNvPr id="6" name="그룹 5"/>
          <p:cNvGrpSpPr/>
          <p:nvPr/>
        </p:nvGrpSpPr>
        <p:grpSpPr>
          <a:xfrm>
            <a:off x="819149" y="3180696"/>
            <a:ext cx="4195955" cy="868719"/>
            <a:chOff x="488645" y="3272523"/>
            <a:chExt cx="4526460" cy="868719"/>
          </a:xfrm>
        </p:grpSpPr>
        <p:sp>
          <p:nvSpPr>
            <p:cNvPr id="19" name="한쪽 모서리가 잘린 사각형 18"/>
            <p:cNvSpPr/>
            <p:nvPr/>
          </p:nvSpPr>
          <p:spPr>
            <a:xfrm>
              <a:off x="488645" y="3272523"/>
              <a:ext cx="1453662" cy="86871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방</a:t>
              </a:r>
              <a:r>
                <a:rPr lang="en-US" altLang="ko-KR" sz="14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1</a:t>
              </a: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이름</a:t>
              </a:r>
              <a:r>
                <a:rPr lang="en-US" altLang="ko-KR" sz="14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:nhi</a:t>
              </a:r>
              <a:endPara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" name="한쪽 모서리가 잘린 사각형 20"/>
            <p:cNvSpPr/>
            <p:nvPr/>
          </p:nvSpPr>
          <p:spPr>
            <a:xfrm>
              <a:off x="2025044" y="3272523"/>
              <a:ext cx="1453662" cy="86871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방</a:t>
              </a:r>
              <a:r>
                <a:rPr lang="en-US" altLang="ko-KR" sz="14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2</a:t>
              </a: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이름</a:t>
              </a:r>
              <a:r>
                <a:rPr lang="en-US" altLang="ko-KR" sz="14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: Test</a:t>
              </a:r>
              <a:endPara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한쪽 모서리가 잘린 사각형 21"/>
            <p:cNvSpPr/>
            <p:nvPr/>
          </p:nvSpPr>
          <p:spPr>
            <a:xfrm>
              <a:off x="3561443" y="3272523"/>
              <a:ext cx="1453662" cy="86871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방</a:t>
              </a:r>
              <a:r>
                <a:rPr lang="en-US" altLang="ko-KR" sz="14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3</a:t>
              </a: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이름</a:t>
              </a:r>
              <a:r>
                <a:rPr lang="en-US" altLang="ko-KR" sz="14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: Pro1</a:t>
              </a:r>
              <a:endPara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072609" y="3180696"/>
            <a:ext cx="3176759" cy="86871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방마다 물건을 채워야함</a:t>
            </a:r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b="1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인터넷다운로드</a:t>
            </a:r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b="1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모듈</a:t>
            </a:r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ctr"/>
            <a:r>
              <a:rPr lang="ko-KR" altLang="en-US" sz="1200" b="1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그방에서만 사용할수 있음</a:t>
            </a:r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1200" b="1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방은 폭파할수 있음</a:t>
            </a:r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200" b="1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9745" y="5410985"/>
            <a:ext cx="4357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+mj-ea"/>
              </a:rPr>
              <a:t>(base) C:\Users\user</a:t>
            </a:r>
            <a:r>
              <a:rPr lang="ko-KR" altLang="en-US" sz="1600" smtClean="0">
                <a:latin typeface="+mj-ea"/>
              </a:rPr>
              <a:t>&gt; </a:t>
            </a:r>
            <a:r>
              <a:rPr lang="en-US" altLang="ko-KR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  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 </a:t>
            </a:r>
            <a:r>
              <a:rPr lang="en-US" altLang="ko-KR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--envs</a:t>
            </a:r>
            <a:endParaRPr lang="ko-KR" altLang="en-US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323893" y="4507893"/>
            <a:ext cx="433327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자유형 29"/>
          <p:cNvSpPr/>
          <p:nvPr/>
        </p:nvSpPr>
        <p:spPr>
          <a:xfrm>
            <a:off x="4471563" y="4514199"/>
            <a:ext cx="254000" cy="241300"/>
          </a:xfrm>
          <a:custGeom>
            <a:avLst/>
            <a:gdLst>
              <a:gd name="connsiteX0" fmla="*/ 0 w 254000"/>
              <a:gd name="connsiteY0" fmla="*/ 0 h 241300"/>
              <a:gd name="connsiteX1" fmla="*/ 0 w 254000"/>
              <a:gd name="connsiteY1" fmla="*/ 241300 h 241300"/>
              <a:gd name="connsiteX2" fmla="*/ 254000 w 2540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241300">
                <a:moveTo>
                  <a:pt x="0" y="0"/>
                </a:moveTo>
                <a:lnTo>
                  <a:pt x="0" y="241300"/>
                </a:lnTo>
                <a:lnTo>
                  <a:pt x="254000" y="24130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26799" y="4633039"/>
            <a:ext cx="1221046" cy="244919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사용자 방이름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8583" y="1404231"/>
            <a:ext cx="2123735" cy="2888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콘다프로그램 업데이트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8645" y="2522539"/>
            <a:ext cx="2123735" cy="2888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가상환경 설정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8105" y="4997428"/>
            <a:ext cx="2123735" cy="2888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생성된 가상환경 확인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19" y="1265202"/>
            <a:ext cx="36420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  <a:endParaRPr lang="ko-KR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0019" y="2380605"/>
            <a:ext cx="36420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</a:t>
            </a:r>
            <a:endParaRPr lang="ko-KR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0019" y="4849868"/>
            <a:ext cx="36420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</a:t>
            </a:r>
            <a:endParaRPr lang="ko-KR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476207"/>
            <a:ext cx="9143999" cy="5141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l="16024" r="10927" b="11429"/>
          <a:stretch/>
        </p:blipFill>
        <p:spPr>
          <a:xfrm>
            <a:off x="29031" y="43542"/>
            <a:ext cx="1669007" cy="3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384" y="123427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자가실습형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기본기다지기과정</a:t>
            </a:r>
            <a:r>
              <a:rPr lang="en-US" altLang="ko-KR" sz="900" b="1" smtClean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sz="900" b="1" smtClean="0">
                <a:solidFill>
                  <a:schemeClr val="accent5">
                    <a:lumMod val="50000"/>
                  </a:schemeClr>
                </a:solidFill>
              </a:rPr>
              <a:t>파이썬</a:t>
            </a:r>
            <a:endParaRPr lang="ko-KR" altLang="en-US" sz="9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38" y="545037"/>
            <a:ext cx="4822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+mj-ea"/>
              </a:rPr>
              <a:t>[Part1] 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1600" b="1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1600" b="1">
                <a:solidFill>
                  <a:schemeClr val="bg1"/>
                </a:solidFill>
                <a:latin typeface="+mj-ea"/>
              </a:rPr>
              <a:t>파이썬 가상환경 설정</a:t>
            </a:r>
            <a:r>
              <a:rPr lang="en-US" altLang="ko-KR" sz="1600" b="1">
                <a:solidFill>
                  <a:schemeClr val="bg1"/>
                </a:solidFill>
                <a:latin typeface="+mj-ea"/>
              </a:rPr>
              <a:t>-</a:t>
            </a:r>
            <a:r>
              <a:rPr lang="ko-KR" altLang="en-US" sz="1600" b="1">
                <a:solidFill>
                  <a:schemeClr val="bg1"/>
                </a:solidFill>
                <a:latin typeface="+mj-ea"/>
              </a:rPr>
              <a:t> 가상환경 </a:t>
            </a:r>
            <a:r>
              <a:rPr lang="ko-KR" altLang="en-US" sz="1600" b="1" smtClean="0">
                <a:solidFill>
                  <a:schemeClr val="bg1"/>
                </a:solidFill>
                <a:latin typeface="+mj-ea"/>
              </a:rPr>
              <a:t>활성화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4" name="그림 23" descr="연필.pn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019" y="499290"/>
            <a:ext cx="346082" cy="412002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518583" y="1423001"/>
            <a:ext cx="2123735" cy="2888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가상환경 활성화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19" y="1283972"/>
            <a:ext cx="36420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0769" y="1749922"/>
            <a:ext cx="3492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latin typeface="+mj-ea"/>
                <a:ea typeface="+mj-ea"/>
              </a:rPr>
              <a:t>(base) c:\</a:t>
            </a:r>
            <a:r>
              <a:rPr lang="en-US" altLang="ko-KR" sz="1600" smtClean="0">
                <a:latin typeface="+mj-ea"/>
                <a:ea typeface="+mj-ea"/>
              </a:rPr>
              <a:t>User\user&gt;</a:t>
            </a:r>
            <a:r>
              <a:rPr lang="en-US" altLang="ko-KR" sz="1600" b="1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activate   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nhi</a:t>
            </a:r>
            <a:endParaRPr lang="ko-KR" altLang="en-US" sz="1600" b="1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609937" y="2088476"/>
            <a:ext cx="344753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자유형 38"/>
          <p:cNvSpPr/>
          <p:nvPr/>
        </p:nvSpPr>
        <p:spPr>
          <a:xfrm>
            <a:off x="3712930" y="2097145"/>
            <a:ext cx="254000" cy="241300"/>
          </a:xfrm>
          <a:custGeom>
            <a:avLst/>
            <a:gdLst>
              <a:gd name="connsiteX0" fmla="*/ 0 w 254000"/>
              <a:gd name="connsiteY0" fmla="*/ 0 h 241300"/>
              <a:gd name="connsiteX1" fmla="*/ 0 w 254000"/>
              <a:gd name="connsiteY1" fmla="*/ 241300 h 241300"/>
              <a:gd name="connsiteX2" fmla="*/ 254000 w 2540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241300">
                <a:moveTo>
                  <a:pt x="0" y="0"/>
                </a:moveTo>
                <a:lnTo>
                  <a:pt x="0" y="241300"/>
                </a:lnTo>
                <a:lnTo>
                  <a:pt x="254000" y="241300"/>
                </a:lnTo>
              </a:path>
            </a:pathLst>
          </a:custGeom>
          <a:noFill/>
          <a:ln w="28575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4690" y="2225947"/>
            <a:ext cx="1221046" cy="244919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사용자 방이름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8583" y="3734757"/>
            <a:ext cx="2123735" cy="2888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가상환경 종료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0019" y="3595728"/>
            <a:ext cx="36420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50769" y="2086635"/>
            <a:ext cx="2197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+mj-ea"/>
                <a:ea typeface="+mj-ea"/>
              </a:rPr>
              <a:t>(nhi) C:\</a:t>
            </a:r>
            <a:r>
              <a:rPr lang="ko-KR" altLang="en-US" sz="1600" smtClean="0">
                <a:latin typeface="+mj-ea"/>
                <a:ea typeface="+mj-ea"/>
              </a:rPr>
              <a:t>Users\user&gt;</a:t>
            </a:r>
            <a:endParaRPr lang="ko-KR" altLang="en-US" b="1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84752" y="2474894"/>
            <a:ext cx="433327" cy="0"/>
          </a:xfrm>
          <a:prstGeom prst="line">
            <a:avLst/>
          </a:prstGeom>
          <a:ln w="38100" cap="rnd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>
            <a:off x="809905" y="2498107"/>
            <a:ext cx="254000" cy="241300"/>
          </a:xfrm>
          <a:custGeom>
            <a:avLst/>
            <a:gdLst>
              <a:gd name="connsiteX0" fmla="*/ 0 w 254000"/>
              <a:gd name="connsiteY0" fmla="*/ 0 h 241300"/>
              <a:gd name="connsiteX1" fmla="*/ 0 w 254000"/>
              <a:gd name="connsiteY1" fmla="*/ 241300 h 241300"/>
              <a:gd name="connsiteX2" fmla="*/ 254000 w 2540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241300">
                <a:moveTo>
                  <a:pt x="0" y="0"/>
                </a:moveTo>
                <a:lnTo>
                  <a:pt x="0" y="241300"/>
                </a:lnTo>
                <a:lnTo>
                  <a:pt x="254000" y="241300"/>
                </a:lnTo>
              </a:path>
            </a:pathLst>
          </a:custGeom>
          <a:noFill/>
          <a:ln w="28575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63906" y="2594996"/>
            <a:ext cx="2264212" cy="2449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activate</a:t>
            </a:r>
            <a:r>
              <a:rPr lang="en-US" altLang="ko-KR" sz="1200" b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방이름</a:t>
            </a:r>
            <a:endParaRPr lang="ko-KR" altLang="en-US" sz="1200" b="1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50769" y="4066413"/>
            <a:ext cx="3072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+mj-ea"/>
                <a:ea typeface="+mj-ea"/>
              </a:rPr>
              <a:t>(nhi) </a:t>
            </a:r>
            <a:r>
              <a:rPr lang="en-US" altLang="ko-KR" sz="1600">
                <a:latin typeface="+mj-ea"/>
                <a:ea typeface="+mj-ea"/>
              </a:rPr>
              <a:t>c:\</a:t>
            </a:r>
            <a:r>
              <a:rPr lang="en-US" altLang="ko-KR" sz="1600" smtClean="0">
                <a:latin typeface="+mj-ea"/>
                <a:ea typeface="+mj-ea"/>
              </a:rPr>
              <a:t>User\user&gt;</a:t>
            </a:r>
            <a:r>
              <a:rPr lang="en-US" altLang="ko-KR" sz="1600" b="1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deactivate</a:t>
            </a:r>
          </a:p>
          <a:p>
            <a:r>
              <a:rPr lang="en-US" altLang="ko-KR" sz="1600">
                <a:latin typeface="+mj-ea"/>
              </a:rPr>
              <a:t>(base) c:\User\user&gt;</a:t>
            </a:r>
            <a:endParaRPr lang="ko-KR" altLang="en-US" sz="16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84751" y="4709294"/>
            <a:ext cx="619401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자유형 48"/>
          <p:cNvSpPr/>
          <p:nvPr/>
        </p:nvSpPr>
        <p:spPr>
          <a:xfrm>
            <a:off x="809904" y="4732507"/>
            <a:ext cx="254000" cy="241300"/>
          </a:xfrm>
          <a:custGeom>
            <a:avLst/>
            <a:gdLst>
              <a:gd name="connsiteX0" fmla="*/ 0 w 254000"/>
              <a:gd name="connsiteY0" fmla="*/ 0 h 241300"/>
              <a:gd name="connsiteX1" fmla="*/ 0 w 254000"/>
              <a:gd name="connsiteY1" fmla="*/ 241300 h 241300"/>
              <a:gd name="connsiteX2" fmla="*/ 254000 w 2540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241300">
                <a:moveTo>
                  <a:pt x="0" y="0"/>
                </a:moveTo>
                <a:lnTo>
                  <a:pt x="0" y="241300"/>
                </a:lnTo>
                <a:lnTo>
                  <a:pt x="254000" y="241300"/>
                </a:lnTo>
              </a:path>
            </a:pathLst>
          </a:custGeom>
          <a:noFill/>
          <a:ln w="28575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63905" y="4829396"/>
            <a:ext cx="2264212" cy="244919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기본 작업환경 세팅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565213" y="3212104"/>
            <a:ext cx="3398044" cy="2796000"/>
            <a:chOff x="734255" y="2667000"/>
            <a:chExt cx="1742961" cy="1482929"/>
          </a:xfrm>
        </p:grpSpPr>
        <p:grpSp>
          <p:nvGrpSpPr>
            <p:cNvPr id="57" name="그룹 56"/>
            <p:cNvGrpSpPr/>
            <p:nvPr/>
          </p:nvGrpSpPr>
          <p:grpSpPr>
            <a:xfrm>
              <a:off x="734255" y="2667000"/>
              <a:ext cx="1742961" cy="1482929"/>
              <a:chOff x="734255" y="2667000"/>
              <a:chExt cx="1742961" cy="1482929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734255" y="2667000"/>
                <a:ext cx="1742961" cy="1441511"/>
              </a:xfrm>
              <a:prstGeom prst="roundRect">
                <a:avLst>
                  <a:gd name="adj" fmla="val 8333"/>
                </a:avLst>
              </a:prstGeom>
              <a:solidFill>
                <a:srgbClr val="EC602A"/>
              </a:solidFill>
              <a:ln w="9525">
                <a:noFill/>
                <a:prstDash val="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algn="ctr">
                  <a:spcBef>
                    <a:spcPts val="0"/>
                  </a:spcBef>
                  <a:defRPr/>
                </a:pPr>
                <a:endParaRPr lang="ko-KR" altLang="en-US" sz="1700" b="1">
                  <a:solidFill>
                    <a:schemeClr val="lt1"/>
                  </a:solidFill>
                  <a:latin typeface="Arial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823446" y="2761312"/>
                <a:ext cx="1211284" cy="1210189"/>
              </a:xfrm>
              <a:prstGeom prst="roundRect">
                <a:avLst>
                  <a:gd name="adj" fmla="val 3741"/>
                </a:avLst>
              </a:prstGeom>
              <a:solidFill>
                <a:schemeClr val="lt1"/>
              </a:solidFill>
              <a:ln w="9525">
                <a:noFill/>
                <a:prstDash val="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algn="ctr">
                  <a:spcBef>
                    <a:spcPts val="0"/>
                  </a:spcBef>
                  <a:defRPr/>
                </a:pPr>
                <a:endParaRPr lang="ko-KR" altLang="en-US" sz="1700" b="1">
                  <a:solidFill>
                    <a:schemeClr val="lt1"/>
                  </a:solidFill>
                  <a:latin typeface="Arial"/>
                </a:endParaRPr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1543872" y="2667000"/>
                <a:ext cx="933344" cy="1482929"/>
              </a:xfrm>
              <a:custGeom>
                <a:avLst/>
                <a:gdLst>
                  <a:gd name="connsiteX0" fmla="*/ -171 w 918939"/>
                  <a:gd name="connsiteY0" fmla="*/ 26806 h 1441859"/>
                  <a:gd name="connsiteX1" fmla="*/ 798618 w 918939"/>
                  <a:gd name="connsiteY1" fmla="*/ 15 h 1441859"/>
                  <a:gd name="connsiteX2" fmla="*/ 918747 w 918939"/>
                  <a:gd name="connsiteY2" fmla="*/ 120143 h 1441859"/>
                  <a:gd name="connsiteX3" fmla="*/ 918747 w 918939"/>
                  <a:gd name="connsiteY3" fmla="*/ 120143 h 1441859"/>
                  <a:gd name="connsiteX4" fmla="*/ 918746 w 918939"/>
                  <a:gd name="connsiteY4" fmla="*/ 1321398 h 1441859"/>
                  <a:gd name="connsiteX5" fmla="*/ 798618 w 918939"/>
                  <a:gd name="connsiteY5" fmla="*/ 1441526 h 1441859"/>
                  <a:gd name="connsiteX6" fmla="*/ -171 w 918939"/>
                  <a:gd name="connsiteY6" fmla="*/ 1428343 h 1441859"/>
                  <a:gd name="connsiteX7" fmla="*/ -171 w 918939"/>
                  <a:gd name="connsiteY7" fmla="*/ 26806 h 1441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8939" h="1441859">
                    <a:moveTo>
                      <a:pt x="-171" y="26806"/>
                    </a:moveTo>
                    <a:lnTo>
                      <a:pt x="798618" y="15"/>
                    </a:lnTo>
                    <a:cubicBezTo>
                      <a:pt x="864963" y="15"/>
                      <a:pt x="918746" y="53798"/>
                      <a:pt x="918747" y="120143"/>
                    </a:cubicBezTo>
                    <a:quadBezTo>
                      <a:pt x="918747" y="120143"/>
                      <a:pt x="918747" y="120143"/>
                    </a:quadBezTo>
                    <a:lnTo>
                      <a:pt x="918746" y="1321398"/>
                    </a:lnTo>
                    <a:cubicBezTo>
                      <a:pt x="918746" y="1387743"/>
                      <a:pt x="864963" y="1441526"/>
                      <a:pt x="798618" y="1441526"/>
                    </a:cubicBezTo>
                    <a:lnTo>
                      <a:pt x="-171" y="1428343"/>
                    </a:lnTo>
                    <a:cubicBezTo>
                      <a:pt x="36994" y="1034159"/>
                      <a:pt x="-171" y="267058"/>
                      <a:pt x="-171" y="26806"/>
                    </a:cubicBezTo>
                    <a:close/>
                  </a:path>
                </a:pathLst>
              </a:custGeom>
              <a:solidFill>
                <a:srgbClr val="808080">
                  <a:alpha val="11000"/>
                </a:srgbClr>
              </a:solidFill>
              <a:ln w="9525">
                <a:noFill/>
                <a:prstDash val="dash"/>
              </a:ln>
              <a:effectLst/>
              <a:extLst>
                <a:ext uri="49926C4B-DF97-48ae-9DD6-E73424213832">
                  <hp:hncExtEffects xmlns="" xmlns:c="http://schemas.openxmlformats.org/drawingml/2006/chart" xmlns:dgm="http://schemas.openxmlformats.org/drawingml/2006/diagram" xmlns:dsp="http://schemas.microsoft.com/office/drawing/2008/diagram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hp="http://schemas.haansoft.com/office/presentation/8.0">
                    <hd:hncFillOverlay xmlns:hd="http://schemas.haansoft.com/office/drawingml/8.0" r:id="rId4"/>
                  </hp:hncExtEffects>
                </a:ext>
              </a:ex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algn="ctr">
                  <a:spcBef>
                    <a:spcPts val="0"/>
                  </a:spcBef>
                  <a:defRPr/>
                </a:pPr>
                <a:endParaRPr lang="ko-KR" altLang="en-US" sz="1700" b="1">
                  <a:solidFill>
                    <a:schemeClr val="lt1"/>
                  </a:solidFill>
                  <a:latin typeface="Arial"/>
                </a:endParaRPr>
              </a:p>
            </p:txBody>
          </p:sp>
        </p:grpSp>
        <p:sp>
          <p:nvSpPr>
            <p:cNvPr id="58" name="모서리가 둥근 직사각형 57"/>
            <p:cNvSpPr/>
            <p:nvPr/>
          </p:nvSpPr>
          <p:spPr>
            <a:xfrm>
              <a:off x="846283" y="2809564"/>
              <a:ext cx="745105" cy="255204"/>
            </a:xfrm>
            <a:prstGeom prst="roundRect">
              <a:avLst>
                <a:gd name="adj" fmla="val 16667"/>
              </a:avLst>
            </a:prstGeom>
            <a:solidFill>
              <a:srgbClr val="D71417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algn="ctr">
                <a:spcBef>
                  <a:spcPts val="0"/>
                </a:spcBef>
                <a:defRPr/>
              </a:pPr>
              <a:endParaRPr lang="ko-KR" altLang="en-US" sz="1700" b="1">
                <a:solidFill>
                  <a:schemeClr val="bg1"/>
                </a:solidFill>
                <a:latin typeface="Arial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2111582" y="3201904"/>
              <a:ext cx="268770" cy="450887"/>
              <a:chOff x="2111589" y="3020785"/>
              <a:chExt cx="323199" cy="450887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2111589" y="3020785"/>
                <a:ext cx="314564" cy="0"/>
              </a:xfrm>
              <a:prstGeom prst="line">
                <a:avLst/>
              </a:prstGeom>
              <a:ln w="38100">
                <a:solidFill>
                  <a:schemeClr val="l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2113747" y="3133507"/>
                <a:ext cx="314564" cy="0"/>
              </a:xfrm>
              <a:prstGeom prst="line">
                <a:avLst/>
              </a:prstGeom>
              <a:ln w="38100">
                <a:solidFill>
                  <a:schemeClr val="l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2115906" y="3246229"/>
                <a:ext cx="314564" cy="0"/>
              </a:xfrm>
              <a:prstGeom prst="line">
                <a:avLst/>
              </a:prstGeom>
              <a:ln w="38100">
                <a:solidFill>
                  <a:schemeClr val="l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2118065" y="3358951"/>
                <a:ext cx="314564" cy="0"/>
              </a:xfrm>
              <a:prstGeom prst="line">
                <a:avLst/>
              </a:prstGeom>
              <a:ln w="38100">
                <a:solidFill>
                  <a:schemeClr val="l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2120224" y="3471672"/>
                <a:ext cx="314564" cy="0"/>
              </a:xfrm>
              <a:prstGeom prst="line">
                <a:avLst/>
              </a:prstGeom>
              <a:ln w="38100">
                <a:solidFill>
                  <a:schemeClr val="l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861033" y="2803248"/>
              <a:ext cx="1250549" cy="244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chemeClr val="lt1"/>
                </a:buClr>
                <a:buNone/>
                <a:defRPr/>
              </a:pPr>
              <a:r>
                <a:rPr lang="ko-KR" altLang="en-US" sz="1200" b="1" smtClean="0">
                  <a:solidFill>
                    <a:schemeClr val="bg1"/>
                  </a:solidFill>
                  <a:latin typeface="+mj-ea"/>
                  <a:ea typeface="+mj-ea"/>
                </a:rPr>
                <a:t>참고 </a:t>
              </a:r>
              <a:r>
                <a:rPr lang="en-US" altLang="ko-KR" sz="1200" b="1" smtClean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</a:p>
            <a:p>
              <a:pPr>
                <a:buClr>
                  <a:schemeClr val="lt1"/>
                </a:buClr>
                <a:buNone/>
                <a:defRPr/>
              </a:pPr>
              <a:r>
                <a:rPr lang="ko-KR" altLang="en-US" sz="1200" b="1" smtClean="0">
                  <a:solidFill>
                    <a:schemeClr val="bg1"/>
                  </a:solidFill>
                  <a:latin typeface="+mj-ea"/>
                  <a:ea typeface="+mj-ea"/>
                </a:rPr>
                <a:t>구글 자료 검색법</a:t>
              </a:r>
              <a:endParaRPr lang="en-US" altLang="ko-KR" sz="1200" b="1">
                <a:solidFill>
                  <a:schemeClr val="bg1"/>
                </a:solidFill>
                <a:effectLst/>
                <a:latin typeface="+mj-ea"/>
                <a:ea typeface="+mj-ea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783621" y="4124384"/>
            <a:ext cx="328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12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구글검색</a:t>
            </a:r>
            <a:endParaRPr lang="en-US" altLang="ko-KR" sz="1200" b="1">
              <a:solidFill>
                <a:schemeClr val="accent1">
                  <a:lumMod val="50000"/>
                </a:schemeClr>
              </a:solidFill>
              <a:latin typeface="+mj-ea"/>
            </a:endParaRPr>
          </a:p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'</a:t>
            </a:r>
            <a:r>
              <a:rPr lang="ko-KR" altLang="en-US" sz="12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파이썬 가상환경</a:t>
            </a:r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'</a:t>
            </a:r>
            <a:endParaRPr lang="en-US" altLang="ko-KR" sz="1200" b="1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783620" y="4751510"/>
            <a:ext cx="32870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11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구글에서 파일확장자로 검색</a:t>
            </a:r>
            <a:endParaRPr lang="en-US" altLang="ko-KR" sz="1100" b="1" smtClean="0">
              <a:solidFill>
                <a:schemeClr val="accent1">
                  <a:lumMod val="50000"/>
                </a:schemeClr>
              </a:solidFill>
              <a:latin typeface="+mj-ea"/>
            </a:endParaRPr>
          </a:p>
          <a:p>
            <a:r>
              <a:rPr lang="en-US" altLang="ko-KR" sz="11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    filetype:pdf</a:t>
            </a:r>
            <a:r>
              <a:rPr lang="ko-KR" altLang="en-US" sz="1100" b="1" smtClean="0">
                <a:solidFill>
                  <a:schemeClr val="accent1">
                    <a:lumMod val="50000"/>
                  </a:schemeClr>
                </a:solidFill>
                <a:latin typeface="+mj-ea"/>
              </a:rPr>
              <a:t>   파이썬 가상환경</a:t>
            </a:r>
            <a:endParaRPr lang="en-US" altLang="ko-KR" sz="1100" b="1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4490293" y="3049465"/>
            <a:ext cx="400050" cy="366435"/>
          </a:xfrm>
          <a:custGeom>
            <a:avLst/>
            <a:gdLst>
              <a:gd name="connsiteX0" fmla="*/ 0 w 488743"/>
              <a:gd name="connsiteY0" fmla="*/ 295275 h 447675"/>
              <a:gd name="connsiteX1" fmla="*/ 38100 w 488743"/>
              <a:gd name="connsiteY1" fmla="*/ 247650 h 447675"/>
              <a:gd name="connsiteX2" fmla="*/ 142875 w 488743"/>
              <a:gd name="connsiteY2" fmla="*/ 180975 h 447675"/>
              <a:gd name="connsiteX3" fmla="*/ 314325 w 488743"/>
              <a:gd name="connsiteY3" fmla="*/ 104775 h 447675"/>
              <a:gd name="connsiteX4" fmla="*/ 361950 w 488743"/>
              <a:gd name="connsiteY4" fmla="*/ 95250 h 447675"/>
              <a:gd name="connsiteX5" fmla="*/ 476250 w 488743"/>
              <a:gd name="connsiteY5" fmla="*/ 104775 h 447675"/>
              <a:gd name="connsiteX6" fmla="*/ 466725 w 488743"/>
              <a:gd name="connsiteY6" fmla="*/ 133350 h 447675"/>
              <a:gd name="connsiteX7" fmla="*/ 419100 w 488743"/>
              <a:gd name="connsiteY7" fmla="*/ 190500 h 447675"/>
              <a:gd name="connsiteX8" fmla="*/ 352425 w 488743"/>
              <a:gd name="connsiteY8" fmla="*/ 276225 h 447675"/>
              <a:gd name="connsiteX9" fmla="*/ 323850 w 488743"/>
              <a:gd name="connsiteY9" fmla="*/ 314325 h 447675"/>
              <a:gd name="connsiteX10" fmla="*/ 295275 w 488743"/>
              <a:gd name="connsiteY10" fmla="*/ 342900 h 447675"/>
              <a:gd name="connsiteX11" fmla="*/ 276225 w 488743"/>
              <a:gd name="connsiteY11" fmla="*/ 371475 h 447675"/>
              <a:gd name="connsiteX12" fmla="*/ 190500 w 488743"/>
              <a:gd name="connsiteY12" fmla="*/ 447675 h 447675"/>
              <a:gd name="connsiteX13" fmla="*/ 171450 w 488743"/>
              <a:gd name="connsiteY13" fmla="*/ 390525 h 447675"/>
              <a:gd name="connsiteX14" fmla="*/ 133350 w 488743"/>
              <a:gd name="connsiteY14" fmla="*/ 314325 h 447675"/>
              <a:gd name="connsiteX15" fmla="*/ 114300 w 488743"/>
              <a:gd name="connsiteY15" fmla="*/ 76200 h 447675"/>
              <a:gd name="connsiteX16" fmla="*/ 123825 w 488743"/>
              <a:gd name="connsiteY16" fmla="*/ 0 h 447675"/>
              <a:gd name="connsiteX17" fmla="*/ 161925 w 488743"/>
              <a:gd name="connsiteY17" fmla="*/ 57150 h 447675"/>
              <a:gd name="connsiteX18" fmla="*/ 247650 w 488743"/>
              <a:gd name="connsiteY18" fmla="*/ 152400 h 447675"/>
              <a:gd name="connsiteX19" fmla="*/ 333375 w 488743"/>
              <a:gd name="connsiteY19" fmla="*/ 238125 h 447675"/>
              <a:gd name="connsiteX20" fmla="*/ 361950 w 488743"/>
              <a:gd name="connsiteY20" fmla="*/ 257175 h 447675"/>
              <a:gd name="connsiteX21" fmla="*/ 466725 w 488743"/>
              <a:gd name="connsiteY21" fmla="*/ 371475 h 447675"/>
              <a:gd name="connsiteX22" fmla="*/ 485775 w 488743"/>
              <a:gd name="connsiteY22" fmla="*/ 400050 h 447675"/>
              <a:gd name="connsiteX23" fmla="*/ 381000 w 488743"/>
              <a:gd name="connsiteY23" fmla="*/ 361950 h 447675"/>
              <a:gd name="connsiteX24" fmla="*/ 314325 w 488743"/>
              <a:gd name="connsiteY24" fmla="*/ 342900 h 447675"/>
              <a:gd name="connsiteX25" fmla="*/ 228600 w 488743"/>
              <a:gd name="connsiteY25" fmla="*/ 333375 h 447675"/>
              <a:gd name="connsiteX26" fmla="*/ 152400 w 488743"/>
              <a:gd name="connsiteY26" fmla="*/ 323850 h 447675"/>
              <a:gd name="connsiteX27" fmla="*/ 104775 w 488743"/>
              <a:gd name="connsiteY27" fmla="*/ 304800 h 447675"/>
              <a:gd name="connsiteX28" fmla="*/ 76200 w 488743"/>
              <a:gd name="connsiteY28" fmla="*/ 295275 h 447675"/>
              <a:gd name="connsiteX29" fmla="*/ 38100 w 488743"/>
              <a:gd name="connsiteY29" fmla="*/ 247650 h 447675"/>
              <a:gd name="connsiteX30" fmla="*/ 28575 w 488743"/>
              <a:gd name="connsiteY30" fmla="*/ 24765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88743" h="447675">
                <a:moveTo>
                  <a:pt x="0" y="295275"/>
                </a:moveTo>
                <a:cubicBezTo>
                  <a:pt x="12700" y="279400"/>
                  <a:pt x="22225" y="260350"/>
                  <a:pt x="38100" y="247650"/>
                </a:cubicBezTo>
                <a:cubicBezTo>
                  <a:pt x="70426" y="221790"/>
                  <a:pt x="105848" y="199488"/>
                  <a:pt x="142875" y="180975"/>
                </a:cubicBezTo>
                <a:cubicBezTo>
                  <a:pt x="212266" y="146279"/>
                  <a:pt x="243191" y="126662"/>
                  <a:pt x="314325" y="104775"/>
                </a:cubicBezTo>
                <a:cubicBezTo>
                  <a:pt x="329798" y="100014"/>
                  <a:pt x="346075" y="98425"/>
                  <a:pt x="361950" y="95250"/>
                </a:cubicBezTo>
                <a:cubicBezTo>
                  <a:pt x="400050" y="98425"/>
                  <a:pt x="440320" y="91709"/>
                  <a:pt x="476250" y="104775"/>
                </a:cubicBezTo>
                <a:cubicBezTo>
                  <a:pt x="485686" y="108206"/>
                  <a:pt x="471215" y="124370"/>
                  <a:pt x="466725" y="133350"/>
                </a:cubicBezTo>
                <a:cubicBezTo>
                  <a:pt x="448988" y="168823"/>
                  <a:pt x="445432" y="158902"/>
                  <a:pt x="419100" y="190500"/>
                </a:cubicBezTo>
                <a:cubicBezTo>
                  <a:pt x="395925" y="218310"/>
                  <a:pt x="374497" y="247532"/>
                  <a:pt x="352425" y="276225"/>
                </a:cubicBezTo>
                <a:cubicBezTo>
                  <a:pt x="342746" y="288808"/>
                  <a:pt x="335075" y="303100"/>
                  <a:pt x="323850" y="314325"/>
                </a:cubicBezTo>
                <a:cubicBezTo>
                  <a:pt x="314325" y="323850"/>
                  <a:pt x="303899" y="332552"/>
                  <a:pt x="295275" y="342900"/>
                </a:cubicBezTo>
                <a:cubicBezTo>
                  <a:pt x="287946" y="351694"/>
                  <a:pt x="283830" y="362919"/>
                  <a:pt x="276225" y="371475"/>
                </a:cubicBezTo>
                <a:cubicBezTo>
                  <a:pt x="228774" y="424857"/>
                  <a:pt x="233930" y="418722"/>
                  <a:pt x="190500" y="447675"/>
                </a:cubicBezTo>
                <a:cubicBezTo>
                  <a:pt x="184150" y="428625"/>
                  <a:pt x="180430" y="408486"/>
                  <a:pt x="171450" y="390525"/>
                </a:cubicBezTo>
                <a:lnTo>
                  <a:pt x="133350" y="314325"/>
                </a:lnTo>
                <a:cubicBezTo>
                  <a:pt x="117264" y="217807"/>
                  <a:pt x="114300" y="213221"/>
                  <a:pt x="114300" y="76200"/>
                </a:cubicBezTo>
                <a:cubicBezTo>
                  <a:pt x="114300" y="50602"/>
                  <a:pt x="120650" y="25400"/>
                  <a:pt x="123825" y="0"/>
                </a:cubicBezTo>
                <a:cubicBezTo>
                  <a:pt x="136525" y="19050"/>
                  <a:pt x="145736" y="40961"/>
                  <a:pt x="161925" y="57150"/>
                </a:cubicBezTo>
                <a:cubicBezTo>
                  <a:pt x="256698" y="151923"/>
                  <a:pt x="82859" y="-23377"/>
                  <a:pt x="247650" y="152400"/>
                </a:cubicBezTo>
                <a:cubicBezTo>
                  <a:pt x="275289" y="181881"/>
                  <a:pt x="303586" y="210818"/>
                  <a:pt x="333375" y="238125"/>
                </a:cubicBezTo>
                <a:cubicBezTo>
                  <a:pt x="341814" y="245860"/>
                  <a:pt x="353394" y="249570"/>
                  <a:pt x="361950" y="257175"/>
                </a:cubicBezTo>
                <a:cubicBezTo>
                  <a:pt x="400499" y="291441"/>
                  <a:pt x="435113" y="330831"/>
                  <a:pt x="466725" y="371475"/>
                </a:cubicBezTo>
                <a:cubicBezTo>
                  <a:pt x="473753" y="380511"/>
                  <a:pt x="496881" y="397274"/>
                  <a:pt x="485775" y="400050"/>
                </a:cubicBezTo>
                <a:cubicBezTo>
                  <a:pt x="476880" y="402274"/>
                  <a:pt x="392370" y="365740"/>
                  <a:pt x="381000" y="361950"/>
                </a:cubicBezTo>
                <a:cubicBezTo>
                  <a:pt x="359072" y="354641"/>
                  <a:pt x="337043" y="347160"/>
                  <a:pt x="314325" y="342900"/>
                </a:cubicBezTo>
                <a:cubicBezTo>
                  <a:pt x="286067" y="337602"/>
                  <a:pt x="257154" y="336734"/>
                  <a:pt x="228600" y="333375"/>
                </a:cubicBezTo>
                <a:lnTo>
                  <a:pt x="152400" y="323850"/>
                </a:lnTo>
                <a:cubicBezTo>
                  <a:pt x="136525" y="317500"/>
                  <a:pt x="120784" y="310803"/>
                  <a:pt x="104775" y="304800"/>
                </a:cubicBezTo>
                <a:cubicBezTo>
                  <a:pt x="95374" y="301275"/>
                  <a:pt x="82472" y="303115"/>
                  <a:pt x="76200" y="295275"/>
                </a:cubicBezTo>
                <a:cubicBezTo>
                  <a:pt x="35804" y="244780"/>
                  <a:pt x="100904" y="263351"/>
                  <a:pt x="38100" y="247650"/>
                </a:cubicBezTo>
                <a:cubicBezTo>
                  <a:pt x="35020" y="246880"/>
                  <a:pt x="31750" y="247650"/>
                  <a:pt x="28575" y="24765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BCF-EBB0-4C97-B862-0565A757C3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2584</Words>
  <Application>Microsoft Office PowerPoint</Application>
  <PresentationFormat>화면 슬라이드 쇼(4:3)</PresentationFormat>
  <Paragraphs>501</Paragraphs>
  <Slides>35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260</cp:revision>
  <dcterms:created xsi:type="dcterms:W3CDTF">2020-04-04T05:50:06Z</dcterms:created>
  <dcterms:modified xsi:type="dcterms:W3CDTF">2020-04-09T04:00:59Z</dcterms:modified>
</cp:coreProperties>
</file>