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1"/>
  </p:sldMasterIdLst>
  <p:sldIdLst>
    <p:sldId id="256" r:id="rId12"/>
    <p:sldId id="270" r:id="rId13"/>
    <p:sldId id="257" r:id="rId14"/>
    <p:sldId id="258" r:id="rId15"/>
    <p:sldId id="263" r:id="rId16"/>
    <p:sldId id="271" r:id="rId17"/>
    <p:sldId id="259" r:id="rId18"/>
    <p:sldId id="273" r:id="rId19"/>
    <p:sldId id="260" r:id="rId20"/>
    <p:sldId id="274" r:id="rId21"/>
    <p:sldId id="275" r:id="rId22"/>
    <p:sldId id="272" r:id="rId23"/>
    <p:sldId id="261" r:id="rId2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94674"/>
  </p:normalViewPr>
  <p:slideViewPr>
    <p:cSldViewPr snapToGrid="0">
      <p:cViewPr>
        <p:scale>
          <a:sx n="200" d="100"/>
          <a:sy n="200" d="100"/>
        </p:scale>
        <p:origin x="-3456" y="-4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ustomXml" Target="../customXml/item9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1" Type="http://schemas.openxmlformats.org/officeDocument/2006/relationships/slideMaster" Target="slideMasters/slideMaster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customXml" Target="../customXml/item5.xml"/><Relationship Id="rId6" Type="http://schemas.openxmlformats.org/officeDocument/2006/relationships/customXml" Target="../customXml/item6.xml"/><Relationship Id="rId7" Type="http://schemas.openxmlformats.org/officeDocument/2006/relationships/customXml" Target="../customXml/item7.xml"/><Relationship Id="rId8" Type="http://schemas.openxmlformats.org/officeDocument/2006/relationships/customXml" Target="../customXml/item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6EEE-5198-414D-9795-4734D9767850}" type="datetimeFigureOut">
              <a:rPr lang="tr-TR" smtClean="0"/>
              <a:t>1.07.2018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AD8C-62B3-4ACE-A7A9-1892E99490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619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6EEE-5198-414D-9795-4734D9767850}" type="datetimeFigureOut">
              <a:rPr lang="tr-TR" smtClean="0"/>
              <a:t>1.07.2018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AD8C-62B3-4ACE-A7A9-1892E99490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4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6EEE-5198-414D-9795-4734D9767850}" type="datetimeFigureOut">
              <a:rPr lang="tr-TR" smtClean="0"/>
              <a:t>1.07.2018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AD8C-62B3-4ACE-A7A9-1892E99490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977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6EEE-5198-414D-9795-4734D9767850}" type="datetimeFigureOut">
              <a:rPr lang="tr-TR" smtClean="0"/>
              <a:t>1.07.2018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AD8C-62B3-4ACE-A7A9-1892E99490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341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6EEE-5198-414D-9795-4734D9767850}" type="datetimeFigureOut">
              <a:rPr lang="tr-TR" smtClean="0"/>
              <a:t>1.07.2018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AD8C-62B3-4ACE-A7A9-1892E99490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128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6EEE-5198-414D-9795-4734D9767850}" type="datetimeFigureOut">
              <a:rPr lang="tr-TR" smtClean="0"/>
              <a:t>1.07.2018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AD8C-62B3-4ACE-A7A9-1892E99490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765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6EEE-5198-414D-9795-4734D9767850}" type="datetimeFigureOut">
              <a:rPr lang="tr-TR" smtClean="0"/>
              <a:t>1.07.2018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AD8C-62B3-4ACE-A7A9-1892E99490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273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6EEE-5198-414D-9795-4734D9767850}" type="datetimeFigureOut">
              <a:rPr lang="tr-TR" smtClean="0"/>
              <a:t>1.07.2018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AD8C-62B3-4ACE-A7A9-1892E99490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030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6EEE-5198-414D-9795-4734D9767850}" type="datetimeFigureOut">
              <a:rPr lang="tr-TR" smtClean="0"/>
              <a:t>1.07.2018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AD8C-62B3-4ACE-A7A9-1892E99490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877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6EEE-5198-414D-9795-4734D9767850}" type="datetimeFigureOut">
              <a:rPr lang="tr-TR" smtClean="0"/>
              <a:t>1.07.2018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AD8C-62B3-4ACE-A7A9-1892E99490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373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6EEE-5198-414D-9795-4734D9767850}" type="datetimeFigureOut">
              <a:rPr lang="tr-TR" smtClean="0"/>
              <a:t>1.07.2018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AD8C-62B3-4ACE-A7A9-1892E99490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951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76EEE-5198-414D-9795-4734D9767850}" type="datetimeFigureOut">
              <a:rPr lang="tr-TR" smtClean="0"/>
              <a:t>1.07.2018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4AD8C-62B3-4ACE-A7A9-1892E99490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267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customXml" Target="../../customXml/item1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customXml" Target="../../customXml/item7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ustomXml" Target="../../customXml/item1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ustomXml" Target="../../customXml/item4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customXml" Target="../../customXml/item5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customXml" Target="../../customXml/item6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customXml" Target="../../customXml/item8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customXml" Target="../../customXml/item3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customXml" Target="../../customXml/item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044" y="4994110"/>
            <a:ext cx="9144000" cy="1655762"/>
          </a:xfrm>
        </p:spPr>
        <p:txBody>
          <a:bodyPr>
            <a:normAutofit/>
          </a:bodyPr>
          <a:lstStyle/>
          <a:p>
            <a:r>
              <a:rPr lang="tr-TR" sz="2800" b="1" i="1" dirty="0" smtClean="0">
                <a:solidFill>
                  <a:schemeClr val="tx2"/>
                </a:solidFill>
              </a:rPr>
              <a:t>Registhereum</a:t>
            </a:r>
            <a:endParaRPr lang="tr-TR" sz="2800" b="1" i="1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170" y="297421"/>
            <a:ext cx="7181387" cy="469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1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49936"/>
            <a:ext cx="10515600" cy="1325563"/>
          </a:xfrm>
        </p:spPr>
        <p:txBody>
          <a:bodyPr/>
          <a:lstStyle/>
          <a:p>
            <a:r>
              <a:rPr lang="tr-TR" dirty="0" smtClean="0"/>
              <a:t>MVP - Demo</a:t>
            </a:r>
            <a:endParaRPr lang="tr-T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4641"/>
            <a:ext cx="10499678" cy="528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02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custData r:id="rId1"/>
            </p:custDataLst>
          </p:nvPr>
        </p:nvSpPr>
        <p:spPr>
          <a:xfrm>
            <a:off x="10090244" y="5656998"/>
            <a:ext cx="2101756" cy="6141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000" b="1" i="1" dirty="0" smtClean="0">
                <a:solidFill>
                  <a:schemeClr val="bg1"/>
                </a:solidFill>
              </a:rPr>
              <a:t>RegistHereum</a:t>
            </a:r>
            <a:endParaRPr lang="tr-TR" b="1" i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37" y="1901745"/>
            <a:ext cx="8684525" cy="436940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49936"/>
            <a:ext cx="10515600" cy="1325563"/>
          </a:xfrm>
        </p:spPr>
        <p:txBody>
          <a:bodyPr/>
          <a:lstStyle/>
          <a:p>
            <a:r>
              <a:rPr lang="tr-TR" dirty="0" smtClean="0"/>
              <a:t>MVP - Demo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61602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Neler Yapılacak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Event Management alanına yönelinecek.</a:t>
            </a:r>
          </a:p>
          <a:p>
            <a:r>
              <a:rPr lang="tr-TR" dirty="0" smtClean="0"/>
              <a:t>Etkinliklerin diğer problemlerine çözümler üretilecek.</a:t>
            </a:r>
          </a:p>
          <a:p>
            <a:r>
              <a:rPr lang="tr-TR" dirty="0" smtClean="0"/>
              <a:t>Etkilişimi arttırma yöntemleri üretilecek.</a:t>
            </a:r>
          </a:p>
          <a:p>
            <a:r>
              <a:rPr lang="tr-TR" dirty="0"/>
              <a:t>Mobil platformlarda kullanıma sunulacak</a:t>
            </a:r>
            <a:r>
              <a:rPr lang="tr-TR" dirty="0" smtClean="0"/>
              <a:t>.</a:t>
            </a:r>
          </a:p>
          <a:p>
            <a:r>
              <a:rPr lang="tr-TR" dirty="0" smtClean="0"/>
              <a:t>Etkinlik sırasında devamlılığı arttırma yöntemleri üretilecek.</a:t>
            </a:r>
          </a:p>
          <a:p>
            <a:r>
              <a:rPr lang="tr-TR" dirty="0" smtClean="0"/>
              <a:t>Katılımcılara sponsor olabilme imkanı eklenecek.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Rectangle 3"/>
          <p:cNvSpPr/>
          <p:nvPr>
            <p:custDataLst>
              <p:custData r:id="rId1"/>
            </p:custDataLst>
          </p:nvPr>
        </p:nvSpPr>
        <p:spPr>
          <a:xfrm>
            <a:off x="10090244" y="5656998"/>
            <a:ext cx="2101756" cy="6141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000" b="1" i="1" dirty="0" smtClean="0">
                <a:solidFill>
                  <a:schemeClr val="bg1"/>
                </a:solidFill>
              </a:rPr>
              <a:t>RegistHereum</a:t>
            </a:r>
            <a:endParaRPr lang="tr-TR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26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Ekip</a:t>
            </a:r>
            <a:endParaRPr lang="tr-TR" dirty="0"/>
          </a:p>
        </p:txBody>
      </p:sp>
      <p:sp>
        <p:nvSpPr>
          <p:cNvPr id="6" name="Rectangle 5"/>
          <p:cNvSpPr/>
          <p:nvPr/>
        </p:nvSpPr>
        <p:spPr>
          <a:xfrm>
            <a:off x="1296537" y="4503762"/>
            <a:ext cx="1965278" cy="13511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37" y="1690689"/>
            <a:ext cx="1965278" cy="278507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460311" y="4596685"/>
            <a:ext cx="16377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Fatih Altuntaş</a:t>
            </a:r>
          </a:p>
          <a:p>
            <a:endParaRPr lang="tr-TR" dirty="0"/>
          </a:p>
          <a:p>
            <a:r>
              <a:rPr lang="tr-TR" sz="1400" i="1" smtClean="0"/>
              <a:t>Core</a:t>
            </a:r>
            <a:br>
              <a:rPr lang="tr-TR" sz="1400" i="1" smtClean="0"/>
            </a:br>
            <a:r>
              <a:rPr lang="tr-TR" sz="1400" i="1" smtClean="0"/>
              <a:t>Developer</a:t>
            </a:r>
            <a:endParaRPr lang="tr-TR" sz="1400" i="1" dirty="0"/>
          </a:p>
        </p:txBody>
      </p:sp>
      <p:sp>
        <p:nvSpPr>
          <p:cNvPr id="8" name="Rectangle 7"/>
          <p:cNvSpPr/>
          <p:nvPr/>
        </p:nvSpPr>
        <p:spPr>
          <a:xfrm>
            <a:off x="6257500" y="4470182"/>
            <a:ext cx="1965278" cy="13847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Rectangle 9"/>
          <p:cNvSpPr/>
          <p:nvPr/>
        </p:nvSpPr>
        <p:spPr>
          <a:xfrm>
            <a:off x="8620837" y="4470182"/>
            <a:ext cx="1965278" cy="13847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499" y="1657108"/>
            <a:ext cx="1965279" cy="278507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836" y="1657108"/>
            <a:ext cx="1965279" cy="278507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21274" y="4516643"/>
            <a:ext cx="1637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Mevlana Ayas</a:t>
            </a:r>
          </a:p>
          <a:p>
            <a:endParaRPr lang="tr-TR" sz="1400" i="1" dirty="0"/>
          </a:p>
          <a:p>
            <a:r>
              <a:rPr lang="tr-TR" sz="1400" i="1" smtClean="0"/>
              <a:t>Core</a:t>
            </a:r>
            <a:endParaRPr lang="tr-TR" sz="1400" i="1" dirty="0"/>
          </a:p>
          <a:p>
            <a:r>
              <a:rPr lang="tr-TR" sz="1400" i="1" dirty="0"/>
              <a:t>Developer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84609" y="4529526"/>
            <a:ext cx="163773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Necati Öztaş</a:t>
            </a:r>
          </a:p>
          <a:p>
            <a:endParaRPr lang="tr-TR" dirty="0"/>
          </a:p>
          <a:p>
            <a:r>
              <a:rPr lang="tr-TR" sz="1400" i="1" dirty="0"/>
              <a:t>Designer</a:t>
            </a:r>
          </a:p>
          <a:p>
            <a:endParaRPr lang="tr-TR" dirty="0"/>
          </a:p>
        </p:txBody>
      </p:sp>
      <p:sp>
        <p:nvSpPr>
          <p:cNvPr id="12" name="Rectangle 11"/>
          <p:cNvSpPr/>
          <p:nvPr/>
        </p:nvSpPr>
        <p:spPr>
          <a:xfrm>
            <a:off x="3802039" y="4504756"/>
            <a:ext cx="1965278" cy="13501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39" y="1690688"/>
            <a:ext cx="1965278" cy="278507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965812" y="4563105"/>
            <a:ext cx="16377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Şafak Kayran</a:t>
            </a:r>
          </a:p>
          <a:p>
            <a:endParaRPr lang="tr-TR" dirty="0"/>
          </a:p>
          <a:p>
            <a:endParaRPr lang="tr-TR" sz="1400" i="1"/>
          </a:p>
          <a:p>
            <a:r>
              <a:rPr lang="tr-TR" sz="1400" i="1" smtClean="0"/>
              <a:t>Developer</a:t>
            </a:r>
            <a:endParaRPr lang="tr-TR" sz="1400" i="1" dirty="0"/>
          </a:p>
        </p:txBody>
      </p:sp>
    </p:spTree>
    <p:extLst>
      <p:ext uri="{BB962C8B-B14F-4D97-AF65-F5344CB8AC3E}">
        <p14:creationId xmlns:p14="http://schemas.microsoft.com/office/powerpoint/2010/main" val="287793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21661"/>
            <a:ext cx="10515600" cy="1599963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‘‘Biz etkinlik sektörünün problemlerini çözmek için hızlı, akıllı ve kolay ulaşılabilir çözümler sunan blockchain tabanlı bir web platformu geliştireceğiz.’’</a:t>
            </a:r>
            <a:endParaRPr lang="tr-TR" dirty="0"/>
          </a:p>
        </p:txBody>
      </p:sp>
      <p:sp>
        <p:nvSpPr>
          <p:cNvPr id="6" name="Rectangle 5"/>
          <p:cNvSpPr/>
          <p:nvPr>
            <p:custDataLst>
              <p:custData r:id="rId1"/>
            </p:custDataLst>
          </p:nvPr>
        </p:nvSpPr>
        <p:spPr>
          <a:xfrm>
            <a:off x="10090244" y="5656998"/>
            <a:ext cx="2101756" cy="6141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000" b="1" i="1" dirty="0" smtClean="0">
                <a:solidFill>
                  <a:schemeClr val="bg1"/>
                </a:solidFill>
              </a:rPr>
              <a:t>RegistHereum</a:t>
            </a:r>
            <a:endParaRPr lang="tr-TR" b="1" i="1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tr-TR" dirty="0" smtClean="0"/>
              <a:t>Giriş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7032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52" y="365125"/>
            <a:ext cx="10515600" cy="1325563"/>
          </a:xfrm>
        </p:spPr>
        <p:txBody>
          <a:bodyPr/>
          <a:lstStyle/>
          <a:p>
            <a:r>
              <a:rPr lang="tr-TR" dirty="0" smtClean="0"/>
              <a:t>				Problem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3984" y="1675406"/>
            <a:ext cx="7336809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Eğitim amaçlı yapılan davetlerde başvuru/katılım oranının çok düşük olması:</a:t>
            </a:r>
          </a:p>
          <a:p>
            <a:pPr lvl="1"/>
            <a:r>
              <a:rPr lang="tr-TR" dirty="0"/>
              <a:t>Ücretli Eğitimlerde %70 olması,</a:t>
            </a:r>
          </a:p>
          <a:p>
            <a:pPr lvl="1"/>
            <a:r>
              <a:rPr lang="tr-TR" dirty="0"/>
              <a:t>Ücretsiz Eğitimlerde %30 </a:t>
            </a:r>
            <a:r>
              <a:rPr lang="tr-TR" dirty="0" smtClean="0"/>
              <a:t>olması.</a:t>
            </a:r>
          </a:p>
          <a:p>
            <a:pPr marL="0" indent="0">
              <a:buNone/>
            </a:pPr>
            <a:r>
              <a:rPr lang="tr-TR" dirty="0" smtClean="0"/>
              <a:t>Etkinlik sektöründe motivasyon eksikliği olması</a:t>
            </a:r>
          </a:p>
          <a:p>
            <a:pPr marL="0" indent="0">
              <a:buNone/>
            </a:pPr>
            <a:r>
              <a:rPr lang="tr-TR" dirty="0"/>
              <a:t>Katılımcılarla ilgili data eksikliği.</a:t>
            </a:r>
          </a:p>
          <a:p>
            <a:pPr marL="0" indent="0">
              <a:buNone/>
            </a:pPr>
            <a:r>
              <a:rPr lang="tr-TR" dirty="0"/>
              <a:t>Etkinlik takip sistemlerinin yaygın olmaması.</a:t>
            </a:r>
          </a:p>
          <a:p>
            <a:endParaRPr lang="tr-TR" dirty="0"/>
          </a:p>
        </p:txBody>
      </p:sp>
      <p:sp>
        <p:nvSpPr>
          <p:cNvPr id="4" name="Rectangle 3"/>
          <p:cNvSpPr/>
          <p:nvPr>
            <p:custDataLst>
              <p:custData r:id="rId1"/>
            </p:custDataLst>
          </p:nvPr>
        </p:nvSpPr>
        <p:spPr>
          <a:xfrm>
            <a:off x="10090244" y="5656998"/>
            <a:ext cx="2101756" cy="6141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000" b="1" i="1" dirty="0" smtClean="0">
                <a:solidFill>
                  <a:schemeClr val="bg1"/>
                </a:solidFill>
              </a:rPr>
              <a:t>RegistHereum</a:t>
            </a:r>
            <a:endParaRPr lang="tr-TR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21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000"/>
            <a:ext cx="10515600" cy="1325563"/>
          </a:xfrm>
        </p:spPr>
        <p:txBody>
          <a:bodyPr/>
          <a:lstStyle/>
          <a:p>
            <a:r>
              <a:rPr lang="tr-TR" dirty="0" smtClean="0"/>
              <a:t>Çözüm</a:t>
            </a:r>
            <a:endParaRPr lang="tr-T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919809"/>
            <a:ext cx="10312021" cy="22154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tr-TR" dirty="0" smtClean="0"/>
              <a:t>Ödüllendirme Sistemi</a:t>
            </a:r>
          </a:p>
          <a:p>
            <a:pPr marL="0" indent="0" algn="ctr">
              <a:buNone/>
            </a:pPr>
            <a:r>
              <a:rPr lang="tr-TR" dirty="0" smtClean="0"/>
              <a:t>Katılımcıların etkinliklere katılım profili</a:t>
            </a:r>
          </a:p>
          <a:p>
            <a:pPr marL="0" indent="0" algn="ctr">
              <a:buNone/>
            </a:pPr>
            <a:r>
              <a:rPr lang="tr-TR" dirty="0" smtClean="0"/>
              <a:t>Katılımcıların yatkınlıklarının seviyelendirilmesi</a:t>
            </a:r>
          </a:p>
          <a:p>
            <a:pPr marL="0" indent="0" algn="ctr">
              <a:buNone/>
            </a:pPr>
            <a:r>
              <a:rPr lang="tr-TR" dirty="0" smtClean="0"/>
              <a:t>Verilerin hedefe odaklı işlenmesi</a:t>
            </a:r>
          </a:p>
          <a:p>
            <a:pPr marL="0" indent="0" algn="ctr">
              <a:buNone/>
            </a:pPr>
            <a:r>
              <a:rPr lang="tr-TR" dirty="0" smtClean="0"/>
              <a:t>Kişiye özel Duyuru-bildirim sistemi</a:t>
            </a:r>
          </a:p>
          <a:p>
            <a:endParaRPr lang="tr-TR" dirty="0"/>
          </a:p>
          <a:p>
            <a:pPr lvl="1"/>
            <a:endParaRPr lang="tr-TR" sz="2800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       		</a:t>
            </a:r>
          </a:p>
          <a:p>
            <a:endParaRPr lang="tr-TR" dirty="0"/>
          </a:p>
        </p:txBody>
      </p:sp>
      <p:sp>
        <p:nvSpPr>
          <p:cNvPr id="8" name="Rectangle 7"/>
          <p:cNvSpPr/>
          <p:nvPr>
            <p:custDataLst>
              <p:custData r:id="rId1"/>
            </p:custDataLst>
          </p:nvPr>
        </p:nvSpPr>
        <p:spPr>
          <a:xfrm>
            <a:off x="10090244" y="5656998"/>
            <a:ext cx="2101756" cy="6141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000" b="1" i="1" dirty="0" smtClean="0">
                <a:solidFill>
                  <a:schemeClr val="bg1"/>
                </a:solidFill>
              </a:rPr>
              <a:t>RegistHereum</a:t>
            </a:r>
            <a:endParaRPr lang="tr-TR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37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Neden Blockchain’e İhtiyacımız Var?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endParaRPr lang="tr-TR" dirty="0" smtClean="0"/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tr-TR" dirty="0" smtClean="0"/>
              <a:t>Adil-akıllı bir ödül sistemi,(ceza ile kazanılan ödüllerin adil dağıtılması)</a:t>
            </a:r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tr-TR" dirty="0" smtClean="0"/>
              <a:t>Uluslarası-online etkinliklerde ödeme işlemlerinin kolaylaştırılması,</a:t>
            </a:r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tr-TR" dirty="0"/>
              <a:t>Hız ve akıcılık (haftasonu yapılan etkinlikte iadenin anlık yapılabilmesi</a:t>
            </a:r>
            <a:r>
              <a:rPr lang="tr-TR" dirty="0" smtClean="0"/>
              <a:t>)</a:t>
            </a:r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tr-TR" dirty="0" smtClean="0"/>
              <a:t>Merkeziyetsiz veri paylaşımı</a:t>
            </a:r>
            <a:endParaRPr lang="tr-TR" dirty="0"/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tr-TR" dirty="0" smtClean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tr-T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Rectangle 3"/>
          <p:cNvSpPr/>
          <p:nvPr>
            <p:custDataLst>
              <p:custData r:id="rId1"/>
            </p:custDataLst>
          </p:nvPr>
        </p:nvSpPr>
        <p:spPr>
          <a:xfrm>
            <a:off x="10090244" y="5656998"/>
            <a:ext cx="2101756" cy="6141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000" b="1" i="1" dirty="0" smtClean="0">
                <a:solidFill>
                  <a:schemeClr val="bg1"/>
                </a:solidFill>
              </a:rPr>
              <a:t>RegistHereum</a:t>
            </a:r>
            <a:endParaRPr lang="tr-TR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67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Gamification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tr-TR" dirty="0" smtClean="0"/>
              <a:t>Ödüllendirme sistemi.</a:t>
            </a:r>
          </a:p>
          <a:p>
            <a:pPr marL="0" indent="0" algn="ctr">
              <a:buNone/>
            </a:pPr>
            <a:r>
              <a:rPr lang="tr-TR" dirty="0" smtClean="0"/>
              <a:t>Katılımcı profillerinin seviyelendirilmesi.</a:t>
            </a:r>
          </a:p>
          <a:p>
            <a:pPr marL="0" indent="0" algn="ctr">
              <a:buNone/>
            </a:pPr>
            <a:r>
              <a:rPr lang="tr-TR" dirty="0" smtClean="0"/>
              <a:t>Seviye kazanımına göre ödüller</a:t>
            </a:r>
          </a:p>
          <a:p>
            <a:endParaRPr lang="tr-TR" dirty="0" smtClean="0"/>
          </a:p>
          <a:p>
            <a:endParaRPr lang="tr-TR" dirty="0" smtClean="0"/>
          </a:p>
        </p:txBody>
      </p:sp>
      <p:sp>
        <p:nvSpPr>
          <p:cNvPr id="4" name="Rectangle 3"/>
          <p:cNvSpPr/>
          <p:nvPr>
            <p:custDataLst>
              <p:custData r:id="rId1"/>
            </p:custDataLst>
          </p:nvPr>
        </p:nvSpPr>
        <p:spPr>
          <a:xfrm>
            <a:off x="10090244" y="5656998"/>
            <a:ext cx="2101756" cy="6141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000" b="1" i="1" dirty="0" smtClean="0">
                <a:solidFill>
                  <a:schemeClr val="bg1"/>
                </a:solidFill>
              </a:rPr>
              <a:t>RegistHereum</a:t>
            </a:r>
            <a:endParaRPr lang="tr-TR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27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Market Alanı - Kıyaslama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Webinarlar, workshoplar, konferanslar, eğitimler, hackathonlar vb.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Marketteki en büyük rakip Eventbrite:</a:t>
            </a:r>
          </a:p>
          <a:p>
            <a:pPr lvl="1"/>
            <a:r>
              <a:rPr lang="tr-TR" dirty="0" smtClean="0"/>
              <a:t> 1milyar doların üzerinde bir değeri var. </a:t>
            </a:r>
          </a:p>
          <a:p>
            <a:pPr lvl="1"/>
            <a:r>
              <a:rPr lang="tr-TR" dirty="0" smtClean="0"/>
              <a:t>yıllık 45 milyon bilet, 560.000 etkinlik,</a:t>
            </a:r>
          </a:p>
          <a:p>
            <a:pPr lvl="1"/>
            <a:r>
              <a:rPr lang="tr-TR" dirty="0" smtClean="0"/>
              <a:t> %2.5 komisyon + satılan bilet başına 99 cent (wikipedi.com).</a:t>
            </a:r>
          </a:p>
          <a:p>
            <a:pPr lvl="1"/>
            <a:r>
              <a:rPr lang="tr-TR" dirty="0" smtClean="0"/>
              <a:t>Türk lirası kabul etmiyor.</a:t>
            </a:r>
          </a:p>
          <a:p>
            <a:endParaRPr lang="tr-TR" dirty="0" smtClean="0"/>
          </a:p>
          <a:p>
            <a:endParaRPr lang="tr-TR" dirty="0" smtClean="0"/>
          </a:p>
        </p:txBody>
      </p:sp>
      <p:sp>
        <p:nvSpPr>
          <p:cNvPr id="4" name="Rectangle 3"/>
          <p:cNvSpPr/>
          <p:nvPr>
            <p:custDataLst>
              <p:custData r:id="rId1"/>
            </p:custDataLst>
          </p:nvPr>
        </p:nvSpPr>
        <p:spPr>
          <a:xfrm>
            <a:off x="10090244" y="5656998"/>
            <a:ext cx="2101756" cy="6141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000" b="1" i="1" dirty="0" smtClean="0">
                <a:solidFill>
                  <a:schemeClr val="bg1"/>
                </a:solidFill>
              </a:rPr>
              <a:t>RegistHereum</a:t>
            </a:r>
            <a:endParaRPr lang="tr-TR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20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Gelir Modelimiz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Bizim satış politikamız ise satılan bilet başına %2.5 komisyon almak şeklinde.</a:t>
            </a:r>
          </a:p>
          <a:p>
            <a:r>
              <a:rPr lang="tr-TR" dirty="0" smtClean="0"/>
              <a:t>İlk yıl boyunca 10000 etkinlik 1.000.000 katılımcı 100.000.000tl işlem hacmi hedefliyoruz.</a:t>
            </a:r>
          </a:p>
          <a:p>
            <a:r>
              <a:rPr lang="tr-TR" smtClean="0"/>
              <a:t>Hedef : İlk yıl 1.000.000 TL gelir.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62788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9936"/>
            <a:ext cx="10515600" cy="1325563"/>
          </a:xfrm>
        </p:spPr>
        <p:txBody>
          <a:bodyPr/>
          <a:lstStyle/>
          <a:p>
            <a:r>
              <a:rPr lang="tr-TR" dirty="0" smtClean="0"/>
              <a:t>MVP - Demo</a:t>
            </a:r>
            <a:endParaRPr lang="tr-T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964" y="1825625"/>
            <a:ext cx="8662072" cy="4351338"/>
          </a:xfrm>
        </p:spPr>
      </p:pic>
      <p:sp>
        <p:nvSpPr>
          <p:cNvPr id="4" name="Rectangle 3"/>
          <p:cNvSpPr/>
          <p:nvPr>
            <p:custDataLst>
              <p:custData r:id="rId1"/>
            </p:custDataLst>
          </p:nvPr>
        </p:nvSpPr>
        <p:spPr>
          <a:xfrm>
            <a:off x="10090244" y="5656998"/>
            <a:ext cx="2101756" cy="6141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000" b="1" i="1" dirty="0" smtClean="0">
                <a:solidFill>
                  <a:schemeClr val="bg1"/>
                </a:solidFill>
              </a:rPr>
              <a:t>RegistHereum</a:t>
            </a:r>
            <a:endParaRPr lang="tr-TR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60000"/>
            <a:lumOff val="4000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  <a:effectLst>
          <a:softEdge rad="0"/>
        </a:effectLst>
      </a:spPr>
      <a:bodyPr rtlCol="0" anchor="ctr"/>
      <a:lstStyle>
        <a:defPPr algn="ctr">
          <a:defRPr sz="2000" b="1" i="1" dirty="0" smtClean="0">
            <a:solidFill>
              <a:schemeClr val="bg1"/>
            </a:solidFill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456b5230-e883-4fd2-93dd-94deabbec58a" Revision="1" Stencil="System.MyShapes" StencilVersion="1.0"/>
</Control>
</file>

<file path=customXml/item10.xml><?xml version="1.0" encoding="utf-8"?>
<Control xmlns="http://schemas.microsoft.com/VisualStudio/2011/storyboarding/control">
  <Id Name="456b5230-e883-4fd2-93dd-94deabbec58a" Revision="1" Stencil="System.MyShapes" StencilVersion="1.0"/>
</Control>
</file>

<file path=customXml/item2.xml><?xml version="1.0" encoding="utf-8"?>
<Control xmlns="http://schemas.microsoft.com/VisualStudio/2011/storyboarding/control">
  <Id Name="456b5230-e883-4fd2-93dd-94deabbec58a" Revision="1" Stencil="System.MyShapes" StencilVersion="1.0"/>
</Control>
</file>

<file path=customXml/item3.xml><?xml version="1.0" encoding="utf-8"?>
<Control xmlns="http://schemas.microsoft.com/VisualStudio/2011/storyboarding/control">
  <Id Name="456b5230-e883-4fd2-93dd-94deabbec58a" Revision="1" Stencil="System.MyShapes" StencilVersion="1.0"/>
</Control>
</file>

<file path=customXml/item4.xml><?xml version="1.0" encoding="utf-8"?>
<Control xmlns="http://schemas.microsoft.com/VisualStudio/2011/storyboarding/control">
  <Id Name="456b5230-e883-4fd2-93dd-94deabbec58a" Revision="1" Stencil="System.MyShapes" StencilVersion="1.0"/>
</Control>
</file>

<file path=customXml/item5.xml><?xml version="1.0" encoding="utf-8"?>
<Control xmlns="http://schemas.microsoft.com/VisualStudio/2011/storyboarding/control">
  <Id Name="456b5230-e883-4fd2-93dd-94deabbec58a" Revision="1" Stencil="System.MyShapes" StencilVersion="1.0"/>
</Control>
</file>

<file path=customXml/item6.xml><?xml version="1.0" encoding="utf-8"?>
<Control xmlns="http://schemas.microsoft.com/VisualStudio/2011/storyboarding/control">
  <Id Name="456b5230-e883-4fd2-93dd-94deabbec58a" Revision="1" Stencil="System.MyShapes" StencilVersion="1.0"/>
</Control>
</file>

<file path=customXml/item7.xml><?xml version="1.0" encoding="utf-8"?>
<Control xmlns="http://schemas.microsoft.com/VisualStudio/2011/storyboarding/control">
  <Id Name="456b5230-e883-4fd2-93dd-94deabbec58a" Revision="1" Stencil="System.MyShapes" StencilVersion="1.0"/>
</Control>
</file>

<file path=customXml/item8.xml><?xml version="1.0" encoding="utf-8"?>
<Control xmlns="http://schemas.microsoft.com/VisualStudio/2011/storyboarding/control">
  <Id Name="456b5230-e883-4fd2-93dd-94deabbec58a" Revision="1" Stencil="System.MyShapes" StencilVersion="1.0"/>
</Control>
</file>

<file path=customXml/item9.xml><?xml version="1.0" encoding="utf-8"?>
<Control xmlns="http://schemas.microsoft.com/VisualStudio/2011/storyboarding/control">
  <Id Name="456b5230-e883-4fd2-93dd-94deabbec58a" Revision="1" Stencil="System.MyShapes" StencilVersion="1.0"/>
</Control>
</file>

<file path=customXml/itemProps1.xml><?xml version="1.0" encoding="utf-8"?>
<ds:datastoreItem xmlns:ds="http://schemas.openxmlformats.org/officeDocument/2006/customXml" ds:itemID="{79F7D9A8-B846-47CC-AF9C-D8DCB0CB1317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268A3EB-E8FC-4F09-8A02-0640CB23F6E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C6B4C6A-6FEC-46B8-8A2F-6863D2B896C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65EC46D-B90B-426B-85EF-F2B013E9D3C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6B4FB4E-BB2D-4262-9597-4A81C9D25CD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6F2FD84-91B2-4080-8A45-9B699BC288E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A560ADF-5349-43E5-85F9-E807CB87F0F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1712DE7-BE7E-4971-A1B8-C2F30912968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524A8CF-BF9D-4ADA-BC5A-A9F3AFED393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68307B1-5E9B-452C-A9A1-E8C42F8D154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</TotalTime>
  <Words>288</Words>
  <Application>Microsoft Macintosh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Giriş</vt:lpstr>
      <vt:lpstr>    Problem</vt:lpstr>
      <vt:lpstr>Çözüm</vt:lpstr>
      <vt:lpstr>Neden Blockchain’e İhtiyacımız Var?</vt:lpstr>
      <vt:lpstr>Gamification</vt:lpstr>
      <vt:lpstr>Market Alanı - Kıyaslama</vt:lpstr>
      <vt:lpstr>Gelir Modelimiz</vt:lpstr>
      <vt:lpstr>MVP - Demo</vt:lpstr>
      <vt:lpstr>MVP - Demo</vt:lpstr>
      <vt:lpstr>MVP - Demo</vt:lpstr>
      <vt:lpstr>Neler Yapılacak</vt:lpstr>
      <vt:lpstr>Ekip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</dc:title>
  <dc:creator>irfan</dc:creator>
  <cp:lastModifiedBy>Fatih Altuntaş</cp:lastModifiedBy>
  <cp:revision>40</cp:revision>
  <dcterms:created xsi:type="dcterms:W3CDTF">2018-06-30T17:04:41Z</dcterms:created>
  <dcterms:modified xsi:type="dcterms:W3CDTF">2018-07-01T14:44:59Z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