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ebp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7" r:id="rId14"/>
    <p:sldId id="276" r:id="rId15"/>
    <p:sldId id="273" r:id="rId16"/>
    <p:sldId id="271" r:id="rId17"/>
    <p:sldId id="272" r:id="rId18"/>
    <p:sldId id="274" r:id="rId19"/>
    <p:sldId id="259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ilard" initials="S" lastIdx="1" clrIdx="0">
    <p:extLst>
      <p:ext uri="{19B8F6BF-5375-455C-9EA6-DF929625EA0E}">
        <p15:presenceInfo xmlns:p15="http://schemas.microsoft.com/office/powerpoint/2012/main" userId="Szil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87" d="100"/>
          <a:sy n="87" d="100"/>
        </p:scale>
        <p:origin x="14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6:30:09.717" idx="1">
    <p:pos x="10" y="10"/>
    <p:text>Venaimat tegyem be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png"/><Relationship Id="rId5" Type="http://schemas.openxmlformats.org/officeDocument/2006/relationships/image" Target="../media/image23.emf"/><Relationship Id="rId4" Type="http://schemas.openxmlformats.org/officeDocument/2006/relationships/package" Target="../embeddings/Microsoft_Visio_Drawing5.vsd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Visio_Drawing6.vsdx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Visio_Drawing8.vsdx"/><Relationship Id="rId5" Type="http://schemas.openxmlformats.org/officeDocument/2006/relationships/image" Target="../media/image27.emf"/><Relationship Id="rId4" Type="http://schemas.openxmlformats.org/officeDocument/2006/relationships/package" Target="../embeddings/Microsoft_Visio_Drawing7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Visio_Drawing9.vsd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Visio_Drawing11.vsdx"/><Relationship Id="rId5" Type="http://schemas.openxmlformats.org/officeDocument/2006/relationships/image" Target="../media/image35.emf"/><Relationship Id="rId4" Type="http://schemas.openxmlformats.org/officeDocument/2006/relationships/package" Target="../embeddings/Microsoft_Visio_Drawing10.vsd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ebp"/><Relationship Id="rId4" Type="http://schemas.openxmlformats.org/officeDocument/2006/relationships/image" Target="../media/image38.web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Visio_Drawing2.vsdx"/><Relationship Id="rId10" Type="http://schemas.openxmlformats.org/officeDocument/2006/relationships/image" Target="../media/image18.jpeg"/><Relationship Id="rId4" Type="http://schemas.openxmlformats.org/officeDocument/2006/relationships/image" Target="../media/image16.webp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ebp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4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5049180"/>
            <a:ext cx="3160330" cy="121256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 pitchFamily="50" charset="0"/>
              </a:rPr>
              <a:t>Infrared Image Processing Unit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066" y="263907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Szil</a:t>
            </a:r>
            <a:r>
              <a:rPr lang="hu-HU" sz="2400" dirty="0">
                <a:latin typeface="UT Sans Bold" pitchFamily="50" charset="0"/>
              </a:rPr>
              <a:t>árd Hegedűs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03638" y="3613035"/>
            <a:ext cx="236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2019</a:t>
            </a:r>
          </a:p>
          <a:p>
            <a:r>
              <a:rPr lang="en-US" dirty="0" err="1" smtClean="0"/>
              <a:t>Digilent</a:t>
            </a:r>
            <a:r>
              <a:rPr lang="en-US" dirty="0" smtClean="0"/>
              <a:t> Design Contest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B5440F-692A-4AA0-92D4-46D69052672E}"/>
              </a:ext>
            </a:extLst>
          </p:cNvPr>
          <p:cNvSpPr/>
          <p:nvPr/>
        </p:nvSpPr>
        <p:spPr>
          <a:xfrm>
            <a:off x="134894" y="1233626"/>
            <a:ext cx="3523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Image sharpening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868E64-F271-4014-A5FD-824C93534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703" y="1340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E06BA3-E314-49A8-87EE-E90563182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55271"/>
              </p:ext>
            </p:extLst>
          </p:nvPr>
        </p:nvGraphicFramePr>
        <p:xfrm>
          <a:off x="3321703" y="1340768"/>
          <a:ext cx="52101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4" imgW="4686343" imgH="1304970" progId="Visio.Drawing.15">
                  <p:embed/>
                </p:oleObj>
              </mc:Choice>
              <mc:Fallback>
                <p:oleObj name="Visio" r:id="rId4" imgW="4686343" imgH="130497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703" y="1340768"/>
                        <a:ext cx="52101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0D137E-3803-48AB-9760-E5C6842E9A07}"/>
                  </a:ext>
                </a:extLst>
              </p:cNvPr>
              <p:cNvSpPr/>
              <p:nvPr/>
            </p:nvSpPr>
            <p:spPr>
              <a:xfrm>
                <a:off x="-11578" y="2889350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)−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0D137E-3803-48AB-9760-E5C6842E9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578" y="2889350"/>
                <a:ext cx="4572000" cy="307777"/>
              </a:xfrm>
              <a:prstGeom prst="rect">
                <a:avLst/>
              </a:prstGeom>
              <a:blipFill>
                <a:blip r:embed="rId6"/>
                <a:stretch>
                  <a:fillRect t="-104000" r="-4933" b="-16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7BCB568-1B17-4C78-8FFE-D43ACE510AC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" y="4685951"/>
            <a:ext cx="3240898" cy="1622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B14C63-A9E4-4431-AF9A-30D7A43518DE}"/>
              </a:ext>
            </a:extLst>
          </p:cNvPr>
          <p:cNvSpPr/>
          <p:nvPr/>
        </p:nvSpPr>
        <p:spPr>
          <a:xfrm>
            <a:off x="4068638" y="5289231"/>
            <a:ext cx="7560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121254-49BD-4369-A02F-F9DE1FCE7C8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20086"/>
            <a:ext cx="3240898" cy="162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2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D0E6A6-871B-40CB-8474-EF83C507DFEF}"/>
              </a:ext>
            </a:extLst>
          </p:cNvPr>
          <p:cNvSpPr/>
          <p:nvPr/>
        </p:nvSpPr>
        <p:spPr>
          <a:xfrm>
            <a:off x="134894" y="1233626"/>
            <a:ext cx="3438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Image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36B1DD-A7E8-4C20-8CCE-A118CEC6BF7E}"/>
                  </a:ext>
                </a:extLst>
              </p:cNvPr>
              <p:cNvSpPr/>
              <p:nvPr/>
            </p:nvSpPr>
            <p:spPr>
              <a:xfrm>
                <a:off x="381905" y="2060848"/>
                <a:ext cx="2065859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36B1DD-A7E8-4C20-8CCE-A118CEC6B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" y="2060848"/>
                <a:ext cx="2065859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905A521-30B0-45F9-A174-9AD8F1E5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15" y="1892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890F1FE-1864-4BC1-97F3-6A8BAA2BC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128720"/>
              </p:ext>
            </p:extLst>
          </p:nvPr>
        </p:nvGraphicFramePr>
        <p:xfrm>
          <a:off x="3573015" y="189269"/>
          <a:ext cx="54864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5" imgW="4095685" imgH="2543194" progId="Visio.Drawing.15">
                  <p:embed/>
                </p:oleObj>
              </mc:Choice>
              <mc:Fallback>
                <p:oleObj name="Visio" r:id="rId5" imgW="4095685" imgH="254319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015" y="189269"/>
                        <a:ext cx="5486400" cy="338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95E45C7-A000-438C-B445-8D0D05B40ED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" y="4685951"/>
            <a:ext cx="3240898" cy="1622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717F2C-E265-469B-85D6-B0B1F9DDD053}"/>
              </a:ext>
            </a:extLst>
          </p:cNvPr>
          <p:cNvSpPr/>
          <p:nvPr/>
        </p:nvSpPr>
        <p:spPr>
          <a:xfrm>
            <a:off x="4068638" y="5289231"/>
            <a:ext cx="7560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320CA8-B40B-44EF-B149-C87D5F6A7B3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87" y="4719913"/>
            <a:ext cx="3240898" cy="160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2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A5B0E5-E70C-476A-9B34-6A0055BDCB5A}"/>
              </a:ext>
            </a:extLst>
          </p:cNvPr>
          <p:cNvSpPr/>
          <p:nvPr/>
        </p:nvSpPr>
        <p:spPr>
          <a:xfrm>
            <a:off x="107504" y="1196752"/>
            <a:ext cx="5346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Creating the 3x3 submatrix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20E59-69C1-434D-9DAF-DB9FB294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524" y="17008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3BE990C-6BA8-4650-B940-99FA551E1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50312"/>
              </p:ext>
            </p:extLst>
          </p:nvPr>
        </p:nvGraphicFramePr>
        <p:xfrm>
          <a:off x="1096315" y="1831396"/>
          <a:ext cx="630555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Visio" r:id="rId4" imgW="7353156" imgH="3066908" progId="Visio.Drawing.15">
                  <p:embed/>
                </p:oleObj>
              </mc:Choice>
              <mc:Fallback>
                <p:oleObj name="Visio" r:id="rId4" imgW="7353156" imgH="306690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315" y="1831396"/>
                        <a:ext cx="630555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3FF2CEB6-212F-44BA-94CE-F02CBA1CD01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0016" y="3282537"/>
            <a:ext cx="77781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150E314-300C-42DE-8200-9CCBCE128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996288"/>
              </p:ext>
            </p:extLst>
          </p:nvPr>
        </p:nvGraphicFramePr>
        <p:xfrm>
          <a:off x="1511660" y="3825044"/>
          <a:ext cx="5039592" cy="2884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Visio" r:id="rId6" imgW="5934129" imgH="3390925" progId="Visio.Drawing.15">
                  <p:embed/>
                </p:oleObj>
              </mc:Choice>
              <mc:Fallback>
                <p:oleObj name="Visio" r:id="rId6" imgW="5934129" imgH="339092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60" y="3825044"/>
                        <a:ext cx="5039592" cy="2884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51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A5B0E5-E70C-476A-9B34-6A0055BDCB5A}"/>
              </a:ext>
            </a:extLst>
          </p:cNvPr>
          <p:cNvSpPr/>
          <p:nvPr/>
        </p:nvSpPr>
        <p:spPr>
          <a:xfrm>
            <a:off x="-14575" y="1100452"/>
            <a:ext cx="7617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600" b="1" dirty="0" smtClean="0">
                <a:latin typeface="UT Sans Bold"/>
              </a:rPr>
              <a:t>Reading the DDR memory/ Test Mode</a:t>
            </a:r>
            <a:endParaRPr lang="en-US" sz="3600" b="1" dirty="0">
              <a:latin typeface="UT Sans 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20E59-69C1-434D-9DAF-DB9FB294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524" y="17008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FF2CEB6-212F-44BA-94CE-F02CBA1CD01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0016" y="3282537"/>
            <a:ext cx="77781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430065" y="30439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417529"/>
              </p:ext>
            </p:extLst>
          </p:nvPr>
        </p:nvGraphicFramePr>
        <p:xfrm>
          <a:off x="215516" y="1985354"/>
          <a:ext cx="6226189" cy="3575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4" imgW="5705443" imgH="3276702" progId="Visio.Drawing.15">
                  <p:embed/>
                </p:oleObj>
              </mc:Choice>
              <mc:Fallback>
                <p:oleObj r:id="rId4" imgW="5705443" imgH="327670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6" y="1985354"/>
                        <a:ext cx="6226189" cy="3575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6962" y="4732077"/>
            <a:ext cx="440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image from DDR, each </a:t>
            </a:r>
          </a:p>
          <a:p>
            <a:r>
              <a:rPr lang="en-US" dirty="0" smtClean="0"/>
              <a:t>layer written on a separate memory location.</a:t>
            </a:r>
          </a:p>
          <a:p>
            <a:r>
              <a:rPr lang="en-US" dirty="0" smtClean="0"/>
              <a:t>Create input image stream.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786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B1BBE9-F263-4A3F-818C-83CD778CF804}"/>
              </a:ext>
            </a:extLst>
          </p:cNvPr>
          <p:cNvSpPr/>
          <p:nvPr/>
        </p:nvSpPr>
        <p:spPr>
          <a:xfrm>
            <a:off x="251520" y="1161597"/>
            <a:ext cx="8374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Inserting the module to the </a:t>
            </a:r>
            <a:r>
              <a:rPr lang="en-US" sz="3600" b="1" dirty="0" err="1">
                <a:latin typeface="UT Sans Bold"/>
              </a:rPr>
              <a:t>Pcam</a:t>
            </a:r>
            <a:r>
              <a:rPr lang="en-US" sz="3600" b="1" dirty="0">
                <a:latin typeface="UT Sans Bold"/>
              </a:rPr>
              <a:t> 5C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EB0A6-7FCA-4965-9A5D-3F639E840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09" b="8028"/>
          <a:stretch/>
        </p:blipFill>
        <p:spPr>
          <a:xfrm>
            <a:off x="107504" y="1718809"/>
            <a:ext cx="9144000" cy="295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730B8-9719-49B6-BDAD-9DDD0789B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964" y="4695368"/>
            <a:ext cx="4104456" cy="1541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1F4FCD-E6DD-4E53-A5B4-649CE9A21054}"/>
              </a:ext>
            </a:extLst>
          </p:cNvPr>
          <p:cNvSpPr txBox="1"/>
          <p:nvPr/>
        </p:nvSpPr>
        <p:spPr>
          <a:xfrm>
            <a:off x="195309" y="4869160"/>
            <a:ext cx="396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Meets data length requirements</a:t>
            </a:r>
          </a:p>
          <a:p>
            <a:r>
              <a:rPr lang="en-US" dirty="0">
                <a:solidFill>
                  <a:srgbClr val="C00000"/>
                </a:solidFill>
              </a:rPr>
              <a:t>Needs interface conversion from Frame</a:t>
            </a:r>
          </a:p>
          <a:p>
            <a:r>
              <a:rPr lang="en-US" dirty="0">
                <a:solidFill>
                  <a:srgbClr val="C00000"/>
                </a:solidFill>
              </a:rPr>
              <a:t>To AXI Stream</a:t>
            </a:r>
          </a:p>
        </p:txBody>
      </p:sp>
    </p:spTree>
    <p:extLst>
      <p:ext uri="{BB962C8B-B14F-4D97-AF65-F5344CB8AC3E}">
        <p14:creationId xmlns:p14="http://schemas.microsoft.com/office/powerpoint/2010/main" val="80858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1A9832-AC19-49FF-9FFA-A4807564D413}"/>
              </a:ext>
            </a:extLst>
          </p:cNvPr>
          <p:cNvSpPr/>
          <p:nvPr/>
        </p:nvSpPr>
        <p:spPr>
          <a:xfrm>
            <a:off x="373557" y="994139"/>
            <a:ext cx="1915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Software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E83FF-AC3F-4F63-B61C-880ECF7DDA0F}"/>
              </a:ext>
            </a:extLst>
          </p:cNvPr>
          <p:cNvSpPr/>
          <p:nvPr/>
        </p:nvSpPr>
        <p:spPr>
          <a:xfrm>
            <a:off x="381905" y="1653881"/>
            <a:ext cx="258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 for OV5647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F7760-C4B7-49EA-A207-7184C15FA8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3" y="2702155"/>
            <a:ext cx="4766159" cy="29729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F3C8D-F8B5-4B8C-B570-37F94EC82B38}"/>
              </a:ext>
            </a:extLst>
          </p:cNvPr>
          <p:cNvSpPr txBox="1"/>
          <p:nvPr/>
        </p:nvSpPr>
        <p:spPr>
          <a:xfrm>
            <a:off x="5220072" y="3017698"/>
            <a:ext cx="36481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Solder wires to the I2c pins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camera to Raspberry 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logic analyzer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recording on the Raspberry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Retrieve all data for address 0x36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8FFEF-D846-4F62-9135-B5BB7B90DF10}"/>
              </a:ext>
            </a:extLst>
          </p:cNvPr>
          <p:cNvSpPr txBox="1"/>
          <p:nvPr/>
        </p:nvSpPr>
        <p:spPr>
          <a:xfrm>
            <a:off x="5400092" y="4996837"/>
            <a:ext cx="292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RGB camera with night vision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CE31FA-0EDB-426B-AC5F-FF514D2FDD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44017" y="-157695"/>
            <a:ext cx="1800225" cy="3429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A4E0BAE-4C54-4617-9097-E113218B25A2}"/>
              </a:ext>
            </a:extLst>
          </p:cNvPr>
          <p:cNvSpPr/>
          <p:nvPr/>
        </p:nvSpPr>
        <p:spPr>
          <a:xfrm>
            <a:off x="5220072" y="1160748"/>
            <a:ext cx="540060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39B8E9-48E9-4A4E-9F99-6A5932148189}"/>
              </a:ext>
            </a:extLst>
          </p:cNvPr>
          <p:cNvSpPr/>
          <p:nvPr/>
        </p:nvSpPr>
        <p:spPr>
          <a:xfrm>
            <a:off x="384019" y="1160748"/>
            <a:ext cx="1915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2624B-FEDC-4171-9016-DAA4F96B5833}"/>
              </a:ext>
            </a:extLst>
          </p:cNvPr>
          <p:cNvSpPr txBox="1"/>
          <p:nvPr/>
        </p:nvSpPr>
        <p:spPr>
          <a:xfrm>
            <a:off x="394978" y="1866181"/>
            <a:ext cx="23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 interrupt handler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F9A8D6-ECEE-4FEB-8B17-F43C1F39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12" y="15927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2CED744-1C3C-4C7A-B8FC-3DF8DB58E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09183"/>
              </p:ext>
            </p:extLst>
          </p:nvPr>
        </p:nvGraphicFramePr>
        <p:xfrm>
          <a:off x="791580" y="2473728"/>
          <a:ext cx="61245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Visio" r:id="rId4" imgW="6114942" imgH="1533417" progId="Visio.Drawing.15">
                  <p:embed/>
                </p:oleObj>
              </mc:Choice>
              <mc:Fallback>
                <p:oleObj name="Visio" r:id="rId4" imgW="6114942" imgH="15334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2473728"/>
                        <a:ext cx="6124575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5E29C0-8721-4A5A-BB3B-1034DB9B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52787"/>
              </p:ext>
            </p:extLst>
          </p:nvPr>
        </p:nvGraphicFramePr>
        <p:xfrm>
          <a:off x="899592" y="4112864"/>
          <a:ext cx="644652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3260">
                  <a:extLst>
                    <a:ext uri="{9D8B030D-6E8A-4147-A177-3AD203B41FA5}">
                      <a16:colId xmlns:a16="http://schemas.microsoft.com/office/drawing/2014/main" val="1385414813"/>
                    </a:ext>
                  </a:extLst>
                </a:gridCol>
                <a:gridCol w="3223260">
                  <a:extLst>
                    <a:ext uri="{9D8B030D-6E8A-4147-A177-3AD203B41FA5}">
                      <a16:colId xmlns:a16="http://schemas.microsoft.com/office/drawing/2014/main" val="3713057655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SW2, SW1, SW0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Filters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47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0 0 0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Transparent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22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0 0 1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Dead stuck pixel correction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10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0 1 0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Median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132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0 1 1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Laplace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556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1 0 0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Smoothing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084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1 0 1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Sharpening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788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1 1 0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Smooth + Laplace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78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1 1 1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Smooth + Sharpening + Laplace filter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82410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66B2958-8208-4B23-B098-EAE1A4E15114}"/>
              </a:ext>
            </a:extLst>
          </p:cNvPr>
          <p:cNvSpPr txBox="1"/>
          <p:nvPr/>
        </p:nvSpPr>
        <p:spPr>
          <a:xfrm>
            <a:off x="3862605" y="1674537"/>
            <a:ext cx="426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Cannot change configuration while enabled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818163-E9C5-48D9-AB32-D64F613F8B2F}"/>
              </a:ext>
            </a:extLst>
          </p:cNvPr>
          <p:cNvCxnSpPr/>
          <p:nvPr/>
        </p:nvCxnSpPr>
        <p:spPr>
          <a:xfrm flipH="1">
            <a:off x="4175956" y="2473728"/>
            <a:ext cx="108012" cy="451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0808D2-F9A7-4D52-9956-5993D330A2CA}"/>
              </a:ext>
            </a:extLst>
          </p:cNvPr>
          <p:cNvSpPr txBox="1"/>
          <p:nvPr/>
        </p:nvSpPr>
        <p:spPr>
          <a:xfrm>
            <a:off x="3743908" y="2211796"/>
            <a:ext cx="1289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 mode enable</a:t>
            </a:r>
          </a:p>
        </p:txBody>
      </p:sp>
    </p:spTree>
    <p:extLst>
      <p:ext uri="{BB962C8B-B14F-4D97-AF65-F5344CB8AC3E}">
        <p14:creationId xmlns:p14="http://schemas.microsoft.com/office/powerpoint/2010/main" val="41687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A8DE96-DB55-4CE4-B14D-E1458B0E6C98}"/>
              </a:ext>
            </a:extLst>
          </p:cNvPr>
          <p:cNvSpPr/>
          <p:nvPr/>
        </p:nvSpPr>
        <p:spPr>
          <a:xfrm>
            <a:off x="381905" y="1088740"/>
            <a:ext cx="1915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Software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EFD52-76E7-41F4-9FF0-5CBF07E73D46}"/>
              </a:ext>
            </a:extLst>
          </p:cNvPr>
          <p:cNvSpPr/>
          <p:nvPr/>
        </p:nvSpPr>
        <p:spPr>
          <a:xfrm>
            <a:off x="503547" y="1843082"/>
            <a:ext cx="2497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VDMA interrupt handler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EEE1C-EA7A-4B9B-B3A1-60E1F846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20" y="34912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D20C611-2E98-401A-BCAE-69B6086AC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494169"/>
              </p:ext>
            </p:extLst>
          </p:nvPr>
        </p:nvGraphicFramePr>
        <p:xfrm>
          <a:off x="-11088" y="2481870"/>
          <a:ext cx="63055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Visio" r:id="rId4" imgW="6905700" imgH="2609939" progId="Visio.Drawing.15">
                  <p:embed/>
                </p:oleObj>
              </mc:Choice>
              <mc:Fallback>
                <p:oleObj name="Visio" r:id="rId4" imgW="6905700" imgH="26099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088" y="2481870"/>
                        <a:ext cx="63055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7136A37F-E1EB-4FA8-97FD-6D40F46DA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6382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F838B96-1D44-4940-8AD6-97753A3D4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24310"/>
              </p:ext>
            </p:extLst>
          </p:nvPr>
        </p:nvGraphicFramePr>
        <p:xfrm>
          <a:off x="5544108" y="800708"/>
          <a:ext cx="3400425" cy="574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Visio" r:id="rId6" imgW="4791043" imgH="8105743" progId="Visio.Drawing.15">
                  <p:embed/>
                </p:oleObj>
              </mc:Choice>
              <mc:Fallback>
                <p:oleObj name="Visio" r:id="rId6" imgW="4791043" imgH="810574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108" y="800708"/>
                        <a:ext cx="3400425" cy="574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460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DA1308-129E-4E31-B51F-841C639BA182}"/>
              </a:ext>
            </a:extLst>
          </p:cNvPr>
          <p:cNvSpPr/>
          <p:nvPr/>
        </p:nvSpPr>
        <p:spPr>
          <a:xfrm>
            <a:off x="378566" y="1268760"/>
            <a:ext cx="1915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EC792-BD5B-403E-9AE1-00A9885C7400}"/>
              </a:ext>
            </a:extLst>
          </p:cNvPr>
          <p:cNvSpPr txBox="1"/>
          <p:nvPr/>
        </p:nvSpPr>
        <p:spPr>
          <a:xfrm>
            <a:off x="378566" y="1915091"/>
            <a:ext cx="276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Configurating the hardware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6B65F-EE9F-47DA-9770-7158E4E3A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295754"/>
            <a:ext cx="4381500" cy="127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C38F0-AF47-4C03-9713-CA55AFBBC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52" y="3298529"/>
            <a:ext cx="2825626" cy="2648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E6E8A5-EA24-4D6B-B172-BD16EC723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52" y="461834"/>
            <a:ext cx="2825626" cy="2765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FBCAE4-E8CC-4A79-B981-695785A9D1EB}"/>
              </a:ext>
            </a:extLst>
          </p:cNvPr>
          <p:cNvSpPr txBox="1"/>
          <p:nvPr/>
        </p:nvSpPr>
        <p:spPr>
          <a:xfrm>
            <a:off x="378566" y="4113076"/>
            <a:ext cx="4553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Write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image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algorithm succession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mode enable/disable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AXI interface parameters: stride, burst size</a:t>
            </a:r>
          </a:p>
        </p:txBody>
      </p:sp>
    </p:spTree>
    <p:extLst>
      <p:ext uri="{BB962C8B-B14F-4D97-AF65-F5344CB8AC3E}">
        <p14:creationId xmlns:p14="http://schemas.microsoft.com/office/powerpoint/2010/main" val="221679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6C1AB-CCDF-48DE-ABC5-F2E6E6781219}"/>
              </a:ext>
            </a:extLst>
          </p:cNvPr>
          <p:cNvSpPr txBox="1"/>
          <p:nvPr/>
        </p:nvSpPr>
        <p:spPr>
          <a:xfrm>
            <a:off x="575556" y="1124744"/>
            <a:ext cx="305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36CBA-FD61-4639-AFD3-03A1C155997E}"/>
              </a:ext>
            </a:extLst>
          </p:cNvPr>
          <p:cNvSpPr txBox="1"/>
          <p:nvPr/>
        </p:nvSpPr>
        <p:spPr>
          <a:xfrm>
            <a:off x="143508" y="1787934"/>
            <a:ext cx="9000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Miman</a:t>
            </a:r>
            <a:r>
              <a:rPr lang="en-US" dirty="0"/>
              <a:t>, M., Osman, O. A., &amp; Korkmaz, H. C. (2015). Lane Departure System Design using</a:t>
            </a:r>
          </a:p>
          <a:p>
            <a:r>
              <a:rPr lang="en-US" dirty="0"/>
              <a:t> with IR Camera for Night-time Road Conditions. </a:t>
            </a:r>
            <a:r>
              <a:rPr lang="en-US" i="1" dirty="0" err="1"/>
              <a:t>Tem</a:t>
            </a:r>
            <a:r>
              <a:rPr lang="en-US" i="1" dirty="0"/>
              <a:t> Journal</a:t>
            </a:r>
            <a:r>
              <a:rPr lang="en-US" dirty="0"/>
              <a:t>, </a:t>
            </a:r>
            <a:r>
              <a:rPr lang="en-US" i="1" dirty="0"/>
              <a:t>4</a:t>
            </a:r>
            <a:r>
              <a:rPr lang="en-US" dirty="0"/>
              <a:t>(1), 54.</a:t>
            </a:r>
          </a:p>
          <a:p>
            <a:endParaRPr lang="en-US" dirty="0"/>
          </a:p>
          <a:p>
            <a:r>
              <a:rPr lang="en-US" dirty="0"/>
              <a:t>Gonzalez, R. C., &amp; Woods, R. E. (2002). Digital image processing [M]. </a:t>
            </a:r>
          </a:p>
          <a:p>
            <a:r>
              <a:rPr lang="en-US" i="1" dirty="0"/>
              <a:t>Publishing house of electronics industry</a:t>
            </a:r>
            <a:r>
              <a:rPr lang="en-US" dirty="0"/>
              <a:t>, </a:t>
            </a:r>
            <a:r>
              <a:rPr lang="en-US" i="1" dirty="0"/>
              <a:t>141</a:t>
            </a:r>
            <a:r>
              <a:rPr lang="en-US" dirty="0"/>
              <a:t>(7).</a:t>
            </a:r>
          </a:p>
          <a:p>
            <a:endParaRPr lang="en-US" dirty="0"/>
          </a:p>
          <a:p>
            <a:r>
              <a:rPr lang="en-US" dirty="0"/>
              <a:t>Maheshwari, R., Rao, S. S. S. P., &amp; </a:t>
            </a:r>
            <a:r>
              <a:rPr lang="en-US" dirty="0" err="1"/>
              <a:t>Poonacha</a:t>
            </a:r>
            <a:r>
              <a:rPr lang="en-US" dirty="0"/>
              <a:t>, P. G. (1997, January). FPGA implementation of </a:t>
            </a:r>
          </a:p>
          <a:p>
            <a:r>
              <a:rPr lang="en-US" dirty="0"/>
              <a:t>median filter. In </a:t>
            </a:r>
            <a:r>
              <a:rPr lang="en-US" i="1" dirty="0"/>
              <a:t>Proceedings Tenth International Conference on VLSI Design</a:t>
            </a:r>
            <a:r>
              <a:rPr lang="en-US" dirty="0"/>
              <a:t> (pp. 523-524). IEEE.</a:t>
            </a:r>
          </a:p>
          <a:p>
            <a:endParaRPr lang="en-US" dirty="0"/>
          </a:p>
          <a:p>
            <a:r>
              <a:rPr lang="en-US" dirty="0" err="1"/>
              <a:t>Diakides</a:t>
            </a:r>
            <a:r>
              <a:rPr lang="en-US" dirty="0"/>
              <a:t>, M., </a:t>
            </a:r>
            <a:r>
              <a:rPr lang="en-US" dirty="0" err="1"/>
              <a:t>Bronzino</a:t>
            </a:r>
            <a:r>
              <a:rPr lang="en-US" dirty="0"/>
              <a:t>, J. D., &amp; Peterson, D. R. (Eds.). (2012). </a:t>
            </a:r>
            <a:r>
              <a:rPr lang="en-US" i="1" dirty="0"/>
              <a:t>Medical infrared imaging: </a:t>
            </a:r>
          </a:p>
          <a:p>
            <a:r>
              <a:rPr lang="en-US" i="1" dirty="0"/>
              <a:t>principles and practices</a:t>
            </a:r>
            <a:r>
              <a:rPr lang="en-US" dirty="0"/>
              <a:t>. CRC press.</a:t>
            </a:r>
          </a:p>
          <a:p>
            <a:endParaRPr lang="en-US" dirty="0"/>
          </a:p>
          <a:p>
            <a:r>
              <a:rPr lang="pl-PL" b="1" dirty="0"/>
              <a:t>Zybo Z7 Pcam 5C Demo</a:t>
            </a:r>
          </a:p>
          <a:p>
            <a:r>
              <a:rPr lang="en-US" dirty="0"/>
              <a:t>https://reference.digilentinc.com/learn/programmable-logic/tutorials/zybo-z7-pcam-5c-demo/start</a:t>
            </a:r>
          </a:p>
        </p:txBody>
      </p:sp>
    </p:spTree>
    <p:extLst>
      <p:ext uri="{BB962C8B-B14F-4D97-AF65-F5344CB8AC3E}">
        <p14:creationId xmlns:p14="http://schemas.microsoft.com/office/powerpoint/2010/main" val="425836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7B3325-0ABA-46D2-8CF9-FF2D79720CFF}"/>
              </a:ext>
            </a:extLst>
          </p:cNvPr>
          <p:cNvSpPr txBox="1"/>
          <p:nvPr/>
        </p:nvSpPr>
        <p:spPr>
          <a:xfrm>
            <a:off x="397991" y="1124742"/>
            <a:ext cx="332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UT Sans Bold"/>
              </a:rPr>
              <a:t>Why inifrared</a:t>
            </a:r>
            <a:r>
              <a:rPr lang="en-US" sz="3600" dirty="0">
                <a:latin typeface="UT Sans Bold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A4C34-86DA-4A0F-B541-3C6531A169C4}"/>
              </a:ext>
            </a:extLst>
          </p:cNvPr>
          <p:cNvSpPr txBox="1"/>
          <p:nvPr/>
        </p:nvSpPr>
        <p:spPr>
          <a:xfrm>
            <a:off x="559913" y="2024844"/>
            <a:ext cx="357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over the automotive industry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87E6C-C75A-4F46-9206-60914B1A3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166627"/>
            <a:ext cx="3384376" cy="2562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0E2261-1ACB-476F-985D-C6627BE5B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2729190"/>
            <a:ext cx="3496692" cy="2668723"/>
          </a:xfrm>
          <a:prstGeom prst="rect">
            <a:avLst/>
          </a:prstGeom>
        </p:spPr>
      </p:pic>
      <p:pic>
        <p:nvPicPr>
          <p:cNvPr id="13" name="Picture 12" descr="https://s3.amazonaws.com/cbi-research-portal-uploads/2019/01/14142948/IMG_6301-1024x768.jpg">
            <a:extLst>
              <a:ext uri="{FF2B5EF4-FFF2-40B4-BE49-F238E27FC236}">
                <a16:creationId xmlns:a16="http://schemas.microsoft.com/office/drawing/2014/main" id="{DF41DCC2-6ADF-49DD-B1EF-1E92AB90BD6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8" y="2729190"/>
            <a:ext cx="3496692" cy="2509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6C1AB-CCDF-48DE-ABC5-F2E6E6781219}"/>
              </a:ext>
            </a:extLst>
          </p:cNvPr>
          <p:cNvSpPr txBox="1"/>
          <p:nvPr/>
        </p:nvSpPr>
        <p:spPr>
          <a:xfrm>
            <a:off x="3275856" y="2132856"/>
            <a:ext cx="3054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UT Sans Bold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1745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471791-2E58-4B25-AA37-D181D64E62DE}"/>
              </a:ext>
            </a:extLst>
          </p:cNvPr>
          <p:cNvSpPr txBox="1"/>
          <p:nvPr/>
        </p:nvSpPr>
        <p:spPr>
          <a:xfrm>
            <a:off x="575556" y="112474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/>
              </a:rPr>
              <a:t>Other </a:t>
            </a:r>
            <a:r>
              <a:rPr lang="en-US" sz="3600" dirty="0" err="1">
                <a:latin typeface="UT Sans Bold"/>
              </a:rPr>
              <a:t>applicatios</a:t>
            </a:r>
            <a:endParaRPr lang="en-US" sz="3600" dirty="0">
              <a:latin typeface="UT Sans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7BE5F-A0D7-449A-B062-4B3219100A05}"/>
              </a:ext>
            </a:extLst>
          </p:cNvPr>
          <p:cNvSpPr txBox="1"/>
          <p:nvPr/>
        </p:nvSpPr>
        <p:spPr>
          <a:xfrm>
            <a:off x="575556" y="1771075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Medical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Replacing X-rays with infrared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Tissue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Tumor, cancer detection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84ADF-8743-4944-B024-75F930A36649}"/>
              </a:ext>
            </a:extLst>
          </p:cNvPr>
          <p:cNvSpPr txBox="1"/>
          <p:nvPr/>
        </p:nvSpPr>
        <p:spPr>
          <a:xfrm>
            <a:off x="4609066" y="179003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Security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C2B5E-72CC-4DEE-866D-1605E119DB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80" y="2330674"/>
            <a:ext cx="3528392" cy="23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84664-65CE-4D57-BEE0-AEB19EC5407B}"/>
              </a:ext>
            </a:extLst>
          </p:cNvPr>
          <p:cNvSpPr txBox="1"/>
          <p:nvPr/>
        </p:nvSpPr>
        <p:spPr>
          <a:xfrm>
            <a:off x="467544" y="1448780"/>
            <a:ext cx="806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T Sans Bold"/>
              </a:rPr>
              <a:t>Create an architecture for al these applications. </a:t>
            </a:r>
          </a:p>
          <a:p>
            <a:r>
              <a:rPr lang="en-US" sz="2800" dirty="0">
                <a:latin typeface="UT Sans Bold"/>
              </a:rPr>
              <a:t>Select the needed features.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94F5180-BA67-46CB-BB70-418BD7BD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057" y="21214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DFAAC3F-9C25-4139-A3AE-DE2F786C3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538741"/>
              </p:ext>
            </p:extLst>
          </p:nvPr>
        </p:nvGraphicFramePr>
        <p:xfrm>
          <a:off x="3771057" y="2121489"/>
          <a:ext cx="4905375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4419772" imgH="4210101" progId="Visio.Drawing.15">
                  <p:embed/>
                </p:oleObj>
              </mc:Choice>
              <mc:Fallback>
                <p:oleObj name="Visio" r:id="rId4" imgW="4419772" imgH="42101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057" y="2121489"/>
                        <a:ext cx="4905375" cy="466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73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50830F-F987-476D-A87A-138A900D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1872208" cy="187220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C6A85-BF9A-40A3-B188-6B324A64BE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9104"/>
            <a:ext cx="5400600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DC9B62-77B7-4BA8-90BD-7860BB3C79AD}"/>
              </a:ext>
            </a:extLst>
          </p:cNvPr>
          <p:cNvSpPr txBox="1"/>
          <p:nvPr/>
        </p:nvSpPr>
        <p:spPr>
          <a:xfrm>
            <a:off x="287524" y="12327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/>
              </a:rPr>
              <a:t>Design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0D9E3D-88AE-42F5-B79E-F16B2FDB19E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2706184"/>
            <a:ext cx="2880296" cy="1445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78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EB28B-4F1C-405D-A9CC-BB34E3551BDA}"/>
              </a:ext>
            </a:extLst>
          </p:cNvPr>
          <p:cNvSpPr txBox="1"/>
          <p:nvPr/>
        </p:nvSpPr>
        <p:spPr>
          <a:xfrm>
            <a:off x="287524" y="12327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/>
              </a:rPr>
              <a:t>Algorithms implemented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5FDF7E-3926-4B7B-AD14-8F02C7594E1A}"/>
              </a:ext>
            </a:extLst>
          </p:cNvPr>
          <p:cNvSpPr txBox="1"/>
          <p:nvPr/>
        </p:nvSpPr>
        <p:spPr>
          <a:xfrm>
            <a:off x="381905" y="2131115"/>
            <a:ext cx="3040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Dead/stuck pixel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smoothing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sharpening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C72A2-DE44-47C3-9CDB-CE6A1EBA3B29}"/>
              </a:ext>
            </a:extLst>
          </p:cNvPr>
          <p:cNvSpPr txBox="1"/>
          <p:nvPr/>
        </p:nvSpPr>
        <p:spPr>
          <a:xfrm>
            <a:off x="287524" y="4221088"/>
            <a:ext cx="8091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All these are based upon neighborhood processing and convolutional kernels, </a:t>
            </a:r>
          </a:p>
          <a:p>
            <a:r>
              <a:rPr lang="en-US" dirty="0"/>
              <a:t>they share the same working mechanism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896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CB8F9E-25DC-46BF-9CFF-5D7A1CF8C537}"/>
              </a:ext>
            </a:extLst>
          </p:cNvPr>
          <p:cNvSpPr/>
          <p:nvPr/>
        </p:nvSpPr>
        <p:spPr>
          <a:xfrm>
            <a:off x="226297" y="1160748"/>
            <a:ext cx="5307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Dead/stuck pixel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87B5C5-5C8C-4142-A5C6-7B77E89CA983}"/>
                  </a:ext>
                </a:extLst>
              </p:cNvPr>
              <p:cNvSpPr/>
              <p:nvPr/>
            </p:nvSpPr>
            <p:spPr>
              <a:xfrm>
                <a:off x="226297" y="1880828"/>
                <a:ext cx="4266220" cy="924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2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𝑡h𝑟𝑒𝑠h𝑜𝑙𝑑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1, 8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87B5C5-5C8C-4142-A5C6-7B77E89CA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7" y="1880828"/>
                <a:ext cx="4266220" cy="924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>
            <a:extLst>
              <a:ext uri="{FF2B5EF4-FFF2-40B4-BE49-F238E27FC236}">
                <a16:creationId xmlns:a16="http://schemas.microsoft.com/office/drawing/2014/main" id="{AA67F15F-C416-4DEB-9DC1-1DA9B9AAD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7AD7D50-5A44-4744-B542-4859782B5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887077"/>
              </p:ext>
            </p:extLst>
          </p:nvPr>
        </p:nvGraphicFramePr>
        <p:xfrm>
          <a:off x="4995603" y="1745458"/>
          <a:ext cx="3911919" cy="5112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5" imgW="6372214" imgH="8305634" progId="Visio.Drawing.15">
                  <p:embed/>
                </p:oleObj>
              </mc:Choice>
              <mc:Fallback>
                <p:oleObj name="Visio" r:id="rId5" imgW="6372214" imgH="83056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603" y="1745458"/>
                        <a:ext cx="3911919" cy="5112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9B97AFA-E208-4E33-99AF-63022C513C7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0" y="2870470"/>
            <a:ext cx="3175990" cy="166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CA4B07-0F6E-44E9-82C9-A992A0502C65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0" y="5085184"/>
            <a:ext cx="3175990" cy="1661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F45CC113-3C60-48C7-8900-FEB3AC1C1475}"/>
              </a:ext>
            </a:extLst>
          </p:cNvPr>
          <p:cNvSpPr/>
          <p:nvPr/>
        </p:nvSpPr>
        <p:spPr>
          <a:xfrm>
            <a:off x="1907704" y="4597206"/>
            <a:ext cx="360040" cy="415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091888-179D-4E4D-8A97-624163E054D6}"/>
              </a:ext>
            </a:extLst>
          </p:cNvPr>
          <p:cNvSpPr/>
          <p:nvPr/>
        </p:nvSpPr>
        <p:spPr>
          <a:xfrm>
            <a:off x="226297" y="1160748"/>
            <a:ext cx="2614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Median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DC30B-36B5-49E9-B65E-7C3112DCB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0" y="1807079"/>
            <a:ext cx="2772084" cy="239345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98DD6FD-7AAF-40FD-BD80-3C45FCF3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257" y="446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78722B3-F589-4E8F-84C7-222C8D338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04811"/>
              </p:ext>
            </p:extLst>
          </p:nvPr>
        </p:nvGraphicFramePr>
        <p:xfrm>
          <a:off x="3631257" y="44624"/>
          <a:ext cx="4829175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Visio" r:id="rId5" imgW="4476599" imgH="2933687" progId="Visio.Drawing.15">
                  <p:embed/>
                </p:oleObj>
              </mc:Choice>
              <mc:Fallback>
                <p:oleObj name="Visio" r:id="rId5" imgW="4476599" imgH="293368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257" y="44624"/>
                        <a:ext cx="4829175" cy="316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D7705998-B93E-4084-98F3-6F2F7B6E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36510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E8DA639-FC9A-4CC3-A944-015D50292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804000"/>
              </p:ext>
            </p:extLst>
          </p:nvPr>
        </p:nvGraphicFramePr>
        <p:xfrm>
          <a:off x="3476625" y="3651077"/>
          <a:ext cx="56673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Visio" r:id="rId7" imgW="4933972" imgH="561828" progId="Visio.Drawing.15">
                  <p:embed/>
                </p:oleObj>
              </mc:Choice>
              <mc:Fallback>
                <p:oleObj name="Visio" r:id="rId7" imgW="4933972" imgH="56182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3651077"/>
                        <a:ext cx="56673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624B02D-40AC-4D2D-B8BB-E1132C22982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52821"/>
            <a:ext cx="2941547" cy="159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9A4412-7F46-42DC-A843-E556F702C09C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32706"/>
            <a:ext cx="2952951" cy="159249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1CC892-99B4-4AA6-8236-BB444C4543C6}"/>
              </a:ext>
            </a:extLst>
          </p:cNvPr>
          <p:cNvSpPr/>
          <p:nvPr/>
        </p:nvSpPr>
        <p:spPr>
          <a:xfrm>
            <a:off x="3815916" y="5337212"/>
            <a:ext cx="7560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6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DB0BBC-37F2-4814-8887-65D4C1D486C4}"/>
              </a:ext>
            </a:extLst>
          </p:cNvPr>
          <p:cNvSpPr/>
          <p:nvPr/>
        </p:nvSpPr>
        <p:spPr>
          <a:xfrm>
            <a:off x="134894" y="1233626"/>
            <a:ext cx="2981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Edge detection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B6475-1E1A-400B-8E72-B123A232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176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B5E35CE-1346-4724-BEBC-6D63B14B2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314306"/>
              </p:ext>
            </p:extLst>
          </p:nvPr>
        </p:nvGraphicFramePr>
        <p:xfrm>
          <a:off x="383075" y="2091596"/>
          <a:ext cx="62198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4" imgW="4791043" imgH="1771497" progId="Visio.Drawing.15">
                  <p:embed/>
                </p:oleObj>
              </mc:Choice>
              <mc:Fallback>
                <p:oleObj name="Visio" r:id="rId4" imgW="4791043" imgH="177149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75" y="2091596"/>
                        <a:ext cx="6219825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E19CDFE-4893-4AF0-B5CA-0773C90F2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22" y="855476"/>
            <a:ext cx="2339566" cy="14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3EE3D2-A766-4DBE-A8DE-20C22CCC034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" y="4685951"/>
            <a:ext cx="3240898" cy="162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0C6534-9852-47FA-9DD1-2270C46FD7A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51" y="4675814"/>
            <a:ext cx="3240898" cy="163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3F536FA-4447-412D-9D8E-E3D04F03345D}"/>
              </a:ext>
            </a:extLst>
          </p:cNvPr>
          <p:cNvSpPr/>
          <p:nvPr/>
        </p:nvSpPr>
        <p:spPr>
          <a:xfrm>
            <a:off x="4068638" y="5289231"/>
            <a:ext cx="7560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433</Words>
  <Application>Microsoft Office PowerPoint</Application>
  <PresentationFormat>On-screen Show (4:3)</PresentationFormat>
  <Paragraphs>96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UT Sans Bold</vt:lpstr>
      <vt:lpstr>Office Theme</vt:lpstr>
      <vt:lpstr>Visio.Drawing.15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Szilard</cp:lastModifiedBy>
  <cp:revision>38</cp:revision>
  <dcterms:created xsi:type="dcterms:W3CDTF">2017-10-19T09:49:50Z</dcterms:created>
  <dcterms:modified xsi:type="dcterms:W3CDTF">2019-05-06T05:05:07Z</dcterms:modified>
</cp:coreProperties>
</file>