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dd99340f8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dd99340f8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ddb8fa720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ddb8fa720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ddb8fa720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ddb8fa720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db8fa720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db8fa720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dd99340f8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dd99340f8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dd99340f8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dd99340f8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dd99340f8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dd99340f8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dd99340f8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dd99340f8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ddb8fa720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ddb8fa720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ddb8fa720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ddb8fa720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dd99340f8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dd99340f8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ddb8fa72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ddb8fa72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ddb8fa720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ddb8fa72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db8fa720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db8fa720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22.png"/><Relationship Id="rId6"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13.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2.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7500" y="0"/>
            <a:ext cx="9235901" cy="52351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17537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20000"/>
              </a:lnSpc>
              <a:spcBef>
                <a:spcPts val="0"/>
              </a:spcBef>
              <a:spcAft>
                <a:spcPts val="0"/>
              </a:spcAft>
              <a:buNone/>
            </a:pPr>
            <a:r>
              <a:rPr b="1" lang="es" sz="3000"/>
              <a:t>Local Storage</a:t>
            </a:r>
            <a:endParaRPr b="1" sz="3000"/>
          </a:p>
          <a:p>
            <a:pPr indent="0" lvl="0" marL="0" rtl="0" algn="ctr">
              <a:spcBef>
                <a:spcPts val="0"/>
              </a:spcBef>
              <a:spcAft>
                <a:spcPts val="0"/>
              </a:spcAft>
              <a:buNone/>
            </a:pPr>
            <a:r>
              <a:t/>
            </a:r>
            <a:endParaRPr/>
          </a:p>
        </p:txBody>
      </p:sp>
      <p:sp>
        <p:nvSpPr>
          <p:cNvPr id="120" name="Google Shape;120;p22"/>
          <p:cNvSpPr txBox="1"/>
          <p:nvPr>
            <p:ph idx="1" type="body"/>
          </p:nvPr>
        </p:nvSpPr>
        <p:spPr>
          <a:xfrm>
            <a:off x="311700" y="748075"/>
            <a:ext cx="8520600" cy="4125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sz="1400">
                <a:solidFill>
                  <a:schemeClr val="dk1"/>
                </a:solidFill>
              </a:rPr>
              <a:t>E</a:t>
            </a:r>
            <a:r>
              <a:rPr lang="es" sz="1400">
                <a:solidFill>
                  <a:schemeClr val="dk1"/>
                </a:solidFill>
              </a:rPr>
              <a:t>s un espacio de almacenamiento en el navegador basado en llaves y valores (similar a un objeto de JavaScript con la diferencia que los valores son siempre strings).</a:t>
            </a:r>
            <a:endParaRPr sz="1400">
              <a:solidFill>
                <a:schemeClr val="dk1"/>
              </a:solidFill>
            </a:endParaRPr>
          </a:p>
        </p:txBody>
      </p:sp>
      <p:pic>
        <p:nvPicPr>
          <p:cNvPr id="121" name="Google Shape;121;p22"/>
          <p:cNvPicPr preferRelativeResize="0"/>
          <p:nvPr/>
        </p:nvPicPr>
        <p:blipFill>
          <a:blip r:embed="rId3">
            <a:alphaModFix/>
          </a:blip>
          <a:stretch>
            <a:fillRect/>
          </a:stretch>
        </p:blipFill>
        <p:spPr>
          <a:xfrm>
            <a:off x="486388" y="1624938"/>
            <a:ext cx="3876675" cy="466725"/>
          </a:xfrm>
          <a:prstGeom prst="rect">
            <a:avLst/>
          </a:prstGeom>
          <a:noFill/>
          <a:ln>
            <a:noFill/>
          </a:ln>
        </p:spPr>
      </p:pic>
      <p:pic>
        <p:nvPicPr>
          <p:cNvPr id="122" name="Google Shape;122;p22"/>
          <p:cNvPicPr preferRelativeResize="0"/>
          <p:nvPr/>
        </p:nvPicPr>
        <p:blipFill>
          <a:blip r:embed="rId4">
            <a:alphaModFix/>
          </a:blip>
          <a:stretch>
            <a:fillRect/>
          </a:stretch>
        </p:blipFill>
        <p:spPr>
          <a:xfrm>
            <a:off x="486400" y="2279875"/>
            <a:ext cx="3876675" cy="572700"/>
          </a:xfrm>
          <a:prstGeom prst="rect">
            <a:avLst/>
          </a:prstGeom>
          <a:noFill/>
          <a:ln>
            <a:noFill/>
          </a:ln>
        </p:spPr>
      </p:pic>
      <p:pic>
        <p:nvPicPr>
          <p:cNvPr id="123" name="Google Shape;123;p22"/>
          <p:cNvPicPr preferRelativeResize="0"/>
          <p:nvPr/>
        </p:nvPicPr>
        <p:blipFill>
          <a:blip r:embed="rId5">
            <a:alphaModFix/>
          </a:blip>
          <a:stretch>
            <a:fillRect/>
          </a:stretch>
        </p:blipFill>
        <p:spPr>
          <a:xfrm>
            <a:off x="4774275" y="1643500"/>
            <a:ext cx="2935975" cy="466725"/>
          </a:xfrm>
          <a:prstGeom prst="rect">
            <a:avLst/>
          </a:prstGeom>
          <a:noFill/>
          <a:ln>
            <a:noFill/>
          </a:ln>
        </p:spPr>
      </p:pic>
      <p:pic>
        <p:nvPicPr>
          <p:cNvPr id="124" name="Google Shape;124;p22"/>
          <p:cNvPicPr preferRelativeResize="0"/>
          <p:nvPr/>
        </p:nvPicPr>
        <p:blipFill>
          <a:blip r:embed="rId6">
            <a:alphaModFix/>
          </a:blip>
          <a:stretch>
            <a:fillRect/>
          </a:stretch>
        </p:blipFill>
        <p:spPr>
          <a:xfrm>
            <a:off x="4774283" y="2233658"/>
            <a:ext cx="2935975" cy="618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0" y="-57325"/>
            <a:ext cx="9158813" cy="5200825"/>
          </a:xfrm>
          <a:prstGeom prst="rect">
            <a:avLst/>
          </a:prstGeom>
          <a:noFill/>
          <a:ln>
            <a:noFill/>
          </a:ln>
        </p:spPr>
      </p:pic>
      <p:sp>
        <p:nvSpPr>
          <p:cNvPr id="130" name="Google Shape;130;p23"/>
          <p:cNvSpPr txBox="1"/>
          <p:nvPr/>
        </p:nvSpPr>
        <p:spPr>
          <a:xfrm>
            <a:off x="1970250" y="1930175"/>
            <a:ext cx="5203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400">
                <a:solidFill>
                  <a:srgbClr val="FFFFFF"/>
                </a:solidFill>
              </a:rPr>
              <a:t>Estamos Trabajando en </a:t>
            </a:r>
            <a:endParaRPr sz="2400">
              <a:solidFill>
                <a:srgbClr val="FFFFFF"/>
              </a:solidFill>
            </a:endParaRPr>
          </a:p>
          <a:p>
            <a:pPr indent="0" lvl="0" marL="0" rtl="0" algn="ctr">
              <a:spcBef>
                <a:spcPts val="0"/>
              </a:spcBef>
              <a:spcAft>
                <a:spcPts val="0"/>
              </a:spcAft>
              <a:buNone/>
            </a:pPr>
            <a:r>
              <a:rPr lang="es" sz="2400">
                <a:solidFill>
                  <a:srgbClr val="FFFFFF"/>
                </a:solidFill>
              </a:rPr>
              <a:t>la misión 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17537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20000"/>
              </a:lnSpc>
              <a:spcBef>
                <a:spcPts val="0"/>
              </a:spcBef>
              <a:spcAft>
                <a:spcPts val="0"/>
              </a:spcAft>
              <a:buNone/>
            </a:pPr>
            <a:r>
              <a:rPr b="1" lang="es" sz="3000"/>
              <a:t>Sesión Final</a:t>
            </a:r>
            <a:endParaRPr b="1" sz="3000"/>
          </a:p>
          <a:p>
            <a:pPr indent="0" lvl="0" marL="0" rtl="0" algn="ctr">
              <a:spcBef>
                <a:spcPts val="0"/>
              </a:spcBef>
              <a:spcAft>
                <a:spcPts val="0"/>
              </a:spcAft>
              <a:buNone/>
            </a:pPr>
            <a:r>
              <a:t/>
            </a:r>
            <a:endParaRPr/>
          </a:p>
        </p:txBody>
      </p:sp>
      <p:sp>
        <p:nvSpPr>
          <p:cNvPr id="136" name="Google Shape;136;p24"/>
          <p:cNvSpPr txBox="1"/>
          <p:nvPr>
            <p:ph idx="1" type="body"/>
          </p:nvPr>
        </p:nvSpPr>
        <p:spPr>
          <a:xfrm>
            <a:off x="311700" y="748075"/>
            <a:ext cx="8520600" cy="4125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400">
                <a:solidFill>
                  <a:schemeClr val="dk1"/>
                </a:solidFill>
              </a:rPr>
              <a:t>En este punto, se debe tener afianzado todo lo relacionado con Javascript del lado del navegador, manipulación DOM, el objetivo es realizar un menú dinámico con base en un arreglo de objetos, debes </a:t>
            </a:r>
            <a:r>
              <a:rPr lang="es" sz="1400">
                <a:solidFill>
                  <a:schemeClr val="dk1"/>
                </a:solidFill>
              </a:rPr>
              <a:t>mapear correctamente</a:t>
            </a:r>
            <a:r>
              <a:rPr lang="es" sz="1400">
                <a:solidFill>
                  <a:schemeClr val="dk1"/>
                </a:solidFill>
              </a:rPr>
              <a:t>, el estilo va al gusto y el límite está en tu imaginación.</a:t>
            </a:r>
            <a:endParaRPr sz="1400">
              <a:solidFill>
                <a:schemeClr val="dk1"/>
              </a:solidFill>
            </a:endParaRPr>
          </a:p>
          <a:p>
            <a:pPr indent="0" lvl="0" marL="0" rtl="0" algn="just">
              <a:spcBef>
                <a:spcPts val="1200"/>
              </a:spcBef>
              <a:spcAft>
                <a:spcPts val="0"/>
              </a:spcAft>
              <a:buNone/>
            </a:pPr>
            <a:r>
              <a:rPr lang="es" sz="1400">
                <a:solidFill>
                  <a:schemeClr val="dk1"/>
                </a:solidFill>
              </a:rPr>
              <a:t>Temas clave:</a:t>
            </a:r>
            <a:endParaRPr sz="1400">
              <a:solidFill>
                <a:schemeClr val="dk1"/>
              </a:solidFill>
            </a:endParaRPr>
          </a:p>
          <a:p>
            <a:pPr indent="-317500" lvl="0" marL="457200" rtl="0" algn="just">
              <a:spcBef>
                <a:spcPts val="1200"/>
              </a:spcBef>
              <a:spcAft>
                <a:spcPts val="0"/>
              </a:spcAft>
              <a:buClr>
                <a:schemeClr val="dk1"/>
              </a:buClr>
              <a:buSzPts val="1400"/>
              <a:buChar char="-"/>
            </a:pPr>
            <a:r>
              <a:rPr lang="es" sz="1400">
                <a:solidFill>
                  <a:schemeClr val="dk1"/>
                </a:solidFill>
              </a:rPr>
              <a:t>Recursión </a:t>
            </a:r>
            <a:r>
              <a:rPr lang="es" sz="1400">
                <a:solidFill>
                  <a:schemeClr val="dk1"/>
                </a:solidFill>
              </a:rPr>
              <a:t>algorítmica</a:t>
            </a:r>
            <a:r>
              <a:rPr lang="es" sz="1400">
                <a:solidFill>
                  <a:schemeClr val="dk1"/>
                </a:solidFill>
              </a:rPr>
              <a:t>.</a:t>
            </a:r>
            <a:endParaRPr sz="1400">
              <a:solidFill>
                <a:schemeClr val="dk1"/>
              </a:solidFill>
            </a:endParaRPr>
          </a:p>
          <a:p>
            <a:pPr indent="0" lvl="0" marL="457200" rtl="0" algn="just">
              <a:spcBef>
                <a:spcPts val="1200"/>
              </a:spcBef>
              <a:spcAft>
                <a:spcPts val="0"/>
              </a:spcAft>
              <a:buNone/>
            </a:pPr>
            <a:r>
              <a:t/>
            </a:r>
            <a:endParaRPr sz="1400">
              <a:solidFill>
                <a:schemeClr val="dk1"/>
              </a:solidFill>
            </a:endParaRPr>
          </a:p>
          <a:p>
            <a:pPr indent="0" lvl="0" marL="457200" rtl="0" algn="just">
              <a:spcBef>
                <a:spcPts val="1200"/>
              </a:spcBef>
              <a:spcAft>
                <a:spcPts val="0"/>
              </a:spcAft>
              <a:buNone/>
            </a:pPr>
            <a:r>
              <a:t/>
            </a:r>
            <a:endParaRPr sz="1400">
              <a:solidFill>
                <a:schemeClr val="dk1"/>
              </a:solidFill>
            </a:endParaRPr>
          </a:p>
          <a:p>
            <a:pPr indent="0" lvl="0" marL="457200" rtl="0" algn="just">
              <a:spcBef>
                <a:spcPts val="1200"/>
              </a:spcBef>
              <a:spcAft>
                <a:spcPts val="0"/>
              </a:spcAft>
              <a:buNone/>
            </a:pPr>
            <a:r>
              <a:t/>
            </a:r>
            <a:endParaRPr sz="1400">
              <a:solidFill>
                <a:schemeClr val="dk1"/>
              </a:solidFill>
            </a:endParaRPr>
          </a:p>
          <a:p>
            <a:pPr indent="0" lvl="0" marL="457200" rtl="0" algn="just">
              <a:spcBef>
                <a:spcPts val="1200"/>
              </a:spcBef>
              <a:spcAft>
                <a:spcPts val="0"/>
              </a:spcAft>
              <a:buNone/>
            </a:pPr>
            <a:r>
              <a:t/>
            </a:r>
            <a:endParaRPr sz="1400">
              <a:solidFill>
                <a:schemeClr val="dk1"/>
              </a:solidFill>
            </a:endParaRPr>
          </a:p>
          <a:p>
            <a:pPr indent="-317500" lvl="0" marL="457200" rtl="0" algn="just">
              <a:spcBef>
                <a:spcPts val="1200"/>
              </a:spcBef>
              <a:spcAft>
                <a:spcPts val="0"/>
              </a:spcAft>
              <a:buClr>
                <a:schemeClr val="dk1"/>
              </a:buClr>
              <a:buSzPts val="1400"/>
              <a:buChar char="-"/>
            </a:pPr>
            <a:r>
              <a:rPr lang="es" sz="1400">
                <a:solidFill>
                  <a:schemeClr val="dk1"/>
                </a:solidFill>
              </a:rPr>
              <a:t>Ciclos - Estructuras de control.</a:t>
            </a:r>
            <a:endParaRPr sz="1400">
              <a:solidFill>
                <a:schemeClr val="dk1"/>
              </a:solidFill>
            </a:endParaRPr>
          </a:p>
        </p:txBody>
      </p:sp>
      <p:pic>
        <p:nvPicPr>
          <p:cNvPr id="137" name="Google Shape;137;p24"/>
          <p:cNvPicPr preferRelativeResize="0"/>
          <p:nvPr/>
        </p:nvPicPr>
        <p:blipFill>
          <a:blip r:embed="rId3">
            <a:alphaModFix/>
          </a:blip>
          <a:stretch>
            <a:fillRect/>
          </a:stretch>
        </p:blipFill>
        <p:spPr>
          <a:xfrm>
            <a:off x="3555525" y="2394271"/>
            <a:ext cx="3064175" cy="162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0" y="-57325"/>
            <a:ext cx="9158813" cy="5200825"/>
          </a:xfrm>
          <a:prstGeom prst="rect">
            <a:avLst/>
          </a:prstGeom>
          <a:noFill/>
          <a:ln>
            <a:noFill/>
          </a:ln>
        </p:spPr>
      </p:pic>
      <p:sp>
        <p:nvSpPr>
          <p:cNvPr id="143" name="Google Shape;143;p25"/>
          <p:cNvSpPr txBox="1"/>
          <p:nvPr/>
        </p:nvSpPr>
        <p:spPr>
          <a:xfrm>
            <a:off x="1970250" y="1930175"/>
            <a:ext cx="5203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400">
                <a:solidFill>
                  <a:srgbClr val="FFFFFF"/>
                </a:solidFill>
              </a:rPr>
              <a:t>Estamos Trabajando en </a:t>
            </a:r>
            <a:endParaRPr sz="2400">
              <a:solidFill>
                <a:srgbClr val="FFFFFF"/>
              </a:solidFill>
            </a:endParaRPr>
          </a:p>
          <a:p>
            <a:pPr indent="0" lvl="0" marL="0" rtl="0" algn="ctr">
              <a:spcBef>
                <a:spcPts val="0"/>
              </a:spcBef>
              <a:spcAft>
                <a:spcPts val="0"/>
              </a:spcAft>
              <a:buNone/>
            </a:pPr>
            <a:r>
              <a:rPr lang="es" sz="2400">
                <a:solidFill>
                  <a:srgbClr val="FFFFFF"/>
                </a:solidFill>
              </a:rPr>
              <a:t>la misión 12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6"/>
          <p:cNvPicPr preferRelativeResize="0"/>
          <p:nvPr/>
        </p:nvPicPr>
        <p:blipFill>
          <a:blip r:embed="rId3">
            <a:alphaModFix/>
          </a:blip>
          <a:stretch>
            <a:fillRect/>
          </a:stretch>
        </p:blipFill>
        <p:spPr>
          <a:xfrm>
            <a:off x="1558000" y="286875"/>
            <a:ext cx="5896826" cy="3685500"/>
          </a:xfrm>
          <a:prstGeom prst="rect">
            <a:avLst/>
          </a:prstGeom>
          <a:noFill/>
          <a:ln>
            <a:noFill/>
          </a:ln>
        </p:spPr>
      </p:pic>
      <p:sp>
        <p:nvSpPr>
          <p:cNvPr id="149" name="Google Shape;149;p26"/>
          <p:cNvSpPr txBox="1"/>
          <p:nvPr/>
        </p:nvSpPr>
        <p:spPr>
          <a:xfrm>
            <a:off x="319600" y="4164725"/>
            <a:ext cx="850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Para todo proyecto se requiere constancia, dedicación, persistencia y capacidad de gestión, anímate a ser parte de retos grandes, este es sólo el inicio.</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0" y="-34575"/>
            <a:ext cx="9182813" cy="5178075"/>
          </a:xfrm>
          <a:prstGeom prst="rect">
            <a:avLst/>
          </a:prstGeom>
          <a:noFill/>
          <a:ln>
            <a:noFill/>
          </a:ln>
        </p:spPr>
      </p:pic>
      <p:sp>
        <p:nvSpPr>
          <p:cNvPr id="155" name="Google Shape;155;p27"/>
          <p:cNvSpPr txBox="1"/>
          <p:nvPr/>
        </p:nvSpPr>
        <p:spPr>
          <a:xfrm>
            <a:off x="1446000" y="1598000"/>
            <a:ext cx="312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solidFill>
                  <a:schemeClr val="lt1"/>
                </a:solidFill>
              </a:rPr>
              <a:t>La Nueva Educación</a:t>
            </a:r>
            <a:endParaRPr b="1" sz="2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Javascript en el Navegador</a:t>
            </a:r>
            <a:endParaRPr/>
          </a:p>
          <a:p>
            <a:pPr indent="0" lvl="0" marL="0" rtl="0" algn="ctr">
              <a:spcBef>
                <a:spcPts val="0"/>
              </a:spcBef>
              <a:spcAft>
                <a:spcPts val="0"/>
              </a:spcAft>
              <a:buNone/>
            </a:pPr>
            <a:r>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400">
                <a:solidFill>
                  <a:schemeClr val="dk1"/>
                </a:solidFill>
              </a:rPr>
              <a:t>Se puede trabajar Javascript en un entorno en línea como repl.it, codesandbox, codepen o stackblitz; o mejor aún, desde tu entorno local directamente en el navegador web.</a:t>
            </a:r>
            <a:endParaRPr sz="14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61" name="Google Shape;61;p14"/>
          <p:cNvPicPr preferRelativeResize="0"/>
          <p:nvPr/>
        </p:nvPicPr>
        <p:blipFill>
          <a:blip r:embed="rId3">
            <a:alphaModFix/>
          </a:blip>
          <a:stretch>
            <a:fillRect/>
          </a:stretch>
        </p:blipFill>
        <p:spPr>
          <a:xfrm>
            <a:off x="382200" y="2069950"/>
            <a:ext cx="4102125" cy="2149375"/>
          </a:xfrm>
          <a:prstGeom prst="rect">
            <a:avLst/>
          </a:prstGeom>
          <a:noFill/>
          <a:ln>
            <a:noFill/>
          </a:ln>
        </p:spPr>
      </p:pic>
      <p:pic>
        <p:nvPicPr>
          <p:cNvPr id="62" name="Google Shape;62;p14"/>
          <p:cNvPicPr preferRelativeResize="0"/>
          <p:nvPr/>
        </p:nvPicPr>
        <p:blipFill>
          <a:blip r:embed="rId4">
            <a:alphaModFix/>
          </a:blip>
          <a:stretch>
            <a:fillRect/>
          </a:stretch>
        </p:blipFill>
        <p:spPr>
          <a:xfrm>
            <a:off x="4926375" y="2941663"/>
            <a:ext cx="3140150" cy="405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5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Manipulación DOM</a:t>
            </a:r>
            <a:endParaRPr/>
          </a:p>
        </p:txBody>
      </p:sp>
      <p:sp>
        <p:nvSpPr>
          <p:cNvPr id="68" name="Google Shape;68;p15"/>
          <p:cNvSpPr txBox="1"/>
          <p:nvPr>
            <p:ph idx="1" type="body"/>
          </p:nvPr>
        </p:nvSpPr>
        <p:spPr>
          <a:xfrm>
            <a:off x="311700" y="96272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400">
                <a:solidFill>
                  <a:schemeClr val="dk1"/>
                </a:solidFill>
              </a:rPr>
              <a:t>Utilizando el objeto document (o window.document) es posible:</a:t>
            </a:r>
            <a:endParaRPr sz="1400">
              <a:solidFill>
                <a:schemeClr val="dk1"/>
              </a:solidFill>
            </a:endParaRPr>
          </a:p>
          <a:p>
            <a:pPr indent="0" lvl="0" marL="0" rtl="0" algn="just">
              <a:spcBef>
                <a:spcPts val="1200"/>
              </a:spcBef>
              <a:spcAft>
                <a:spcPts val="0"/>
              </a:spcAft>
              <a:buNone/>
            </a:pPr>
            <a:r>
              <a:rPr lang="es" sz="1400">
                <a:solidFill>
                  <a:schemeClr val="dk1"/>
                </a:solidFill>
              </a:rPr>
              <a:t>- </a:t>
            </a:r>
            <a:r>
              <a:rPr lang="es" sz="1400">
                <a:solidFill>
                  <a:schemeClr val="dk1"/>
                </a:solidFill>
              </a:rPr>
              <a:t>Obtener o modificar el título del documento.</a:t>
            </a:r>
            <a:endParaRPr sz="1400">
              <a:solidFill>
                <a:schemeClr val="dk1"/>
              </a:solidFill>
            </a:endParaRPr>
          </a:p>
          <a:p>
            <a:pPr indent="0" lvl="0" marL="0" rtl="0" algn="just">
              <a:spcBef>
                <a:spcPts val="1200"/>
              </a:spcBef>
              <a:spcAft>
                <a:spcPts val="0"/>
              </a:spcAft>
              <a:buNone/>
            </a:pPr>
            <a:r>
              <a:rPr lang="es" sz="1400">
                <a:solidFill>
                  <a:schemeClr val="dk1"/>
                </a:solidFill>
              </a:rPr>
              <a:t>- Obtener información de los elementos.</a:t>
            </a:r>
            <a:endParaRPr sz="1400">
              <a:solidFill>
                <a:schemeClr val="dk1"/>
              </a:solidFill>
            </a:endParaRPr>
          </a:p>
          <a:p>
            <a:pPr indent="0" lvl="0" marL="0" rtl="0" algn="just">
              <a:spcBef>
                <a:spcPts val="1200"/>
              </a:spcBef>
              <a:spcAft>
                <a:spcPts val="0"/>
              </a:spcAft>
              <a:buNone/>
            </a:pPr>
            <a:r>
              <a:rPr lang="es" sz="1400">
                <a:solidFill>
                  <a:schemeClr val="dk1"/>
                </a:solidFill>
              </a:rPr>
              <a:t>- Insertar, eliminar, reemplazar, ocultar y mostrar elementos.</a:t>
            </a:r>
            <a:endParaRPr sz="1400">
              <a:solidFill>
                <a:schemeClr val="dk1"/>
              </a:solidFill>
            </a:endParaRPr>
          </a:p>
          <a:p>
            <a:pPr indent="0" lvl="0" marL="0" rtl="0" algn="just">
              <a:spcBef>
                <a:spcPts val="1200"/>
              </a:spcBef>
              <a:spcAft>
                <a:spcPts val="0"/>
              </a:spcAft>
              <a:buNone/>
            </a:pPr>
            <a:r>
              <a:rPr lang="es" sz="1400">
                <a:solidFill>
                  <a:schemeClr val="dk1"/>
                </a:solidFill>
              </a:rPr>
              <a:t>- Agregar y eliminar clases de CSS.</a:t>
            </a:r>
            <a:endParaRPr sz="1400">
              <a:solidFill>
                <a:schemeClr val="dk1"/>
              </a:solidFill>
            </a:endParaRPr>
          </a:p>
          <a:p>
            <a:pPr indent="0" lvl="0" marL="0" rtl="0" algn="just">
              <a:spcBef>
                <a:spcPts val="1200"/>
              </a:spcBef>
              <a:spcAft>
                <a:spcPts val="1200"/>
              </a:spcAft>
              <a:buNone/>
            </a:pPr>
            <a:r>
              <a:rPr lang="es" sz="1400">
                <a:solidFill>
                  <a:schemeClr val="dk1"/>
                </a:solidFill>
              </a:rPr>
              <a:t>- Manipular el CSS de los elementos directamente.</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3388325" y="72500"/>
            <a:ext cx="2705100" cy="695325"/>
          </a:xfrm>
          <a:prstGeom prst="rect">
            <a:avLst/>
          </a:prstGeom>
          <a:noFill/>
          <a:ln>
            <a:noFill/>
          </a:ln>
        </p:spPr>
      </p:pic>
      <p:pic>
        <p:nvPicPr>
          <p:cNvPr id="74" name="Google Shape;74;p16"/>
          <p:cNvPicPr preferRelativeResize="0"/>
          <p:nvPr/>
        </p:nvPicPr>
        <p:blipFill>
          <a:blip r:embed="rId4">
            <a:alphaModFix/>
          </a:blip>
          <a:stretch>
            <a:fillRect/>
          </a:stretch>
        </p:blipFill>
        <p:spPr>
          <a:xfrm>
            <a:off x="202313" y="898675"/>
            <a:ext cx="4491726" cy="1093825"/>
          </a:xfrm>
          <a:prstGeom prst="rect">
            <a:avLst/>
          </a:prstGeom>
          <a:noFill/>
          <a:ln>
            <a:noFill/>
          </a:ln>
        </p:spPr>
      </p:pic>
      <p:pic>
        <p:nvPicPr>
          <p:cNvPr id="75" name="Google Shape;75;p16"/>
          <p:cNvPicPr preferRelativeResize="0"/>
          <p:nvPr/>
        </p:nvPicPr>
        <p:blipFill>
          <a:blip r:embed="rId5">
            <a:alphaModFix/>
          </a:blip>
          <a:stretch>
            <a:fillRect/>
          </a:stretch>
        </p:blipFill>
        <p:spPr>
          <a:xfrm>
            <a:off x="446363" y="2123350"/>
            <a:ext cx="3686175" cy="942975"/>
          </a:xfrm>
          <a:prstGeom prst="rect">
            <a:avLst/>
          </a:prstGeom>
          <a:noFill/>
          <a:ln>
            <a:noFill/>
          </a:ln>
        </p:spPr>
      </p:pic>
      <p:pic>
        <p:nvPicPr>
          <p:cNvPr id="76" name="Google Shape;76;p16"/>
          <p:cNvPicPr preferRelativeResize="0"/>
          <p:nvPr/>
        </p:nvPicPr>
        <p:blipFill>
          <a:blip r:embed="rId6">
            <a:alphaModFix/>
          </a:blip>
          <a:stretch>
            <a:fillRect/>
          </a:stretch>
        </p:blipFill>
        <p:spPr>
          <a:xfrm>
            <a:off x="5365776" y="898675"/>
            <a:ext cx="3476625" cy="971550"/>
          </a:xfrm>
          <a:prstGeom prst="rect">
            <a:avLst/>
          </a:prstGeom>
          <a:noFill/>
          <a:ln>
            <a:noFill/>
          </a:ln>
        </p:spPr>
      </p:pic>
      <p:pic>
        <p:nvPicPr>
          <p:cNvPr id="77" name="Google Shape;77;p16"/>
          <p:cNvPicPr preferRelativeResize="0"/>
          <p:nvPr/>
        </p:nvPicPr>
        <p:blipFill>
          <a:blip r:embed="rId7">
            <a:alphaModFix/>
          </a:blip>
          <a:stretch>
            <a:fillRect/>
          </a:stretch>
        </p:blipFill>
        <p:spPr>
          <a:xfrm>
            <a:off x="5365775" y="1931175"/>
            <a:ext cx="3397275" cy="2266950"/>
          </a:xfrm>
          <a:prstGeom prst="rect">
            <a:avLst/>
          </a:prstGeom>
          <a:noFill/>
          <a:ln>
            <a:noFill/>
          </a:ln>
        </p:spPr>
      </p:pic>
      <p:pic>
        <p:nvPicPr>
          <p:cNvPr id="78" name="Google Shape;78;p16"/>
          <p:cNvPicPr preferRelativeResize="0"/>
          <p:nvPr/>
        </p:nvPicPr>
        <p:blipFill>
          <a:blip r:embed="rId8">
            <a:alphaModFix/>
          </a:blip>
          <a:stretch>
            <a:fillRect/>
          </a:stretch>
        </p:blipFill>
        <p:spPr>
          <a:xfrm>
            <a:off x="432075" y="3267000"/>
            <a:ext cx="3714750" cy="514350"/>
          </a:xfrm>
          <a:prstGeom prst="rect">
            <a:avLst/>
          </a:prstGeom>
          <a:noFill/>
          <a:ln>
            <a:noFill/>
          </a:ln>
        </p:spPr>
      </p:pic>
      <p:pic>
        <p:nvPicPr>
          <p:cNvPr id="79" name="Google Shape;79;p16"/>
          <p:cNvPicPr preferRelativeResize="0"/>
          <p:nvPr/>
        </p:nvPicPr>
        <p:blipFill>
          <a:blip r:embed="rId9">
            <a:alphaModFix/>
          </a:blip>
          <a:stretch>
            <a:fillRect/>
          </a:stretch>
        </p:blipFill>
        <p:spPr>
          <a:xfrm>
            <a:off x="749600" y="3893800"/>
            <a:ext cx="2957716" cy="104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751150" y="309600"/>
            <a:ext cx="5226325" cy="659175"/>
          </a:xfrm>
          <a:prstGeom prst="rect">
            <a:avLst/>
          </a:prstGeom>
          <a:noFill/>
          <a:ln>
            <a:noFill/>
          </a:ln>
        </p:spPr>
      </p:pic>
      <p:pic>
        <p:nvPicPr>
          <p:cNvPr id="85" name="Google Shape;85;p17"/>
          <p:cNvPicPr preferRelativeResize="0"/>
          <p:nvPr/>
        </p:nvPicPr>
        <p:blipFill>
          <a:blip r:embed="rId4">
            <a:alphaModFix/>
          </a:blip>
          <a:stretch>
            <a:fillRect/>
          </a:stretch>
        </p:blipFill>
        <p:spPr>
          <a:xfrm>
            <a:off x="222300" y="1291775"/>
            <a:ext cx="4951151" cy="2061550"/>
          </a:xfrm>
          <a:prstGeom prst="rect">
            <a:avLst/>
          </a:prstGeom>
          <a:noFill/>
          <a:ln>
            <a:noFill/>
          </a:ln>
        </p:spPr>
      </p:pic>
      <p:pic>
        <p:nvPicPr>
          <p:cNvPr id="86" name="Google Shape;86;p17"/>
          <p:cNvPicPr preferRelativeResize="0"/>
          <p:nvPr/>
        </p:nvPicPr>
        <p:blipFill>
          <a:blip r:embed="rId5">
            <a:alphaModFix/>
          </a:blip>
          <a:stretch>
            <a:fillRect/>
          </a:stretch>
        </p:blipFill>
        <p:spPr>
          <a:xfrm>
            <a:off x="5248651" y="1291775"/>
            <a:ext cx="3665749" cy="1944441"/>
          </a:xfrm>
          <a:prstGeom prst="rect">
            <a:avLst/>
          </a:prstGeom>
          <a:noFill/>
          <a:ln>
            <a:noFill/>
          </a:ln>
        </p:spPr>
      </p:pic>
      <p:pic>
        <p:nvPicPr>
          <p:cNvPr id="87" name="Google Shape;87;p17"/>
          <p:cNvPicPr preferRelativeResize="0"/>
          <p:nvPr/>
        </p:nvPicPr>
        <p:blipFill>
          <a:blip r:embed="rId6">
            <a:alphaModFix/>
          </a:blip>
          <a:stretch>
            <a:fillRect/>
          </a:stretch>
        </p:blipFill>
        <p:spPr>
          <a:xfrm>
            <a:off x="229588" y="3387800"/>
            <a:ext cx="8684821" cy="1485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14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Escuchando eventos</a:t>
            </a:r>
            <a:endParaRPr/>
          </a:p>
        </p:txBody>
      </p:sp>
      <p:sp>
        <p:nvSpPr>
          <p:cNvPr id="93" name="Google Shape;93;p18"/>
          <p:cNvSpPr txBox="1"/>
          <p:nvPr>
            <p:ph idx="1" type="body"/>
          </p:nvPr>
        </p:nvSpPr>
        <p:spPr>
          <a:xfrm>
            <a:off x="271750" y="782950"/>
            <a:ext cx="8520600" cy="406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chemeClr val="dk1"/>
                </a:solidFill>
              </a:rPr>
              <a:t>Para escuchar eventos (del mouse, teclado, etc.) utiliza el método addEventListener sobre cualquier elemento.</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s" sz="1400">
                <a:solidFill>
                  <a:schemeClr val="dk1"/>
                </a:solidFill>
              </a:rPr>
              <a:t>Eventos del mouse: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s" sz="1400">
                <a:solidFill>
                  <a:schemeClr val="dk1"/>
                </a:solidFill>
              </a:rPr>
              <a:t>Eventos del teclado:</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94" name="Google Shape;94;p18"/>
          <p:cNvPicPr preferRelativeResize="0"/>
          <p:nvPr/>
        </p:nvPicPr>
        <p:blipFill>
          <a:blip r:embed="rId3">
            <a:alphaModFix/>
          </a:blip>
          <a:stretch>
            <a:fillRect/>
          </a:stretch>
        </p:blipFill>
        <p:spPr>
          <a:xfrm>
            <a:off x="2968350" y="1336000"/>
            <a:ext cx="2975125" cy="793375"/>
          </a:xfrm>
          <a:prstGeom prst="rect">
            <a:avLst/>
          </a:prstGeom>
          <a:noFill/>
          <a:ln>
            <a:noFill/>
          </a:ln>
        </p:spPr>
      </p:pic>
      <p:pic>
        <p:nvPicPr>
          <p:cNvPr id="95" name="Google Shape;95;p18"/>
          <p:cNvPicPr preferRelativeResize="0"/>
          <p:nvPr/>
        </p:nvPicPr>
        <p:blipFill>
          <a:blip r:embed="rId4">
            <a:alphaModFix/>
          </a:blip>
          <a:stretch>
            <a:fillRect/>
          </a:stretch>
        </p:blipFill>
        <p:spPr>
          <a:xfrm>
            <a:off x="1272475" y="2588975"/>
            <a:ext cx="6758844" cy="639350"/>
          </a:xfrm>
          <a:prstGeom prst="rect">
            <a:avLst/>
          </a:prstGeom>
          <a:noFill/>
          <a:ln>
            <a:noFill/>
          </a:ln>
        </p:spPr>
      </p:pic>
      <p:pic>
        <p:nvPicPr>
          <p:cNvPr id="96" name="Google Shape;96;p18"/>
          <p:cNvPicPr preferRelativeResize="0"/>
          <p:nvPr/>
        </p:nvPicPr>
        <p:blipFill>
          <a:blip r:embed="rId5">
            <a:alphaModFix/>
          </a:blip>
          <a:stretch>
            <a:fillRect/>
          </a:stretch>
        </p:blipFill>
        <p:spPr>
          <a:xfrm>
            <a:off x="2585387" y="3687925"/>
            <a:ext cx="3741062" cy="63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0" y="-57325"/>
            <a:ext cx="9158813" cy="5200825"/>
          </a:xfrm>
          <a:prstGeom prst="rect">
            <a:avLst/>
          </a:prstGeom>
          <a:noFill/>
          <a:ln>
            <a:noFill/>
          </a:ln>
        </p:spPr>
      </p:pic>
      <p:sp>
        <p:nvSpPr>
          <p:cNvPr id="102" name="Google Shape;102;p19"/>
          <p:cNvSpPr txBox="1"/>
          <p:nvPr/>
        </p:nvSpPr>
        <p:spPr>
          <a:xfrm>
            <a:off x="1970250" y="1930175"/>
            <a:ext cx="5203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400">
                <a:solidFill>
                  <a:srgbClr val="FFFFFF"/>
                </a:solidFill>
              </a:rPr>
              <a:t>Estamos Trabajando en </a:t>
            </a:r>
            <a:endParaRPr sz="2400">
              <a:solidFill>
                <a:srgbClr val="FFFFFF"/>
              </a:solidFill>
            </a:endParaRPr>
          </a:p>
          <a:p>
            <a:pPr indent="0" lvl="0" marL="0" rtl="0" algn="ctr">
              <a:spcBef>
                <a:spcPts val="0"/>
              </a:spcBef>
              <a:spcAft>
                <a:spcPts val="0"/>
              </a:spcAft>
              <a:buNone/>
            </a:pPr>
            <a:r>
              <a:rPr lang="es" sz="2400">
                <a:solidFill>
                  <a:srgbClr val="FFFFFF"/>
                </a:solidFill>
              </a:rPr>
              <a:t>la misión 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653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Manipulación DOM - Continuación</a:t>
            </a:r>
            <a:endParaRPr/>
          </a:p>
        </p:txBody>
      </p:sp>
      <p:sp>
        <p:nvSpPr>
          <p:cNvPr id="108" name="Google Shape;108;p20"/>
          <p:cNvSpPr txBox="1"/>
          <p:nvPr/>
        </p:nvSpPr>
        <p:spPr>
          <a:xfrm>
            <a:off x="1078625" y="1956150"/>
            <a:ext cx="671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Para esta parte: afianzar, practicar y tener claro los realizado en la sesión anterior, en especial manejo de eventos, createElement y appendChild.</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0" y="-57325"/>
            <a:ext cx="9158813" cy="5200825"/>
          </a:xfrm>
          <a:prstGeom prst="rect">
            <a:avLst/>
          </a:prstGeom>
          <a:noFill/>
          <a:ln>
            <a:noFill/>
          </a:ln>
        </p:spPr>
      </p:pic>
      <p:sp>
        <p:nvSpPr>
          <p:cNvPr id="114" name="Google Shape;114;p21"/>
          <p:cNvSpPr txBox="1"/>
          <p:nvPr/>
        </p:nvSpPr>
        <p:spPr>
          <a:xfrm>
            <a:off x="1970250" y="1930175"/>
            <a:ext cx="5203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400">
                <a:solidFill>
                  <a:srgbClr val="FFFFFF"/>
                </a:solidFill>
              </a:rPr>
              <a:t>Estamos Trabajando en </a:t>
            </a:r>
            <a:endParaRPr sz="2400">
              <a:solidFill>
                <a:srgbClr val="FFFFFF"/>
              </a:solidFill>
            </a:endParaRPr>
          </a:p>
          <a:p>
            <a:pPr indent="0" lvl="0" marL="0" rtl="0" algn="ctr">
              <a:spcBef>
                <a:spcPts val="0"/>
              </a:spcBef>
              <a:spcAft>
                <a:spcPts val="0"/>
              </a:spcAft>
              <a:buNone/>
            </a:pPr>
            <a:r>
              <a:rPr lang="es" sz="2400">
                <a:solidFill>
                  <a:srgbClr val="FFFFFF"/>
                </a:solidFill>
              </a:rPr>
              <a:t>la misión 10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