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222222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>
              <a:alpha val="20000"/>
            </a:srgbClr>
          </a:solidFill>
        </a:fill>
      </a:tcStyle>
    </a:firstCol>
    <a:la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线条"/>
          <p:cNvSpPr/>
          <p:nvPr/>
        </p:nvSpPr>
        <p:spPr>
          <a:xfrm flipV="1">
            <a:off x="406398" y="993157"/>
            <a:ext cx="12192004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正文级别 1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正文级别 1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图像"/>
          <p:cNvSpPr/>
          <p:nvPr>
            <p:ph type="pic" sz="half" idx="13"/>
          </p:nvPr>
        </p:nvSpPr>
        <p:spPr>
          <a:xfrm>
            <a:off x="5463161" y="-90807"/>
            <a:ext cx="8585201" cy="50438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图像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图像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V="1">
            <a:off x="406398" y="993157"/>
            <a:ext cx="12192004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矩形标注"/>
          <p:cNvSpPr/>
          <p:nvPr/>
        </p:nvSpPr>
        <p:spPr>
          <a:xfrm>
            <a:off x="469898" y="2362199"/>
            <a:ext cx="12065005" cy="5229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27" name="正文级别 1…"/>
          <p:cNvSpPr txBox="1"/>
          <p:nvPr>
            <p:ph type="body" sz="quarter" idx="1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="1" sz="9400">
                <a:solidFill>
                  <a:srgbClr val="FFFFFF"/>
                </a:solidFill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Johnny Appleseed"/>
          <p:cNvSpPr txBox="1"/>
          <p:nvPr>
            <p:ph type="body" sz="quarter" idx="13"/>
          </p:nvPr>
        </p:nvSpPr>
        <p:spPr>
          <a:xfrm>
            <a:off x="406400" y="7789333"/>
            <a:ext cx="12192000" cy="977905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9" name="文本"/>
          <p:cNvSpPr txBox="1"/>
          <p:nvPr>
            <p:ph type="body" sz="quarter" idx="14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正文级别 1…"/>
          <p:cNvSpPr txBox="1"/>
          <p:nvPr>
            <p:ph type="body" sz="quarter" idx="1"/>
          </p:nvPr>
        </p:nvSpPr>
        <p:spPr>
          <a:xfrm>
            <a:off x="5892800" y="2641600"/>
            <a:ext cx="6705600" cy="3119123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b="1" sz="9400">
                <a:solidFill>
                  <a:srgbClr val="FFFFFF"/>
                </a:solidFill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b="1" sz="94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图像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9" name="Johnny Appleseed"/>
          <p:cNvSpPr txBox="1"/>
          <p:nvPr>
            <p:ph type="body" sz="quarter" idx="14"/>
          </p:nvPr>
        </p:nvSpPr>
        <p:spPr>
          <a:xfrm>
            <a:off x="5892800" y="7732183"/>
            <a:ext cx="6705600" cy="9779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图像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8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（备选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06400" y="6140894"/>
            <a:ext cx="12192000" cy="267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4" name="正文级别 1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副标题（备选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线条"/>
          <p:cNvSpPr/>
          <p:nvPr/>
        </p:nvSpPr>
        <p:spPr>
          <a:xfrm flipV="1">
            <a:off x="406398" y="6140894"/>
            <a:ext cx="12192004" cy="267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149657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线条"/>
          <p:cNvSpPr/>
          <p:nvPr/>
        </p:nvSpPr>
        <p:spPr>
          <a:xfrm flipV="1">
            <a:off x="5892800" y="6141010"/>
            <a:ext cx="6705601" cy="149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图像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标题文本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顶部对齐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线条"/>
          <p:cNvSpPr/>
          <p:nvPr/>
        </p:nvSpPr>
        <p:spPr>
          <a:xfrm flipV="1">
            <a:off x="406398" y="993157"/>
            <a:ext cx="12192004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" name="正文级别 1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线条"/>
          <p:cNvSpPr/>
          <p:nvPr/>
        </p:nvSpPr>
        <p:spPr>
          <a:xfrm flipV="1">
            <a:off x="406398" y="993157"/>
            <a:ext cx="12192004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正文级别 1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项目符号（备选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线条"/>
          <p:cNvSpPr/>
          <p:nvPr/>
        </p:nvSpPr>
        <p:spPr>
          <a:xfrm flipV="1">
            <a:off x="406398" y="993157"/>
            <a:ext cx="12192004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" name="正文级别 1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线条"/>
          <p:cNvSpPr/>
          <p:nvPr/>
        </p:nvSpPr>
        <p:spPr>
          <a:xfrm flipV="1">
            <a:off x="406398" y="993157"/>
            <a:ext cx="12192004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正文级别 1…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b="1" spc="120" sz="240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b="1" spc="120" sz="2400">
                <a:solidFill>
                  <a:srgbClr val="83878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图像"/>
          <p:cNvSpPr/>
          <p:nvPr>
            <p:ph type="pic" idx="13"/>
          </p:nvPr>
        </p:nvSpPr>
        <p:spPr>
          <a:xfrm>
            <a:off x="6665376" y="1219200"/>
            <a:ext cx="7445459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标题文本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97" name="正文级别 1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xfrm>
            <a:off x="12174419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398" y="5721794"/>
            <a:ext cx="12192004" cy="267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8223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7000" u="none">
          <a:solidFill>
            <a:schemeClr val="accent1"/>
          </a:solidFill>
          <a:uFillTx/>
          <a:latin typeface="Baskerville"/>
          <a:ea typeface="Baskerville"/>
          <a:cs typeface="Baskerville"/>
          <a:sym typeface="Baskerville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Baskerville"/>
          <a:ea typeface="Baskerville"/>
          <a:cs typeface="Baskerville"/>
          <a:sym typeface="Baskervill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it的使用与原理"/>
          <p:cNvSpPr txBox="1"/>
          <p:nvPr>
            <p:ph type="subTitle" sz="quarter" idx="1"/>
          </p:nvPr>
        </p:nvSpPr>
        <p:spPr>
          <a:xfrm>
            <a:off x="406397" y="3501561"/>
            <a:ext cx="12192007" cy="1803403"/>
          </a:xfrm>
          <a:prstGeom prst="rect">
            <a:avLst/>
          </a:prstGeom>
        </p:spPr>
        <p:txBody>
          <a:bodyPr/>
          <a:lstStyle/>
          <a:p>
            <a:pPr/>
            <a:r>
              <a:t>Git的使用与原理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it的使用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208" name="文件状态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解决冲突</a:t>
            </a:r>
          </a:p>
        </p:txBody>
      </p:sp>
      <p:sp>
        <p:nvSpPr>
          <p:cNvPr id="209" name="未追踪文件都是为加入到版本控制的文件…"/>
          <p:cNvSpPr txBox="1"/>
          <p:nvPr>
            <p:ph type="body" idx="13"/>
          </p:nvPr>
        </p:nvSpPr>
        <p:spPr>
          <a:xfrm>
            <a:off x="406398" y="3034058"/>
            <a:ext cx="12192004" cy="58091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48920" indent="-248920" defTabSz="32715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使用merge</a:t>
            </a:r>
            <a:br/>
            <a:r>
              <a:t>git checkout master &amp;&amp; git pull &amp;&amp; git merge experiment &amp;&amp; 手动解决冲突</a:t>
            </a:r>
            <a:br/>
            <a:br/>
            <a:br/>
            <a:br/>
            <a:br/>
          </a:p>
          <a:p>
            <a:pPr marL="248920" indent="-248920" defTabSz="32715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使用rebase</a:t>
            </a:r>
            <a:br/>
            <a:r>
              <a:t>将更改“缓存”，然后运用于指定提交记录</a:t>
            </a:r>
            <a:br/>
            <a:r>
              <a:t>git checkout master &amp;&amp; git pull</a:t>
            </a:r>
            <a:br/>
            <a:r>
              <a:t>git checkout experiment &amp;&amp; git rebase master &amp;&amp;  手动解决冲突</a:t>
            </a:r>
            <a:br/>
            <a:r>
              <a:t>git checkout master &amp;&amp; git merge experiment</a:t>
            </a:r>
            <a:br/>
            <a:r>
              <a:t>                               </a:t>
            </a:r>
          </a:p>
        </p:txBody>
      </p:sp>
      <p:pic>
        <p:nvPicPr>
          <p:cNvPr id="210" name="截屏2020-06-28下午11.44.22.png" descr="截屏2020-06-28下午11.44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116" y="7297032"/>
            <a:ext cx="4154242" cy="1223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截屏2020-06-28下午11.44.30.png" descr="截屏2020-06-28下午11.44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3060" y="7289334"/>
            <a:ext cx="4132357" cy="1239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截屏2020-06-28下午11.43.14.png" descr="截屏2020-06-28下午11.43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86852" y="1145002"/>
            <a:ext cx="3637948" cy="1750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截屏2020-06-28下午11.43.40.png" descr="截屏2020-06-28下午11.43.4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7060" y="3886131"/>
            <a:ext cx="4132356" cy="1587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it的使用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216" name="历史与数据恢复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历史与数据恢复</a:t>
            </a:r>
          </a:p>
        </p:txBody>
      </p:sp>
      <p:sp>
        <p:nvSpPr>
          <p:cNvPr id="217" name="查看提交历史 git log  -p -2   同时显示文件的改动情况 —pretty=oneline  以行的形式简单显示提交信息…"/>
          <p:cNvSpPr txBox="1"/>
          <p:nvPr>
            <p:ph type="body" idx="13"/>
          </p:nvPr>
        </p:nvSpPr>
        <p:spPr>
          <a:xfrm>
            <a:off x="406396" y="2145576"/>
            <a:ext cx="12192007" cy="54624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查看提交历史</a:t>
            </a:r>
            <a:br/>
            <a:r>
              <a:t>git log </a:t>
            </a:r>
            <a:br/>
            <a:r>
              <a:t>-p -2   同时显示文件的改动情况</a:t>
            </a:r>
            <a:br/>
            <a:r>
              <a:t>—pretty=oneline  以行的形式简单显示提交信息</a:t>
            </a:r>
            <a:br/>
            <a:br/>
            <a:br/>
          </a:p>
          <a:p>
            <a:pPr marL="368933" indent="-368933" defTabSz="484886">
              <a:lnSpc>
                <a:spcPct val="100000"/>
              </a:lnSpc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回退到某个版本</a:t>
            </a:r>
            <a:br/>
            <a:r>
              <a:t>git reset：通过git log可以找到我们需要回退的版本，带上—hard即可回退到目标版本，不带hard可在工作区保持更改。</a:t>
            </a:r>
          </a:p>
        </p:txBody>
      </p:sp>
      <p:pic>
        <p:nvPicPr>
          <p:cNvPr id="218" name="截屏2020-06-21下午10.40.02.png" descr="截屏2020-06-21下午10.40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5782" y="2395359"/>
            <a:ext cx="4012797" cy="3108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it的使用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221" name="制作tag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制作tag</a:t>
            </a:r>
          </a:p>
        </p:txBody>
      </p:sp>
      <p:sp>
        <p:nvSpPr>
          <p:cNvPr id="222" name="添加tag git tag -a v1.0 -m &quot;my version 1.0”  commitID  查看tag：git show v1.0…"/>
          <p:cNvSpPr txBox="1"/>
          <p:nvPr>
            <p:ph type="body" idx="13"/>
          </p:nvPr>
        </p:nvSpPr>
        <p:spPr>
          <a:xfrm>
            <a:off x="406400" y="2145576"/>
            <a:ext cx="12192000" cy="54624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添加tag</a:t>
            </a:r>
            <a:br/>
            <a:r>
              <a:rPr>
                <a:solidFill>
                  <a:srgbClr val="42C732"/>
                </a:solidFill>
              </a:rPr>
              <a:t>git</a:t>
            </a:r>
            <a:r>
              <a:t> tag -a v1.0 -m </a:t>
            </a:r>
            <a:r>
              <a:rPr>
                <a:solidFill>
                  <a:srgbClr val="B8B72F"/>
                </a:solidFill>
              </a:rPr>
              <a:t>"my version 1.0”  commitID </a:t>
            </a:r>
            <a:br>
              <a:rPr>
                <a:solidFill>
                  <a:srgbClr val="B8B72F"/>
                </a:solidFill>
              </a:rPr>
            </a:br>
            <a:r>
              <a:t>查看tag：git show v1.0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推送tag</a:t>
            </a:r>
            <a:br/>
            <a:r>
              <a:t>git push origin v1.0 or git push origin —tags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it的使用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225" name="分支相关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分支相关</a:t>
            </a:r>
          </a:p>
        </p:txBody>
      </p:sp>
      <p:sp>
        <p:nvSpPr>
          <p:cNvPr id="226" name="分支的使用 HEAD指向当前所在的本地分支 创建分支：git branch testing commitID 切到指定分支：git checkout testing 删除分支：git branch -d testing 推送分支：git push origin testing 拉取远程指定分支：git remote add  origin url &amp;&amp;      git fetch origin test_2:test &amp;&amp;     git merge origin/test_2…"/>
          <p:cNvSpPr txBox="1"/>
          <p:nvPr>
            <p:ph type="body" idx="13"/>
          </p:nvPr>
        </p:nvSpPr>
        <p:spPr>
          <a:xfrm>
            <a:off x="406400" y="2145576"/>
            <a:ext cx="12192000" cy="54624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2" marL="281098" indent="-281098" defTabSz="369447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分支的使用</a:t>
            </a:r>
            <a:br/>
            <a:r>
              <a:rPr sz="1600"/>
              <a:t>HEAD指向当前所在的本地分支</a:t>
            </a:r>
            <a:br>
              <a:rPr sz="1600"/>
            </a:br>
            <a:r>
              <a:rPr sz="1600"/>
              <a:t>创建分支：git branch testing commitID</a:t>
            </a:r>
            <a:br>
              <a:rPr sz="1600"/>
            </a:br>
            <a:r>
              <a:rPr sz="1600"/>
              <a:t>切到指定分支：git checkout testing</a:t>
            </a:r>
            <a:br>
              <a:rPr sz="1600"/>
            </a:br>
            <a:r>
              <a:rPr sz="1700"/>
              <a:t>删除分支：git branch -d testing</a:t>
            </a:r>
            <a:br>
              <a:rPr sz="1700"/>
            </a:br>
            <a:r>
              <a:rPr sz="1700"/>
              <a:t>推送分支：git push origin testing</a:t>
            </a:r>
            <a:br>
              <a:rPr sz="1700"/>
            </a:br>
            <a:r>
              <a:rPr sz="1700"/>
              <a:t>拉取远程指定分支：git remote add  origin url &amp;&amp; </a:t>
            </a:r>
            <a:br>
              <a:rPr sz="1700"/>
            </a:br>
            <a:r>
              <a:rPr sz="1700"/>
              <a:t>    git fetch origin test_2:test &amp;&amp;</a:t>
            </a:r>
            <a:br>
              <a:rPr sz="1700"/>
            </a:br>
            <a:r>
              <a:rPr sz="1700"/>
              <a:t>    git merge origin/test_2</a:t>
            </a:r>
            <a:br>
              <a:rPr sz="1700"/>
            </a:br>
            <a:r>
              <a:rPr sz="1700"/>
              <a:t>    或者：git clone -b test_2 url</a:t>
            </a:r>
            <a:endParaRPr sz="1700"/>
          </a:p>
          <a:p>
            <a:pPr marL="231495" indent="-231495" defTabSz="369447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git stash</a:t>
            </a:r>
            <a:br/>
            <a:r>
              <a:t>将本地改动存起来，可以切到其他分支工作，之后切回工作分支取出缓存的修改</a:t>
            </a:r>
            <a:br/>
            <a:br/>
            <a:br/>
            <a:br/>
          </a:p>
        </p:txBody>
      </p:sp>
      <p:pic>
        <p:nvPicPr>
          <p:cNvPr id="227" name="截屏2020-06-21下午11.50.43.png" descr="截屏2020-06-21下午11.50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3223" y="2395359"/>
            <a:ext cx="4843504" cy="2774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it的使用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230" name="子模块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子模块</a:t>
            </a:r>
          </a:p>
        </p:txBody>
      </p:sp>
      <p:sp>
        <p:nvSpPr>
          <p:cNvPr id="231" name="目的 用于第三方库的引用 或者 项目中共享代码库…"/>
          <p:cNvSpPr txBox="1"/>
          <p:nvPr>
            <p:ph type="body" idx="13"/>
          </p:nvPr>
        </p:nvSpPr>
        <p:spPr>
          <a:xfrm>
            <a:off x="406400" y="2145576"/>
            <a:ext cx="12192000" cy="54624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53362" indent="-253362" defTabSz="33299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目的</a:t>
            </a:r>
            <a:br/>
            <a:r>
              <a:rPr sz="1500"/>
              <a:t>用于第三方库的引用 或者 项目中共享代码库</a:t>
            </a:r>
            <a:endParaRPr sz="1500"/>
          </a:p>
          <a:p>
            <a:pPr marL="208653" indent="-208653" defTabSz="33299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创建</a:t>
            </a:r>
            <a:br/>
            <a:r>
              <a:t>git submodule add url local_path：添加子模块 —&gt; .gitmodules</a:t>
            </a:r>
            <a:br/>
            <a:br/>
            <a:br/>
            <a:r>
              <a:t>提交并推送：git commit &amp;&amp; git push origin master</a:t>
            </a:r>
          </a:p>
          <a:p>
            <a:pPr marL="208653" indent="-208653" defTabSz="33299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拉取</a:t>
            </a:r>
            <a:br/>
            <a:r>
              <a:t>git clone —recurse-submodules：若不指定此选项，需要手动git submodule init &amp;&amp; </a:t>
            </a:r>
            <a:br/>
            <a:r>
              <a:t>      git submodule update</a:t>
            </a:r>
            <a:br/>
            <a:r>
              <a:t>clone完后，进入submodule dir会发现此时处于游离指针的情况，这时应该git checkout branch</a:t>
            </a:r>
            <a:br/>
            <a:r>
              <a:t>git submodule update --init —recursive —remote —merge：更新，应使用多个选项</a:t>
            </a:r>
          </a:p>
          <a:p>
            <a:pPr marL="208653" indent="-208653" defTabSz="33299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子模块提交更改</a:t>
            </a:r>
            <a:br/>
            <a:r>
              <a:t>正常情况应该在子模块对应模块的单独项目中更改</a:t>
            </a:r>
            <a:br/>
            <a:r>
              <a:t>也可以直接进入子模块目录更改提交 git push origin branch</a:t>
            </a:r>
            <a:br/>
            <a:r>
              <a:t>若需要主模块引用的子模块版本提升，需要在主模块进行commit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it的使用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234" name="子模块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小乌龟使用</a:t>
            </a:r>
          </a:p>
        </p:txBody>
      </p:sp>
      <p:sp>
        <p:nvSpPr>
          <p:cNvPr id="235" name="目的 用于第三方库的引用 或者 项目中共享代码库…"/>
          <p:cNvSpPr txBox="1"/>
          <p:nvPr>
            <p:ph type="body" idx="13"/>
          </p:nvPr>
        </p:nvSpPr>
        <p:spPr>
          <a:xfrm>
            <a:off x="406400" y="2145576"/>
            <a:ext cx="12192000" cy="54624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53362" indent="-253362" defTabSz="33299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git for windows &amp;&amp; TortoiseGit</a:t>
            </a:r>
          </a:p>
          <a:p>
            <a:pPr marL="253362" indent="-253362" defTabSz="33299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换行符问题</a:t>
            </a:r>
            <a:br/>
            <a:r>
              <a:t>Git config --global core.autocrlf false  &amp;&amp; Git config –global core.safecrlf false</a:t>
            </a:r>
            <a:br/>
            <a:r>
              <a:t>上述修改可在TortoiseGit中的配置中修改</a:t>
            </a:r>
          </a:p>
          <a:p>
            <a:pPr marL="253362" indent="-253362" defTabSz="33299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文件权限问题</a:t>
            </a:r>
            <a:br/>
            <a:r>
              <a:t>git config –global core.filemode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目录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目录</a:t>
            </a:r>
          </a:p>
        </p:txBody>
      </p:sp>
      <p:sp>
        <p:nvSpPr>
          <p:cNvPr id="238" name="GIT简介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cap="none" sz="3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GIT简介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cap="none" sz="3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GIT的使用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GIT的基本原理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it的基本原理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Git的基本原理</a:t>
            </a:r>
          </a:p>
        </p:txBody>
      </p:sp>
      <p:sp>
        <p:nvSpPr>
          <p:cNvPr id="241" name="git对象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git对象</a:t>
            </a:r>
          </a:p>
        </p:txBody>
      </p:sp>
      <p:sp>
        <p:nvSpPr>
          <p:cNvPr id="242" name="Git add  —&gt; blob SHA-1做校验和： header(type + length)   +  content…"/>
          <p:cNvSpPr txBox="1"/>
          <p:nvPr>
            <p:ph type="body" idx="13"/>
          </p:nvPr>
        </p:nvSpPr>
        <p:spPr>
          <a:xfrm>
            <a:off x="7211683" y="2487083"/>
            <a:ext cx="5537611" cy="54624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Git add  —&gt; blob</a:t>
            </a:r>
            <a:br/>
            <a:r>
              <a:rPr sz="2400"/>
              <a:t>SHA-1做校验和：</a:t>
            </a:r>
            <a:br>
              <a:rPr sz="2400"/>
            </a:br>
            <a:r>
              <a:rPr sz="2400"/>
              <a:t>header(type + length)   +  content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Git commit -&gt; tree &amp; commit object</a:t>
            </a:r>
            <a:br/>
            <a:r>
              <a:rPr sz="2400"/>
              <a:t>包括额外信息：时间，创建者信息等</a:t>
            </a:r>
            <a:br>
              <a:rPr sz="2400"/>
            </a:br>
          </a:p>
        </p:txBody>
      </p:sp>
      <p:pic>
        <p:nvPicPr>
          <p:cNvPr id="243" name="截屏2020-06-22上午1.56.10.png" descr="截屏2020-06-22上午1.56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27" y="2487084"/>
            <a:ext cx="6569189" cy="4821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截屏2020-06-22上午2.23.37.png" descr="截屏2020-06-22上午2.23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4827" y="5990439"/>
            <a:ext cx="4671321" cy="272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it的基本原理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Git的基本原理</a:t>
            </a:r>
          </a:p>
        </p:txBody>
      </p:sp>
      <p:sp>
        <p:nvSpPr>
          <p:cNvPr id="247" name="git引用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git引用</a:t>
            </a:r>
          </a:p>
        </p:txBody>
      </p:sp>
      <p:sp>
        <p:nvSpPr>
          <p:cNvPr id="248" name=".git/refs/heads 包含各个分支当前指向的提交…"/>
          <p:cNvSpPr txBox="1"/>
          <p:nvPr>
            <p:ph type="body" idx="13"/>
          </p:nvPr>
        </p:nvSpPr>
        <p:spPr>
          <a:xfrm>
            <a:off x="7211683" y="2487083"/>
            <a:ext cx="5537611" cy="54624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.git/refs/heads</a:t>
            </a:r>
            <a:br/>
            <a:r>
              <a:rPr sz="2400"/>
              <a:t>包含各个分支当前指向的提交</a:t>
            </a:r>
          </a:p>
          <a:p>
            <a:pPr marL="537103" indent="-537103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HEAD引用</a:t>
            </a:r>
            <a:br/>
            <a:r>
              <a:rPr sz="2400"/>
              <a:t>HEAD一般指向当前分支的refs/heads/branch</a:t>
            </a:r>
            <a:br>
              <a:rPr sz="2400"/>
            </a:br>
            <a:r>
              <a:rPr sz="2400"/>
              <a:t>也有可能出现指针分离的情况（HEAD与refs/heads/branch不在一个地方）</a:t>
            </a:r>
          </a:p>
        </p:txBody>
      </p:sp>
      <p:pic>
        <p:nvPicPr>
          <p:cNvPr id="249" name="截屏2020-06-22上午2.25.38.png" descr="截屏2020-06-22上午2.25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96" y="2487084"/>
            <a:ext cx="7007325" cy="3805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it的基本原理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Git的基本原理</a:t>
            </a:r>
          </a:p>
        </p:txBody>
      </p:sp>
      <p:sp>
        <p:nvSpPr>
          <p:cNvPr id="252" name="git对象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git索引文件</a:t>
            </a:r>
          </a:p>
        </p:txBody>
      </p:sp>
      <p:sp>
        <p:nvSpPr>
          <p:cNvPr id="253" name="Git add  —&gt; blob SHA-1做校验和： header(type + length)   +  content…"/>
          <p:cNvSpPr txBox="1"/>
          <p:nvPr>
            <p:ph type="body" idx="13"/>
          </p:nvPr>
        </p:nvSpPr>
        <p:spPr>
          <a:xfrm>
            <a:off x="487661" y="2395360"/>
            <a:ext cx="9374653" cy="54624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暂存区</a:t>
            </a:r>
            <a:br/>
            <a:r>
              <a:rPr sz="2400"/>
              <a:t>每次git add 都会生成git objects</a:t>
            </a:r>
            <a:br>
              <a:rPr sz="2400"/>
            </a:br>
            <a:r>
              <a:rPr sz="2400"/>
              <a:t>类似于svn提交时的复选框，可以原子的批量提交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内容</a:t>
            </a:r>
            <a:br/>
            <a:r>
              <a:rPr sz="2400"/>
              <a:t>Index 文件是用二进制存储的</a:t>
            </a:r>
            <a:br>
              <a:rPr sz="2400"/>
            </a:br>
            <a:r>
              <a:rPr sz="2400"/>
              <a:t>包含有 ctime 和 mtime 时间信息，文件存储的设备信息，磁盘的inode信息，文件的 mode信息，UID，GID，文件大小，文件的SHA-1码，flag， 文件的file path </a:t>
            </a:r>
            <a:br>
              <a:rPr sz="240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目录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目录</a:t>
            </a:r>
          </a:p>
        </p:txBody>
      </p:sp>
      <p:sp>
        <p:nvSpPr>
          <p:cNvPr id="174" name="GIT简介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cap="none" sz="3400">
                <a:solidFill>
                  <a:srgbClr val="EF4E4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GIT简介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cap="none" sz="3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GIT的使用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GIT的基本原理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和svn的比较 集中式版本控制 VS 分布式版本控制  分布式版本控制系统根本没有 “中央服务器”，每个人的电脑上都是一个完整的版本库，因此git不联网也是可以工作的  Git 保存的不是文件的变化或者差异，而是一系列不同时刻的快照"/>
          <p:cNvSpPr txBox="1"/>
          <p:nvPr>
            <p:ph type="body" idx="1"/>
          </p:nvPr>
        </p:nvSpPr>
        <p:spPr>
          <a:xfrm>
            <a:off x="406397" y="1979320"/>
            <a:ext cx="12192007" cy="6108705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git是什么</a:t>
            </a:r>
            <a:br/>
            <a:r>
              <a:rPr sz="2300"/>
              <a:t>一个分布式版本控制软件</a:t>
            </a:r>
            <a:endParaRPr sz="2300"/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特点</a:t>
            </a:r>
            <a:br/>
            <a:r>
              <a:rPr sz="2300"/>
              <a:t>1. 对非线性开发模式的强力支持（允许成千上万个并行开发的分支）</a:t>
            </a:r>
            <a:br>
              <a:rPr sz="2300"/>
            </a:br>
            <a:r>
              <a:rPr sz="2300"/>
              <a:t>2. 有能力高效管理类似 Linux 内核一样的超大规模项目（速度和数据量）</a:t>
            </a:r>
            <a:br>
              <a:rPr sz="2300"/>
            </a:br>
            <a:r>
              <a:rPr sz="2300"/>
              <a:t>3. 完全分布式（安全性、灵活性）</a:t>
            </a:r>
            <a:endParaRPr sz="2300"/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0"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基本概念</a:t>
            </a:r>
            <a:br/>
            <a:br/>
          </a:p>
        </p:txBody>
      </p:sp>
      <p:sp>
        <p:nvSpPr>
          <p:cNvPr id="177" name="Git简介"/>
          <p:cNvSpPr txBox="1"/>
          <p:nvPr/>
        </p:nvSpPr>
        <p:spPr>
          <a:xfrm>
            <a:off x="406400" y="393700"/>
            <a:ext cx="11176000" cy="52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b="1" cap="all" spc="100" sz="240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Git简介</a:t>
            </a:r>
          </a:p>
        </p:txBody>
      </p:sp>
      <p:pic>
        <p:nvPicPr>
          <p:cNvPr id="178" name="截屏2020-06-22上午2.58.23.png" descr="截屏2020-06-22上午2.58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760" y="6319225"/>
            <a:ext cx="5612532" cy="2913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it简介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Git简介</a:t>
            </a:r>
          </a:p>
        </p:txBody>
      </p:sp>
      <p:sp>
        <p:nvSpPr>
          <p:cNvPr id="181" name="和svn的比较 集中式版本控制 VS 分布式版本控制  分布式版本控制系统根本没有 “中央服务器”，每个人的电脑上都是一个完整的版本库，因此git不联网也是可以工作的  Git 保存的不是文件的变化或者差异，而是一系列不同时刻的快照"/>
          <p:cNvSpPr txBox="1"/>
          <p:nvPr>
            <p:ph type="body" idx="13"/>
          </p:nvPr>
        </p:nvSpPr>
        <p:spPr>
          <a:xfrm>
            <a:off x="406397" y="1979320"/>
            <a:ext cx="12192007" cy="6108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和svn的比较</a:t>
            </a:r>
            <a:br/>
            <a:r>
              <a:rPr sz="2700"/>
              <a:t>集中式版本控制 VS 分布式版本控制</a:t>
            </a:r>
            <a:br>
              <a:rPr sz="2700"/>
            </a:br>
            <a:br>
              <a:rPr sz="2700"/>
            </a:br>
            <a:r>
              <a:rPr sz="2700"/>
              <a:t>分布式版本控制系统根本没有 “中央服务器”，每个人的电脑上都是一个完整的版本库，因此git不联网也是可以工作的</a:t>
            </a:r>
            <a:br>
              <a:rPr sz="2700"/>
            </a:br>
            <a:br>
              <a:rPr sz="2700"/>
            </a:br>
            <a:r>
              <a:rPr sz="2700"/>
              <a:t>Git 保存的不是文件的变化或者差异，而是一系列不同时刻的</a:t>
            </a:r>
            <a:r>
              <a:rPr b="1" sz="2700">
                <a:latin typeface="Avenir Next"/>
                <a:ea typeface="Avenir Next"/>
                <a:cs typeface="Avenir Next"/>
                <a:sym typeface="Avenir Next"/>
              </a:rPr>
              <a:t>快照</a:t>
            </a:r>
          </a:p>
        </p:txBody>
      </p:sp>
      <p:pic>
        <p:nvPicPr>
          <p:cNvPr id="182" name="截屏2020-06-22上午2.49.21.png" descr="截屏2020-06-22上午2.49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391" y="5702401"/>
            <a:ext cx="5562926" cy="219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截屏2020-06-22上午2.50.02.png" descr="截屏2020-06-22上午2.50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5522" y="5676134"/>
            <a:ext cx="5562927" cy="2244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目录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目录</a:t>
            </a:r>
          </a:p>
        </p:txBody>
      </p:sp>
      <p:sp>
        <p:nvSpPr>
          <p:cNvPr id="186" name="GIT简介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cap="none" sz="3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GIT简介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b="1" cap="none" sz="34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GIT的使用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GIT的基本原理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it的使用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189" name="运行前的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运行前的配置</a:t>
            </a:r>
          </a:p>
        </p:txBody>
      </p:sp>
      <p:sp>
        <p:nvSpPr>
          <p:cNvPr id="190" name="配置文件 /etc/gitconfig     ~/.gitconfig     .git/config global                  ———————&gt;             local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配置文件</a:t>
            </a:r>
            <a:br/>
            <a:r>
              <a:t>/etc/gitconfig     ~/.gitconfig     .git/config</a:t>
            </a:r>
            <a:br/>
            <a:r>
              <a:t>global                  ———————&gt;             local</a:t>
            </a:r>
          </a:p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查看配置文件以及所在文件位置</a:t>
            </a:r>
            <a:br/>
            <a:r>
              <a:t>git config --list --show-origin</a:t>
            </a:r>
          </a:p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提交者信息</a:t>
            </a:r>
            <a:br/>
          </a:p>
          <a:p>
            <a:pPr marL="408940" indent="-408940" defTabSz="537462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.gitignore</a:t>
            </a:r>
            <a:br/>
            <a:r>
              <a:t>配置应该忽略哪些文件加入到版本控制</a:t>
            </a:r>
          </a:p>
        </p:txBody>
      </p:sp>
      <p:pic>
        <p:nvPicPr>
          <p:cNvPr id="191" name="截屏2020-06-21下午7.15.09.png" descr="截屏2020-06-21下午7.15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451" y="7024634"/>
            <a:ext cx="11659900" cy="347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it的使用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194" name="git基础命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git基础命令</a:t>
            </a:r>
          </a:p>
        </p:txBody>
      </p:sp>
      <p:sp>
        <p:nvSpPr>
          <p:cNvPr id="195" name="拉取仓库 1. git clone url local_dir 2. git init &amp;&amp; git remote add origin url &amp;&amp; git pull dest_branch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拉取仓库</a:t>
            </a:r>
            <a:br/>
            <a:r>
              <a:rPr sz="3200"/>
              <a:t>1. git clone url local_dir</a:t>
            </a:r>
            <a:br>
              <a:rPr sz="3200"/>
            </a:br>
            <a:r>
              <a:rPr sz="3200"/>
              <a:t>2. git init &amp;&amp; git remote add origin url &amp;&amp; git pull dest_branch</a:t>
            </a:r>
            <a:endParaRPr sz="3200"/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拉取仓库部分文件</a:t>
            </a:r>
            <a:br/>
            <a:r>
              <a:rPr sz="3200"/>
              <a:t>使用方式2</a:t>
            </a:r>
            <a:br>
              <a:rPr sz="3200"/>
            </a:br>
            <a:r>
              <a:rPr sz="3200"/>
              <a:t>git config core.sparsecheckout true</a:t>
            </a:r>
            <a:br>
              <a:rPr sz="3200"/>
            </a:br>
            <a:r>
              <a:rPr sz="3200"/>
              <a:t>echo “dest_dir” &gt;&gt; .git/info/sparse-checkout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it的使用"/>
          <p:cNvSpPr txBox="1"/>
          <p:nvPr>
            <p:ph type="body" sz="quarter" idx="1"/>
          </p:nvPr>
        </p:nvSpPr>
        <p:spPr>
          <a:xfrm>
            <a:off x="406400" y="393700"/>
            <a:ext cx="11176000" cy="5207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198" name="文件状态"/>
          <p:cNvSpPr txBox="1"/>
          <p:nvPr>
            <p:ph type="title"/>
          </p:nvPr>
        </p:nvSpPr>
        <p:spPr>
          <a:xfrm>
            <a:off x="406400" y="1338792"/>
            <a:ext cx="12192000" cy="723905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文件状态</a:t>
            </a:r>
          </a:p>
        </p:txBody>
      </p:sp>
      <p:sp>
        <p:nvSpPr>
          <p:cNvPr id="199" name="未追踪文件都是为加入到版本控制的文件…"/>
          <p:cNvSpPr txBox="1"/>
          <p:nvPr>
            <p:ph type="body" idx="13"/>
          </p:nvPr>
        </p:nvSpPr>
        <p:spPr>
          <a:xfrm>
            <a:off x="406397" y="5467416"/>
            <a:ext cx="12192007" cy="31086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48920" indent="-248920" defTabSz="32715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未追踪文件都是为加入到版本控制的文件</a:t>
            </a:r>
          </a:p>
          <a:p>
            <a:pPr marL="248920" indent="-248920" defTabSz="327152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1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相关命令</a:t>
            </a:r>
            <a:br/>
            <a:r>
              <a:t>git add：追踪新文件 ｜ 把改动放入暂存区  |  标记冲突已解决   —&gt; 已经生成object快照</a:t>
            </a:r>
            <a:br/>
            <a:r>
              <a:t>git diff：查看更改，不加参数是比较工作区和暂存区中的变化，加参数—cached/—staged是比较暂存文件和上一次提交的变化</a:t>
            </a:r>
            <a:br/>
            <a:r>
              <a:t>git commit：提交更新，-m指定提交注释，-a选项可以让已追踪文件add和commit合在一起</a:t>
            </a:r>
            <a:br/>
            <a:r>
              <a:t>git rm：从暂存区中移除（快照还是在的），同时从工作区中移除；—cached，在工作区中保留</a:t>
            </a:r>
            <a:br/>
            <a:r>
              <a:t>git mv：git mv file_from file_to 相当于 mv file_from file_to &amp;&amp; git rm file_from &amp;&amp; git add file_to</a:t>
            </a:r>
          </a:p>
        </p:txBody>
      </p:sp>
      <p:pic>
        <p:nvPicPr>
          <p:cNvPr id="200" name="截屏2020-06-21下午9.07.59.png" descr="截屏2020-06-21下午9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2174344"/>
            <a:ext cx="7213738" cy="310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截屏2020-06-21下午9.14.04.png" descr="截屏2020-06-21下午9.14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6395" y="2202395"/>
            <a:ext cx="4165605" cy="1333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it的使用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Git的使用</a:t>
            </a:r>
          </a:p>
        </p:txBody>
      </p:sp>
      <p:sp>
        <p:nvSpPr>
          <p:cNvPr id="204" name="git基础命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00"/>
            </a:lvl1pPr>
          </a:lstStyle>
          <a:p>
            <a:pPr/>
            <a:r>
              <a:t>撤销文件修改</a:t>
            </a:r>
          </a:p>
        </p:txBody>
      </p:sp>
      <p:sp>
        <p:nvSpPr>
          <p:cNvPr id="205" name="拉取仓库 1. git clone url local_dir 2. git init &amp;&amp; git remote add origin url &amp;&amp; git pull dest_branch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08940" indent="-408940" defTabSz="537463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2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未add之前</a:t>
            </a:r>
            <a:br/>
            <a:r>
              <a:rPr sz="2944"/>
              <a:t>此时git未做任何处理，自由增删即可</a:t>
            </a:r>
            <a:endParaRPr sz="2944"/>
          </a:p>
          <a:p>
            <a:pPr lvl="1" marL="408940" indent="-408940" defTabSz="537463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2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未commit之前</a:t>
            </a:r>
            <a:br/>
            <a:r>
              <a:rPr sz="2944"/>
              <a:t>1. 目前版本库未有任何commit</a:t>
            </a:r>
            <a:br>
              <a:rPr sz="2944"/>
            </a:br>
            <a:r>
              <a:rPr sz="2944"/>
              <a:t>     git rm --cached &lt;file&gt;</a:t>
            </a:r>
            <a:br>
              <a:rPr sz="2944"/>
            </a:br>
            <a:r>
              <a:rPr sz="2944"/>
              <a:t>2. 已有提交历史</a:t>
            </a:r>
            <a:br>
              <a:rPr sz="2944"/>
            </a:br>
            <a:r>
              <a:rPr sz="2944"/>
              <a:t>    git reset HEAD &lt;file&gt;</a:t>
            </a:r>
            <a:br>
              <a:rPr sz="2944"/>
            </a:br>
            <a:r>
              <a:rPr sz="2944"/>
              <a:t>若有重新修改需要重新add</a:t>
            </a:r>
            <a:endParaRPr sz="2944"/>
          </a:p>
          <a:p>
            <a:pPr lvl="1" marL="384884" indent="-384884" defTabSz="537463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12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2944"/>
              <a:t>commit之后</a:t>
            </a:r>
            <a:br>
              <a:rPr sz="2944"/>
            </a:br>
            <a:r>
              <a:rPr sz="2944"/>
              <a:t>git reset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