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7"/>
  </p:handout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0459427-FF2D-974B-9D23-3B8C98ED7A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F10C2D6A-69C1-BD43-97AD-86023A1801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76F5D2-91F3-F144-8882-B37D3EDA44AC}" type="datetimeFigureOut">
              <a:rPr kumimoji="1" lang="zh-CN" altLang="en-US" smtClean="0"/>
              <a:t>2020/9/7</a:t>
            </a:fld>
            <a:endParaRPr kumimoji="1" lang="zh-CN" altLang="en-US"/>
          </a:p>
        </p:txBody>
      </p:sp>
      <p:sp>
        <p:nvSpPr>
          <p:cNvPr id="4" name="页脚占位符 3">
            <a:extLst>
              <a:ext uri="{FF2B5EF4-FFF2-40B4-BE49-F238E27FC236}">
                <a16:creationId xmlns:a16="http://schemas.microsoft.com/office/drawing/2014/main" id="{159EF5FE-6299-3048-9B30-42D32E31DA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3B087B69-EDD0-6A49-9BF8-251B822A44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BE19B8-F1B1-FC45-9269-FF4E0ECDEFAD}" type="slidenum">
              <a:rPr kumimoji="1" lang="zh-CN" altLang="en-US" smtClean="0"/>
              <a:t>‹#›</a:t>
            </a:fld>
            <a:endParaRPr kumimoji="1" lang="zh-CN" altLang="en-US"/>
          </a:p>
        </p:txBody>
      </p:sp>
    </p:spTree>
    <p:extLst>
      <p:ext uri="{BB962C8B-B14F-4D97-AF65-F5344CB8AC3E}">
        <p14:creationId xmlns:p14="http://schemas.microsoft.com/office/powerpoint/2010/main" val="31161765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90000">
              <a:schemeClr val="accent1">
                <a:lumMod val="5000"/>
                <a:lumOff val="95000"/>
              </a:schemeClr>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55F92-1B76-3A4B-9CB7-66C580B6AC6A}"/>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a:extLst>
              <a:ext uri="{FF2B5EF4-FFF2-40B4-BE49-F238E27FC236}">
                <a16:creationId xmlns:a16="http://schemas.microsoft.com/office/drawing/2014/main" id="{2AB86CE0-36F0-B84F-9832-8290807F4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a:extLst>
              <a:ext uri="{FF2B5EF4-FFF2-40B4-BE49-F238E27FC236}">
                <a16:creationId xmlns:a16="http://schemas.microsoft.com/office/drawing/2014/main" id="{9E1DAE6A-112B-1F4C-A25A-CF3244C66384}"/>
              </a:ext>
            </a:extLst>
          </p:cNvPr>
          <p:cNvSpPr>
            <a:spLocks noGrp="1"/>
          </p:cNvSpPr>
          <p:nvPr>
            <p:ph type="dt" sz="half" idx="10"/>
          </p:nvPr>
        </p:nvSpPr>
        <p:spPr/>
        <p:txBody>
          <a:bodyPr/>
          <a:lstStyle/>
          <a:p>
            <a:endParaRPr kumimoji="1" lang="zh-CN" altLang="en-US" dirty="0"/>
          </a:p>
        </p:txBody>
      </p:sp>
      <p:sp>
        <p:nvSpPr>
          <p:cNvPr id="5" name="页脚占位符 4">
            <a:extLst>
              <a:ext uri="{FF2B5EF4-FFF2-40B4-BE49-F238E27FC236}">
                <a16:creationId xmlns:a16="http://schemas.microsoft.com/office/drawing/2014/main" id="{90E4C6FB-2EE9-C344-A6BC-6E50727C7C63}"/>
              </a:ext>
            </a:extLst>
          </p:cNvPr>
          <p:cNvSpPr>
            <a:spLocks noGrp="1"/>
          </p:cNvSpPr>
          <p:nvPr>
            <p:ph type="ftr" sz="quarter" idx="11"/>
          </p:nvPr>
        </p:nvSpPr>
        <p:spPr/>
        <p:txBody>
          <a:bodyPr/>
          <a:lstStyle/>
          <a:p>
            <a:endParaRPr kumimoji="1" lang="zh-CN" altLang="en-US" dirty="0"/>
          </a:p>
        </p:txBody>
      </p:sp>
      <p:sp>
        <p:nvSpPr>
          <p:cNvPr id="6" name="灯片编号占位符 5">
            <a:extLst>
              <a:ext uri="{FF2B5EF4-FFF2-40B4-BE49-F238E27FC236}">
                <a16:creationId xmlns:a16="http://schemas.microsoft.com/office/drawing/2014/main" id="{C78DD5C8-A518-4C44-A54F-15A891E87707}"/>
              </a:ext>
            </a:extLst>
          </p:cNvPr>
          <p:cNvSpPr>
            <a:spLocks noGrp="1"/>
          </p:cNvSpPr>
          <p:nvPr>
            <p:ph type="sldNum" sz="quarter" idx="12"/>
          </p:nvPr>
        </p:nvSpPr>
        <p:spPr/>
        <p:txBody>
          <a:bodyPr/>
          <a:lstStyle/>
          <a:p>
            <a:endParaRPr kumimoji="1" lang="zh-CN" altLang="en-US" dirty="0"/>
          </a:p>
        </p:txBody>
      </p:sp>
    </p:spTree>
    <p:extLst>
      <p:ext uri="{BB962C8B-B14F-4D97-AF65-F5344CB8AC3E}">
        <p14:creationId xmlns:p14="http://schemas.microsoft.com/office/powerpoint/2010/main" val="124759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34D7C-D0F5-0E43-8535-9CA25E4F7D7C}"/>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a:extLst>
              <a:ext uri="{FF2B5EF4-FFF2-40B4-BE49-F238E27FC236}">
                <a16:creationId xmlns:a16="http://schemas.microsoft.com/office/drawing/2014/main" id="{2C8E6EAA-25B6-244C-A86C-A0E088FE2919}"/>
              </a:ext>
            </a:extLst>
          </p:cNvPr>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a:extLst>
              <a:ext uri="{FF2B5EF4-FFF2-40B4-BE49-F238E27FC236}">
                <a16:creationId xmlns:a16="http://schemas.microsoft.com/office/drawing/2014/main" id="{0DC52310-446C-ED41-BA7E-EB85CC7A73F9}"/>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5" name="页脚占位符 4">
            <a:extLst>
              <a:ext uri="{FF2B5EF4-FFF2-40B4-BE49-F238E27FC236}">
                <a16:creationId xmlns:a16="http://schemas.microsoft.com/office/drawing/2014/main" id="{AA56D0B2-9B8F-BB4D-A3E7-C2F21DC281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2EF7B7-612A-F74B-86FA-26B06D28C45D}"/>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65275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91BA19-1DE9-764C-85F2-BE0043E220E3}"/>
              </a:ext>
            </a:extLst>
          </p:cNvPr>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a:extLst>
              <a:ext uri="{FF2B5EF4-FFF2-40B4-BE49-F238E27FC236}">
                <a16:creationId xmlns:a16="http://schemas.microsoft.com/office/drawing/2014/main" id="{00C4FC5D-041C-CD4E-91F7-CB6A45053D5E}"/>
              </a:ext>
            </a:extLst>
          </p:cNvPr>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a:extLst>
              <a:ext uri="{FF2B5EF4-FFF2-40B4-BE49-F238E27FC236}">
                <a16:creationId xmlns:a16="http://schemas.microsoft.com/office/drawing/2014/main" id="{5183117E-0120-A549-9FB0-DA53A78241F3}"/>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5" name="页脚占位符 4">
            <a:extLst>
              <a:ext uri="{FF2B5EF4-FFF2-40B4-BE49-F238E27FC236}">
                <a16:creationId xmlns:a16="http://schemas.microsoft.com/office/drawing/2014/main" id="{FB5F37D3-CD28-204A-A4FD-2E457B13FB9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3AAE44-D9E7-E849-B558-3964CBEACAD9}"/>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115275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90000">
              <a:schemeClr val="accent1">
                <a:lumMod val="5000"/>
                <a:lumOff val="95000"/>
              </a:schemeClr>
            </a:gs>
            <a:gs pos="9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9FD4FAF-0CB8-224F-BD48-7D702DA68C19}"/>
              </a:ext>
            </a:extLst>
          </p:cNvPr>
          <p:cNvSpPr/>
          <p:nvPr userDrawn="1"/>
        </p:nvSpPr>
        <p:spPr>
          <a:xfrm>
            <a:off x="0" y="0"/>
            <a:ext cx="12192000" cy="890954"/>
          </a:xfrm>
          <a:prstGeom prst="rect">
            <a:avLst/>
          </a:prstGeom>
          <a:gradFill flip="none" rotWithShape="1">
            <a:gsLst>
              <a:gs pos="64000">
                <a:schemeClr val="accent1">
                  <a:lumMod val="5000"/>
                  <a:lumOff val="95000"/>
                </a:schemeClr>
              </a:gs>
              <a:gs pos="6000">
                <a:schemeClr val="accent1">
                  <a:lumMod val="45000"/>
                  <a:lumOff val="55000"/>
                </a:schemeClr>
              </a:gs>
              <a:gs pos="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71B5C2E4-5DEA-8441-BDF5-CCC584D1640C}"/>
              </a:ext>
            </a:extLst>
          </p:cNvPr>
          <p:cNvSpPr>
            <a:spLocks noGrp="1"/>
          </p:cNvSpPr>
          <p:nvPr>
            <p:ph type="title"/>
          </p:nvPr>
        </p:nvSpPr>
        <p:spPr>
          <a:xfrm>
            <a:off x="0" y="66267"/>
            <a:ext cx="10515600" cy="758421"/>
          </a:xfrm>
        </p:spPr>
        <p:txBody>
          <a:bodyPr/>
          <a:lstStyle/>
          <a:p>
            <a:r>
              <a:rPr kumimoji="1" lang="en-US" altLang="zh-CN"/>
              <a:t>Click to edit Master title style</a:t>
            </a:r>
            <a:endParaRPr kumimoji="1" lang="zh-CN" altLang="en-US" dirty="0"/>
          </a:p>
        </p:txBody>
      </p:sp>
      <p:sp>
        <p:nvSpPr>
          <p:cNvPr id="3" name="内容占位符 2">
            <a:extLst>
              <a:ext uri="{FF2B5EF4-FFF2-40B4-BE49-F238E27FC236}">
                <a16:creationId xmlns:a16="http://schemas.microsoft.com/office/drawing/2014/main" id="{4F7ED049-10D8-BB41-96EC-6DD2DADB92BC}"/>
              </a:ext>
            </a:extLst>
          </p:cNvPr>
          <p:cNvSpPr>
            <a:spLocks noGrp="1"/>
          </p:cNvSpPr>
          <p:nvPr>
            <p:ph idx="1"/>
          </p:nvPr>
        </p:nvSpPr>
        <p:spPr>
          <a:xfrm>
            <a:off x="211015" y="1172308"/>
            <a:ext cx="11723077" cy="5113641"/>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页脚占位符 4">
            <a:extLst>
              <a:ext uri="{FF2B5EF4-FFF2-40B4-BE49-F238E27FC236}">
                <a16:creationId xmlns:a16="http://schemas.microsoft.com/office/drawing/2014/main" id="{064E54D6-4C9D-324C-B0AB-1071F68DE9A6}"/>
              </a:ext>
            </a:extLst>
          </p:cNvPr>
          <p:cNvSpPr>
            <a:spLocks noGrp="1"/>
          </p:cNvSpPr>
          <p:nvPr>
            <p:ph type="ftr" sz="quarter" idx="11"/>
          </p:nvPr>
        </p:nvSpPr>
        <p:spPr>
          <a:xfrm>
            <a:off x="4038600" y="6497003"/>
            <a:ext cx="4114800" cy="365125"/>
          </a:xfrm>
        </p:spPr>
        <p:txBody>
          <a:bodyPr/>
          <a:lstStyle/>
          <a:p>
            <a:endParaRPr kumimoji="1" lang="zh-CN" altLang="en-US" dirty="0"/>
          </a:p>
        </p:txBody>
      </p:sp>
      <p:pic>
        <p:nvPicPr>
          <p:cNvPr id="8" name="图片 7" descr="图片包含 游戏机, 灯, 画&#10;&#10;描述已自动生成">
            <a:extLst>
              <a:ext uri="{FF2B5EF4-FFF2-40B4-BE49-F238E27FC236}">
                <a16:creationId xmlns:a16="http://schemas.microsoft.com/office/drawing/2014/main" id="{642C24F4-5F25-3B47-B1DF-9D283A91E966}"/>
              </a:ext>
            </a:extLst>
          </p:cNvPr>
          <p:cNvPicPr>
            <a:picLocks noChangeAspect="1"/>
          </p:cNvPicPr>
          <p:nvPr userDrawn="1"/>
        </p:nvPicPr>
        <p:blipFill rotWithShape="1">
          <a:blip r:embed="rId2">
            <a:alphaModFix amt="42000"/>
            <a:extLst>
              <a:ext uri="{BEBA8EAE-BF5A-486C-A8C5-ECC9F3942E4B}">
                <a14:imgProps xmlns:a14="http://schemas.microsoft.com/office/drawing/2010/main">
                  <a14:imgLayer r:embed="rId3">
                    <a14:imgEffect>
                      <a14:brightnessContrast contrast="1000"/>
                    </a14:imgEffect>
                  </a14:imgLayer>
                </a14:imgProps>
              </a:ext>
            </a:extLst>
          </a:blip>
          <a:srcRect l="13569" t="20676" r="10054" b="21919"/>
          <a:stretch/>
        </p:blipFill>
        <p:spPr>
          <a:xfrm>
            <a:off x="10855569" y="1"/>
            <a:ext cx="1318846" cy="991234"/>
          </a:xfrm>
          <a:prstGeom prst="rect">
            <a:avLst/>
          </a:prstGeom>
        </p:spPr>
      </p:pic>
      <p:sp>
        <p:nvSpPr>
          <p:cNvPr id="10" name="文本框 9">
            <a:extLst>
              <a:ext uri="{FF2B5EF4-FFF2-40B4-BE49-F238E27FC236}">
                <a16:creationId xmlns:a16="http://schemas.microsoft.com/office/drawing/2014/main" id="{56432949-E47B-0749-B39B-1B3C89E28B52}"/>
              </a:ext>
            </a:extLst>
          </p:cNvPr>
          <p:cNvSpPr txBox="1"/>
          <p:nvPr userDrawn="1"/>
        </p:nvSpPr>
        <p:spPr>
          <a:xfrm>
            <a:off x="9753600" y="6488667"/>
            <a:ext cx="2180492" cy="369332"/>
          </a:xfrm>
          <a:prstGeom prst="rect">
            <a:avLst/>
          </a:prstGeom>
          <a:noFill/>
        </p:spPr>
        <p:txBody>
          <a:bodyPr wrap="square" rtlCol="0">
            <a:spAutoFit/>
          </a:bodyPr>
          <a:lstStyle/>
          <a:p>
            <a:r>
              <a:rPr kumimoji="1" lang="en-US" altLang="zh-CN" dirty="0" err="1">
                <a:solidFill>
                  <a:schemeClr val="tx1">
                    <a:alpha val="41000"/>
                  </a:schemeClr>
                </a:solidFill>
              </a:rPr>
              <a:t>tianhao@nao.cas.cn</a:t>
            </a:r>
            <a:endParaRPr kumimoji="1" lang="zh-CN" altLang="en-US" dirty="0">
              <a:solidFill>
                <a:schemeClr val="tx1">
                  <a:alpha val="41000"/>
                </a:schemeClr>
              </a:solidFill>
            </a:endParaRPr>
          </a:p>
        </p:txBody>
      </p:sp>
    </p:spTree>
    <p:extLst>
      <p:ext uri="{BB962C8B-B14F-4D97-AF65-F5344CB8AC3E}">
        <p14:creationId xmlns:p14="http://schemas.microsoft.com/office/powerpoint/2010/main" val="374844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D388A-0EFF-3E45-A705-5265452DCF88}"/>
              </a:ext>
            </a:extLst>
          </p:cNvPr>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a:extLst>
              <a:ext uri="{FF2B5EF4-FFF2-40B4-BE49-F238E27FC236}">
                <a16:creationId xmlns:a16="http://schemas.microsoft.com/office/drawing/2014/main" id="{A33C8BD1-4C0D-B849-8BD8-36F0E746BB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a:extLst>
              <a:ext uri="{FF2B5EF4-FFF2-40B4-BE49-F238E27FC236}">
                <a16:creationId xmlns:a16="http://schemas.microsoft.com/office/drawing/2014/main" id="{B20E8609-9EEB-DD45-AD8C-6F8C4DB85B9C}"/>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5" name="页脚占位符 4">
            <a:extLst>
              <a:ext uri="{FF2B5EF4-FFF2-40B4-BE49-F238E27FC236}">
                <a16:creationId xmlns:a16="http://schemas.microsoft.com/office/drawing/2014/main" id="{2A5D62D0-2B28-0849-8A94-1991EDA5468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46A717-14DC-E14C-B7D7-2F3819374B6A}"/>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45071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3B873-23AB-E54A-98B8-820F239FBE7F}"/>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a:extLst>
              <a:ext uri="{FF2B5EF4-FFF2-40B4-BE49-F238E27FC236}">
                <a16:creationId xmlns:a16="http://schemas.microsoft.com/office/drawing/2014/main" id="{8C74680F-9F8E-2D4E-9F61-6BB684B85717}"/>
              </a:ext>
            </a:extLst>
          </p:cNvPr>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a:extLst>
              <a:ext uri="{FF2B5EF4-FFF2-40B4-BE49-F238E27FC236}">
                <a16:creationId xmlns:a16="http://schemas.microsoft.com/office/drawing/2014/main" id="{D3C2BB54-B352-484A-8A96-E2F9DD90ABAD}"/>
              </a:ext>
            </a:extLst>
          </p:cNvPr>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a:extLst>
              <a:ext uri="{FF2B5EF4-FFF2-40B4-BE49-F238E27FC236}">
                <a16:creationId xmlns:a16="http://schemas.microsoft.com/office/drawing/2014/main" id="{00359314-6EB4-064E-B30E-EBEB715F641F}"/>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6" name="页脚占位符 5">
            <a:extLst>
              <a:ext uri="{FF2B5EF4-FFF2-40B4-BE49-F238E27FC236}">
                <a16:creationId xmlns:a16="http://schemas.microsoft.com/office/drawing/2014/main" id="{3352EE59-B11C-0942-A5CC-029C68D1327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1F57F7-B3C2-AA4A-B3A6-D1831C0193E2}"/>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386286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04EC5-055A-E043-8FAE-9BC981B6A269}"/>
              </a:ext>
            </a:extLst>
          </p:cNvPr>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a:extLst>
              <a:ext uri="{FF2B5EF4-FFF2-40B4-BE49-F238E27FC236}">
                <a16:creationId xmlns:a16="http://schemas.microsoft.com/office/drawing/2014/main" id="{0F8FE5D8-A56A-2941-96E4-711C44538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a:extLst>
              <a:ext uri="{FF2B5EF4-FFF2-40B4-BE49-F238E27FC236}">
                <a16:creationId xmlns:a16="http://schemas.microsoft.com/office/drawing/2014/main" id="{4B71628B-A6F6-A64C-B7E3-856684CC1904}"/>
              </a:ext>
            </a:extLst>
          </p:cNvPr>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a:extLst>
              <a:ext uri="{FF2B5EF4-FFF2-40B4-BE49-F238E27FC236}">
                <a16:creationId xmlns:a16="http://schemas.microsoft.com/office/drawing/2014/main" id="{0A9731D9-219E-F24F-A3C9-47FB90683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a:extLst>
              <a:ext uri="{FF2B5EF4-FFF2-40B4-BE49-F238E27FC236}">
                <a16:creationId xmlns:a16="http://schemas.microsoft.com/office/drawing/2014/main" id="{BE64D77D-C4EC-E847-81F0-157883B5F82B}"/>
              </a:ext>
            </a:extLst>
          </p:cNvPr>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a:extLst>
              <a:ext uri="{FF2B5EF4-FFF2-40B4-BE49-F238E27FC236}">
                <a16:creationId xmlns:a16="http://schemas.microsoft.com/office/drawing/2014/main" id="{C70E2501-2BB0-794B-B6E1-4ACACE6A32CA}"/>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8" name="页脚占位符 7">
            <a:extLst>
              <a:ext uri="{FF2B5EF4-FFF2-40B4-BE49-F238E27FC236}">
                <a16:creationId xmlns:a16="http://schemas.microsoft.com/office/drawing/2014/main" id="{E9B36A7F-5E2B-134E-BCD3-A9E33CA5172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6ADF291-EEBE-DE4F-8F1D-8E2E79C82A1E}"/>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385359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D835E-1C8A-744F-BED0-F66D0779E19B}"/>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a:extLst>
              <a:ext uri="{FF2B5EF4-FFF2-40B4-BE49-F238E27FC236}">
                <a16:creationId xmlns:a16="http://schemas.microsoft.com/office/drawing/2014/main" id="{7ECC8D19-B1DC-C444-983D-2EE2C19BD8BF}"/>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4" name="页脚占位符 3">
            <a:extLst>
              <a:ext uri="{FF2B5EF4-FFF2-40B4-BE49-F238E27FC236}">
                <a16:creationId xmlns:a16="http://schemas.microsoft.com/office/drawing/2014/main" id="{1323CBE8-E5F5-8D42-82B3-75CCA5C1B7D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6FB9165-D972-9042-B767-7E408A190C7D}"/>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164295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D857C6-0FE2-3244-A57D-910F6ACD60CA}"/>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3" name="页脚占位符 2">
            <a:extLst>
              <a:ext uri="{FF2B5EF4-FFF2-40B4-BE49-F238E27FC236}">
                <a16:creationId xmlns:a16="http://schemas.microsoft.com/office/drawing/2014/main" id="{CBBE04C0-9558-6C48-A652-C70CBEEFF76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BE02E8A-A0FE-EC4D-9409-CEFECA67BC5D}"/>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345748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A2B9A-99E0-354C-9E2E-EA5D5363B144}"/>
              </a:ext>
            </a:extLst>
          </p:cNvPr>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内容占位符 2">
            <a:extLst>
              <a:ext uri="{FF2B5EF4-FFF2-40B4-BE49-F238E27FC236}">
                <a16:creationId xmlns:a16="http://schemas.microsoft.com/office/drawing/2014/main" id="{B30D6009-1D78-CA4E-B2CA-B6DBA43AC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a:extLst>
              <a:ext uri="{FF2B5EF4-FFF2-40B4-BE49-F238E27FC236}">
                <a16:creationId xmlns:a16="http://schemas.microsoft.com/office/drawing/2014/main" id="{45C3F388-CC83-3D45-AA91-E36877105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a:extLst>
              <a:ext uri="{FF2B5EF4-FFF2-40B4-BE49-F238E27FC236}">
                <a16:creationId xmlns:a16="http://schemas.microsoft.com/office/drawing/2014/main" id="{9635A1F7-2B68-694F-84BF-57B7C023A8BC}"/>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6" name="页脚占位符 5">
            <a:extLst>
              <a:ext uri="{FF2B5EF4-FFF2-40B4-BE49-F238E27FC236}">
                <a16:creationId xmlns:a16="http://schemas.microsoft.com/office/drawing/2014/main" id="{981BF0CD-0AC0-2543-9317-51C7EAC279A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E6CB701-72ED-B445-A1FB-347B0D49678E}"/>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342954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28DE7-E655-5C4B-8AD0-117C1B6E484C}"/>
              </a:ext>
            </a:extLst>
          </p:cNvPr>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a:extLst>
              <a:ext uri="{FF2B5EF4-FFF2-40B4-BE49-F238E27FC236}">
                <a16:creationId xmlns:a16="http://schemas.microsoft.com/office/drawing/2014/main" id="{D7C840AC-F9CB-064C-9957-DE845588F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a:extLst>
              <a:ext uri="{FF2B5EF4-FFF2-40B4-BE49-F238E27FC236}">
                <a16:creationId xmlns:a16="http://schemas.microsoft.com/office/drawing/2014/main" id="{885DBF5B-6027-7C43-9088-940D0CCC5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a:extLst>
              <a:ext uri="{FF2B5EF4-FFF2-40B4-BE49-F238E27FC236}">
                <a16:creationId xmlns:a16="http://schemas.microsoft.com/office/drawing/2014/main" id="{C3C3BBEB-531C-4B49-B7F2-6CFA37B90ABD}"/>
              </a:ext>
            </a:extLst>
          </p:cNvPr>
          <p:cNvSpPr>
            <a:spLocks noGrp="1"/>
          </p:cNvSpPr>
          <p:nvPr>
            <p:ph type="dt" sz="half" idx="10"/>
          </p:nvPr>
        </p:nvSpPr>
        <p:spPr/>
        <p:txBody>
          <a:bodyPr/>
          <a:lstStyle/>
          <a:p>
            <a:fld id="{FB0F0FB3-2B77-A54A-8A0B-176CF3D273E6}" type="datetimeFigureOut">
              <a:rPr kumimoji="1" lang="zh-CN" altLang="en-US" smtClean="0"/>
              <a:t>2020/9/7</a:t>
            </a:fld>
            <a:endParaRPr kumimoji="1" lang="zh-CN" altLang="en-US"/>
          </a:p>
        </p:txBody>
      </p:sp>
      <p:sp>
        <p:nvSpPr>
          <p:cNvPr id="6" name="页脚占位符 5">
            <a:extLst>
              <a:ext uri="{FF2B5EF4-FFF2-40B4-BE49-F238E27FC236}">
                <a16:creationId xmlns:a16="http://schemas.microsoft.com/office/drawing/2014/main" id="{C6C0D0CE-D8A7-594A-BB08-CCF2D4A0409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5D2357E-3AC1-EE46-981F-BB59404E3CA3}"/>
              </a:ext>
            </a:extLst>
          </p:cNvPr>
          <p:cNvSpPr>
            <a:spLocks noGrp="1"/>
          </p:cNvSpPr>
          <p:nvPr>
            <p:ph type="sldNum" sz="quarter" idx="12"/>
          </p:nvPr>
        </p:nvSpPr>
        <p:spPr/>
        <p:txBody>
          <a:body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201231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75EC50-3433-DE45-BE1E-E542B266D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B44CF57-6A92-FB4A-B9F1-835FD10C2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782B72-7464-6C42-960E-B996120B5A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F0FB3-2B77-A54A-8A0B-176CF3D273E6}" type="datetimeFigureOut">
              <a:rPr kumimoji="1" lang="zh-CN" altLang="en-US" smtClean="0"/>
              <a:t>2020/9/7</a:t>
            </a:fld>
            <a:endParaRPr kumimoji="1" lang="zh-CN" altLang="en-US"/>
          </a:p>
        </p:txBody>
      </p:sp>
      <p:sp>
        <p:nvSpPr>
          <p:cNvPr id="5" name="页脚占位符 4">
            <a:extLst>
              <a:ext uri="{FF2B5EF4-FFF2-40B4-BE49-F238E27FC236}">
                <a16:creationId xmlns:a16="http://schemas.microsoft.com/office/drawing/2014/main" id="{8CBBCE8D-BB7D-6E4E-B7D6-80EC0847E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D407E4F-2F59-9347-9646-658A33856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CC83D-1E99-1B41-857B-CCB2F13C4AE6}" type="slidenum">
              <a:rPr kumimoji="1" lang="zh-CN" altLang="en-US" smtClean="0"/>
              <a:t>‹#›</a:t>
            </a:fld>
            <a:endParaRPr kumimoji="1" lang="zh-CN" altLang="en-US"/>
          </a:p>
        </p:txBody>
      </p:sp>
    </p:spTree>
    <p:extLst>
      <p:ext uri="{BB962C8B-B14F-4D97-AF65-F5344CB8AC3E}">
        <p14:creationId xmlns:p14="http://schemas.microsoft.com/office/powerpoint/2010/main" val="251845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pdf/2008.0034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2008.0228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38B96-2347-C846-A42D-40CC10571CB7}"/>
              </a:ext>
            </a:extLst>
          </p:cNvPr>
          <p:cNvSpPr>
            <a:spLocks noGrp="1"/>
          </p:cNvSpPr>
          <p:nvPr>
            <p:ph type="ctrTitle"/>
          </p:nvPr>
        </p:nvSpPr>
        <p:spPr/>
        <p:txBody>
          <a:bodyPr/>
          <a:lstStyle/>
          <a:p>
            <a:r>
              <a:rPr kumimoji="1" lang="en-US" altLang="zh-CN" dirty="0" err="1"/>
              <a:t>Arxiv.ga</a:t>
            </a:r>
            <a:r>
              <a:rPr kumimoji="1" lang="zh-CN" altLang="en-US" dirty="0"/>
              <a:t> </a:t>
            </a:r>
            <a:r>
              <a:rPr kumimoji="1" lang="en-US" altLang="zh-CN" dirty="0"/>
              <a:t>summary</a:t>
            </a:r>
            <a:endParaRPr kumimoji="1" lang="zh-CN" altLang="en-US" dirty="0"/>
          </a:p>
        </p:txBody>
      </p:sp>
      <p:sp>
        <p:nvSpPr>
          <p:cNvPr id="3" name="副标题 2">
            <a:extLst>
              <a:ext uri="{FF2B5EF4-FFF2-40B4-BE49-F238E27FC236}">
                <a16:creationId xmlns:a16="http://schemas.microsoft.com/office/drawing/2014/main" id="{CE13154E-54BE-CC4F-B3B8-0351826ABD36}"/>
              </a:ext>
            </a:extLst>
          </p:cNvPr>
          <p:cNvSpPr>
            <a:spLocks noGrp="1"/>
          </p:cNvSpPr>
          <p:nvPr>
            <p:ph type="subTitle" idx="1"/>
          </p:nvPr>
        </p:nvSpPr>
        <p:spPr/>
        <p:txBody>
          <a:bodyPr/>
          <a:lstStyle/>
          <a:p>
            <a:r>
              <a:rPr kumimoji="1" lang="en-US" altLang="zh-CN" dirty="0"/>
              <a:t>From</a:t>
            </a:r>
            <a:r>
              <a:rPr kumimoji="1" lang="zh-CN" altLang="en-US" dirty="0"/>
              <a:t> </a:t>
            </a:r>
            <a:r>
              <a:rPr kumimoji="1" lang="en-US" altLang="zh-CN" dirty="0"/>
              <a:t>20200806</a:t>
            </a:r>
            <a:endParaRPr kumimoji="1" lang="zh-CN" altLang="en-US" dirty="0"/>
          </a:p>
        </p:txBody>
      </p:sp>
    </p:spTree>
    <p:extLst>
      <p:ext uri="{BB962C8B-B14F-4D97-AF65-F5344CB8AC3E}">
        <p14:creationId xmlns:p14="http://schemas.microsoft.com/office/powerpoint/2010/main" val="248805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D63A0-A022-8A4D-A15D-C6C0EBD05FC5}"/>
              </a:ext>
            </a:extLst>
          </p:cNvPr>
          <p:cNvSpPr>
            <a:spLocks noGrp="1"/>
          </p:cNvSpPr>
          <p:nvPr>
            <p:ph type="title"/>
          </p:nvPr>
        </p:nvSpPr>
        <p:spPr/>
        <p:txBody>
          <a:bodyPr/>
          <a:lstStyle/>
          <a:p>
            <a:r>
              <a:rPr kumimoji="1" lang="en-US" altLang="zh-CN" dirty="0"/>
              <a:t>2007.14408.pdf</a:t>
            </a:r>
            <a:endParaRPr kumimoji="1" lang="zh-CN" altLang="en-US" dirty="0"/>
          </a:p>
        </p:txBody>
      </p:sp>
      <p:pic>
        <p:nvPicPr>
          <p:cNvPr id="5" name="Content Placeholder 4" descr="A screenshot of a cell phone&#10;&#10;Description automatically generated">
            <a:extLst>
              <a:ext uri="{FF2B5EF4-FFF2-40B4-BE49-F238E27FC236}">
                <a16:creationId xmlns:a16="http://schemas.microsoft.com/office/drawing/2014/main" id="{06363328-CDA8-984B-8BCD-F201455828B1}"/>
              </a:ext>
            </a:extLst>
          </p:cNvPr>
          <p:cNvPicPr>
            <a:picLocks noGrp="1" noChangeAspect="1"/>
          </p:cNvPicPr>
          <p:nvPr>
            <p:ph idx="1"/>
          </p:nvPr>
        </p:nvPicPr>
        <p:blipFill>
          <a:blip r:embed="rId2"/>
          <a:stretch>
            <a:fillRect/>
          </a:stretch>
        </p:blipFill>
        <p:spPr>
          <a:xfrm>
            <a:off x="1339850" y="2242264"/>
            <a:ext cx="9512300" cy="4229100"/>
          </a:xfrm>
        </p:spPr>
      </p:pic>
      <p:pic>
        <p:nvPicPr>
          <p:cNvPr id="9" name="Picture 8">
            <a:extLst>
              <a:ext uri="{FF2B5EF4-FFF2-40B4-BE49-F238E27FC236}">
                <a16:creationId xmlns:a16="http://schemas.microsoft.com/office/drawing/2014/main" id="{CA577BBA-9BA0-844C-8794-F186D5927455}"/>
              </a:ext>
            </a:extLst>
          </p:cNvPr>
          <p:cNvPicPr>
            <a:picLocks noChangeAspect="1"/>
          </p:cNvPicPr>
          <p:nvPr/>
        </p:nvPicPr>
        <p:blipFill>
          <a:blip r:embed="rId3"/>
          <a:stretch>
            <a:fillRect/>
          </a:stretch>
        </p:blipFill>
        <p:spPr>
          <a:xfrm>
            <a:off x="1225550" y="988756"/>
            <a:ext cx="9626600" cy="1079500"/>
          </a:xfrm>
          <a:prstGeom prst="rect">
            <a:avLst/>
          </a:prstGeom>
        </p:spPr>
      </p:pic>
    </p:spTree>
    <p:extLst>
      <p:ext uri="{BB962C8B-B14F-4D97-AF65-F5344CB8AC3E}">
        <p14:creationId xmlns:p14="http://schemas.microsoft.com/office/powerpoint/2010/main" val="187836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0F18-7963-4843-876B-6099C0D32E47}"/>
              </a:ext>
            </a:extLst>
          </p:cNvPr>
          <p:cNvSpPr>
            <a:spLocks noGrp="1"/>
          </p:cNvSpPr>
          <p:nvPr>
            <p:ph type="title"/>
          </p:nvPr>
        </p:nvSpPr>
        <p:spPr/>
        <p:txBody>
          <a:bodyPr>
            <a:normAutofit fontScale="90000"/>
          </a:bodyPr>
          <a:lstStyle/>
          <a:p>
            <a:r>
              <a:rPr lang="en-US" dirty="0">
                <a:hlinkClick r:id="rId2"/>
              </a:rPr>
              <a:t>https://arxiv.org/pdf/2008.00341.pdf</a:t>
            </a:r>
            <a:r>
              <a:rPr lang="zh-CN" altLang="en-US" dirty="0"/>
              <a:t> </a:t>
            </a:r>
            <a:br>
              <a:rPr lang="en-US" altLang="zh-CN" dirty="0"/>
            </a:br>
            <a:r>
              <a:rPr lang="en-US" altLang="zh-CN" sz="1800" dirty="0"/>
              <a:t>by</a:t>
            </a:r>
            <a:r>
              <a:rPr lang="zh-CN" altLang="en-US" sz="1800" dirty="0"/>
              <a:t> </a:t>
            </a:r>
            <a:r>
              <a:rPr lang="en-US" altLang="zh-CN" sz="1800" dirty="0"/>
              <a:t>Freeman,</a:t>
            </a:r>
            <a:r>
              <a:rPr lang="zh-CN" altLang="en-US" sz="1800" dirty="0"/>
              <a:t> </a:t>
            </a:r>
            <a:r>
              <a:rPr lang="en-US" altLang="zh-CN" sz="1800" dirty="0"/>
              <a:t>W.</a:t>
            </a:r>
            <a:r>
              <a:rPr lang="zh-CN" altLang="en-US" sz="1800" dirty="0"/>
              <a:t> </a:t>
            </a:r>
            <a:r>
              <a:rPr lang="en-US" altLang="zh-CN" sz="1800" dirty="0"/>
              <a:t>&amp;</a:t>
            </a:r>
            <a:r>
              <a:rPr lang="zh-CN" altLang="en-US" sz="1800" dirty="0"/>
              <a:t> </a:t>
            </a:r>
            <a:r>
              <a:rPr lang="en-US" altLang="zh-CN" sz="1800" dirty="0"/>
              <a:t>Madore</a:t>
            </a:r>
            <a:r>
              <a:rPr lang="zh-CN" altLang="en-US" sz="1800" dirty="0"/>
              <a:t> </a:t>
            </a:r>
            <a:r>
              <a:rPr lang="en-US" altLang="zh-CN" sz="1800" dirty="0"/>
              <a:t>B.</a:t>
            </a:r>
            <a:endParaRPr lang="en-CN" sz="1800" dirty="0"/>
          </a:p>
        </p:txBody>
      </p:sp>
      <p:sp>
        <p:nvSpPr>
          <p:cNvPr id="3" name="Content Placeholder 2">
            <a:extLst>
              <a:ext uri="{FF2B5EF4-FFF2-40B4-BE49-F238E27FC236}">
                <a16:creationId xmlns:a16="http://schemas.microsoft.com/office/drawing/2014/main" id="{CE4C00E4-9046-BB4D-A1D5-1334982070F8}"/>
              </a:ext>
            </a:extLst>
          </p:cNvPr>
          <p:cNvSpPr>
            <a:spLocks noGrp="1"/>
          </p:cNvSpPr>
          <p:nvPr>
            <p:ph idx="1"/>
          </p:nvPr>
        </p:nvSpPr>
        <p:spPr/>
        <p:txBody>
          <a:bodyPr>
            <a:normAutofit fontScale="92500" lnSpcReduction="10000"/>
          </a:bodyPr>
          <a:lstStyle/>
          <a:p>
            <a:r>
              <a:rPr lang="en-US" dirty="0"/>
              <a:t>M</a:t>
            </a:r>
            <a:r>
              <a:rPr lang="en-CN" dirty="0"/>
              <a:t>athe</a:t>
            </a:r>
            <a:r>
              <a:rPr lang="en-US" altLang="zh-CN" dirty="0" err="1"/>
              <a:t>matical</a:t>
            </a:r>
            <a:r>
              <a:rPr lang="zh-CN" altLang="en-US" dirty="0"/>
              <a:t> </a:t>
            </a:r>
            <a:r>
              <a:rPr lang="en-US" altLang="zh-CN" dirty="0"/>
              <a:t>underpinnings</a:t>
            </a:r>
            <a:r>
              <a:rPr lang="zh-CN" altLang="en-US" dirty="0"/>
              <a:t> </a:t>
            </a:r>
            <a:r>
              <a:rPr lang="en-US" altLang="zh-CN" dirty="0"/>
              <a:t>of</a:t>
            </a:r>
            <a:r>
              <a:rPr lang="zh-CN" altLang="en-US" dirty="0"/>
              <a:t> </a:t>
            </a:r>
            <a:r>
              <a:rPr lang="en-US" altLang="zh-CN" dirty="0"/>
              <a:t>the</a:t>
            </a:r>
            <a:r>
              <a:rPr lang="zh-CN" altLang="en-US" dirty="0"/>
              <a:t> </a:t>
            </a:r>
            <a:r>
              <a:rPr lang="en-US" altLang="zh-CN" dirty="0"/>
              <a:t>multi-wavelength</a:t>
            </a:r>
            <a:r>
              <a:rPr lang="zh-CN" altLang="en-US" dirty="0"/>
              <a:t> </a:t>
            </a:r>
            <a:r>
              <a:rPr lang="en-US" altLang="zh-CN" dirty="0"/>
              <a:t>structure</a:t>
            </a:r>
            <a:r>
              <a:rPr lang="zh-CN" altLang="en-US" dirty="0"/>
              <a:t> </a:t>
            </a:r>
            <a:r>
              <a:rPr lang="en-US" altLang="zh-CN" dirty="0"/>
              <a:t>of</a:t>
            </a:r>
            <a:r>
              <a:rPr lang="zh-CN" altLang="en-US" dirty="0"/>
              <a:t> </a:t>
            </a:r>
            <a:r>
              <a:rPr lang="en-US" altLang="zh-CN" dirty="0"/>
              <a:t>the</a:t>
            </a:r>
            <a:r>
              <a:rPr lang="zh-CN" altLang="en-US" dirty="0"/>
              <a:t> </a:t>
            </a:r>
            <a:r>
              <a:rPr lang="en-US" altLang="zh-CN" dirty="0"/>
              <a:t>TRGB</a:t>
            </a:r>
          </a:p>
          <a:p>
            <a:r>
              <a:rPr lang="en-US" dirty="0"/>
              <a:t>We consider the application of the tip of the red giant branch (TRGB) in the optical</a:t>
            </a:r>
            <a:r>
              <a:rPr lang="zh-CN" altLang="en-US" dirty="0"/>
              <a:t> </a:t>
            </a:r>
            <a:r>
              <a:rPr lang="en-US" dirty="0"/>
              <a:t>and in the near infrared for the determination of distances to nearby galaxies. We</a:t>
            </a:r>
            <a:r>
              <a:rPr lang="zh-CN" altLang="en-US" dirty="0"/>
              <a:t> </a:t>
            </a:r>
            <a:r>
              <a:rPr lang="en-US" dirty="0" err="1"/>
              <a:t>analyse</a:t>
            </a:r>
            <a:r>
              <a:rPr lang="en-US" dirty="0"/>
              <a:t> ACS VI (F555W &amp; F814W) data and self-consistently cross-calibrate WFC3-IR JH (F110W &amp; F120W) data using and absolute magnitude calibration of</a:t>
            </a:r>
            <a:r>
              <a:rPr lang="zh-CN" altLang="en-US" dirty="0"/>
              <a:t> </a:t>
            </a:r>
            <a:r>
              <a:rPr lang="en-US" dirty="0"/>
              <a:t>MI= -4.05 mag as determined in the LMC using detached eclipsing binary star geometric</a:t>
            </a:r>
            <a:r>
              <a:rPr lang="zh-CN" altLang="en-US" dirty="0"/>
              <a:t> </a:t>
            </a:r>
            <a:r>
              <a:rPr lang="en-US" dirty="0"/>
              <a:t>parallaxes. We demonstrate how the optical and near-infrared calibrations of the TRGB</a:t>
            </a:r>
            <a:r>
              <a:rPr lang="zh-CN" altLang="en-US" dirty="0"/>
              <a:t> </a:t>
            </a:r>
            <a:r>
              <a:rPr lang="en-US" dirty="0"/>
              <a:t>method are mathematically self-consistent, and illustrate the mathematical basis and</a:t>
            </a:r>
            <a:r>
              <a:rPr lang="zh-CN" altLang="en-US" dirty="0"/>
              <a:t> </a:t>
            </a:r>
            <a:r>
              <a:rPr lang="en-US" dirty="0"/>
              <a:t>relations amongst these multi-wavelength calibrations. We go on to present a method</a:t>
            </a:r>
            <a:r>
              <a:rPr lang="zh-CN" altLang="en-US" dirty="0"/>
              <a:t> </a:t>
            </a:r>
            <a:r>
              <a:rPr lang="en-US" dirty="0"/>
              <a:t>for determining the reddening, extinction and the true modulus to the host galaxy using</a:t>
            </a:r>
            <a:r>
              <a:rPr lang="zh-CN" altLang="en-US" dirty="0"/>
              <a:t> </a:t>
            </a:r>
            <a:r>
              <a:rPr lang="en-US" dirty="0"/>
              <a:t>multi-wavelength data. The power of the method is that with high-precision data, the</a:t>
            </a:r>
            <a:r>
              <a:rPr lang="zh-CN" altLang="en-US" dirty="0"/>
              <a:t> </a:t>
            </a:r>
            <a:r>
              <a:rPr lang="en-US" dirty="0"/>
              <a:t>reddening can be determined using the TRGB stars themselves, and decreases the</a:t>
            </a:r>
            <a:r>
              <a:rPr lang="zh-CN" altLang="en-US" dirty="0"/>
              <a:t> </a:t>
            </a:r>
            <a:r>
              <a:rPr lang="en-US" dirty="0"/>
              <a:t>systematic (albeit generally small) uncertainty in distance due to reddening for these</a:t>
            </a:r>
            <a:r>
              <a:rPr lang="zh-CN" altLang="en-US" dirty="0"/>
              <a:t> </a:t>
            </a:r>
            <a:r>
              <a:rPr lang="en-US" dirty="0"/>
              <a:t>halo stars.</a:t>
            </a:r>
            <a:endParaRPr lang="en-CN" dirty="0"/>
          </a:p>
        </p:txBody>
      </p:sp>
    </p:spTree>
    <p:extLst>
      <p:ext uri="{BB962C8B-B14F-4D97-AF65-F5344CB8AC3E}">
        <p14:creationId xmlns:p14="http://schemas.microsoft.com/office/powerpoint/2010/main" val="314826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E03F-B161-2A48-9DA4-F064E53FDF54}"/>
              </a:ext>
            </a:extLst>
          </p:cNvPr>
          <p:cNvSpPr>
            <a:spLocks noGrp="1"/>
          </p:cNvSpPr>
          <p:nvPr>
            <p:ph type="title"/>
          </p:nvPr>
        </p:nvSpPr>
        <p:spPr/>
        <p:txBody>
          <a:bodyPr>
            <a:normAutofit fontScale="90000"/>
          </a:bodyPr>
          <a:lstStyle/>
          <a:p>
            <a:r>
              <a:rPr lang="en-US" dirty="0">
                <a:hlinkClick r:id="rId2"/>
              </a:rPr>
              <a:t>https://arxiv.org/pdf/2008.02280.pdf</a:t>
            </a:r>
            <a:br>
              <a:rPr lang="en-US" dirty="0"/>
            </a:br>
            <a:r>
              <a:rPr lang="en-US" altLang="zh-CN" sz="1600" dirty="0"/>
              <a:t>by</a:t>
            </a:r>
            <a:r>
              <a:rPr lang="zh-CN" altLang="en-US" sz="1600" dirty="0"/>
              <a:t> </a:t>
            </a:r>
            <a:r>
              <a:rPr lang="en-US" altLang="zh-CN" sz="1600" dirty="0" err="1"/>
              <a:t>Iorio</a:t>
            </a:r>
            <a:r>
              <a:rPr lang="en-US" altLang="zh-CN" sz="1600" dirty="0"/>
              <a:t>,</a:t>
            </a:r>
            <a:r>
              <a:rPr lang="zh-CN" altLang="en-US" sz="1600" dirty="0"/>
              <a:t> </a:t>
            </a:r>
            <a:r>
              <a:rPr lang="en-US" altLang="zh-CN" sz="1600" dirty="0"/>
              <a:t>G.</a:t>
            </a:r>
            <a:r>
              <a:rPr lang="zh-CN" altLang="en-US" sz="1600" dirty="0"/>
              <a:t> </a:t>
            </a:r>
            <a:r>
              <a:rPr lang="en-US" altLang="zh-CN" sz="1600" dirty="0"/>
              <a:t>&amp;</a:t>
            </a:r>
            <a:r>
              <a:rPr lang="zh-CN" altLang="en-US" sz="1600" dirty="0"/>
              <a:t> </a:t>
            </a:r>
            <a:r>
              <a:rPr lang="en-US" altLang="zh-CN" sz="1600" dirty="0" err="1"/>
              <a:t>Belokurov</a:t>
            </a:r>
            <a:r>
              <a:rPr lang="zh-CN" altLang="en-US" sz="1600" dirty="0"/>
              <a:t> </a:t>
            </a:r>
            <a:r>
              <a:rPr lang="en-US" altLang="zh-CN" sz="1600" dirty="0"/>
              <a:t>V.</a:t>
            </a:r>
            <a:endParaRPr lang="en-CN" dirty="0"/>
          </a:p>
        </p:txBody>
      </p:sp>
      <p:sp>
        <p:nvSpPr>
          <p:cNvPr id="3" name="Content Placeholder 2">
            <a:extLst>
              <a:ext uri="{FF2B5EF4-FFF2-40B4-BE49-F238E27FC236}">
                <a16:creationId xmlns:a16="http://schemas.microsoft.com/office/drawing/2014/main" id="{AD86710C-C013-4147-8418-34DC8DA82EC4}"/>
              </a:ext>
            </a:extLst>
          </p:cNvPr>
          <p:cNvSpPr>
            <a:spLocks noGrp="1"/>
          </p:cNvSpPr>
          <p:nvPr>
            <p:ph idx="1"/>
          </p:nvPr>
        </p:nvSpPr>
        <p:spPr/>
        <p:txBody>
          <a:bodyPr>
            <a:normAutofit fontScale="85000" lnSpcReduction="20000"/>
          </a:bodyPr>
          <a:lstStyle/>
          <a:p>
            <a:r>
              <a:rPr lang="en-US" dirty="0"/>
              <a:t>We present the results of a multi-component kinematic model of a large sample of</a:t>
            </a:r>
            <a:r>
              <a:rPr lang="zh-CN" altLang="en-US" dirty="0"/>
              <a:t> </a:t>
            </a:r>
            <a:r>
              <a:rPr lang="en-US" dirty="0"/>
              <a:t>RR </a:t>
            </a:r>
            <a:r>
              <a:rPr lang="en-US" dirty="0" err="1"/>
              <a:t>Lyrae</a:t>
            </a:r>
            <a:r>
              <a:rPr lang="en-US" dirty="0"/>
              <a:t> detected by</a:t>
            </a:r>
            <a:r>
              <a:rPr lang="zh-CN" altLang="en-US" dirty="0"/>
              <a:t> </a:t>
            </a:r>
            <a:r>
              <a:rPr lang="en-US" dirty="0"/>
              <a:t>Gaia. By imposing a four-fold symmetry and employing</a:t>
            </a:r>
            <a:r>
              <a:rPr lang="zh-CN" altLang="en-US" dirty="0"/>
              <a:t> </a:t>
            </a:r>
            <a:r>
              <a:rPr lang="en-US" dirty="0"/>
              <a:t>Gaia</a:t>
            </a:r>
            <a:r>
              <a:rPr lang="zh-CN" altLang="en-US" dirty="0"/>
              <a:t> </a:t>
            </a:r>
            <a:r>
              <a:rPr lang="en-US" dirty="0"/>
              <a:t>proper motions, we are able to infer the </a:t>
            </a:r>
            <a:r>
              <a:rPr lang="en-US" dirty="0" err="1"/>
              <a:t>behaviour</a:t>
            </a:r>
            <a:r>
              <a:rPr lang="en-US" dirty="0"/>
              <a:t> of the velocity ellipsoid between≈3and≈30kpc from the </a:t>
            </a:r>
            <a:r>
              <a:rPr lang="en-US" dirty="0" err="1"/>
              <a:t>centre</a:t>
            </a:r>
            <a:r>
              <a:rPr lang="en-US" dirty="0"/>
              <a:t> of the Galaxy. We detect the presence of two distinct</a:t>
            </a:r>
            <a:r>
              <a:rPr lang="zh-CN" altLang="en-US" dirty="0"/>
              <a:t> </a:t>
            </a:r>
            <a:r>
              <a:rPr lang="en-US" dirty="0"/>
              <a:t>components: a dominant non-rotating halo-like population and a much smaller rotating</a:t>
            </a:r>
            <a:r>
              <a:rPr lang="zh-CN" altLang="en-US" dirty="0"/>
              <a:t> </a:t>
            </a:r>
            <a:r>
              <a:rPr lang="en-US" dirty="0"/>
              <a:t>disc-like population. We demonstrate that the halo RR </a:t>
            </a:r>
            <a:r>
              <a:rPr lang="en-US" dirty="0" err="1"/>
              <a:t>Lyrae</a:t>
            </a:r>
            <a:r>
              <a:rPr lang="en-US" dirty="0"/>
              <a:t> can be described as a</a:t>
            </a:r>
            <a:r>
              <a:rPr lang="zh-CN" altLang="en-US" dirty="0"/>
              <a:t> </a:t>
            </a:r>
            <a:r>
              <a:rPr lang="en-US" dirty="0"/>
              <a:t>superposition of an isotropic and radially-biased parts. The radially-biased portion</a:t>
            </a:r>
            <a:r>
              <a:rPr lang="zh-CN" altLang="en-US" dirty="0"/>
              <a:t> </a:t>
            </a:r>
            <a:r>
              <a:rPr lang="en-US" dirty="0"/>
              <a:t>of the halo is </a:t>
            </a:r>
            <a:r>
              <a:rPr lang="en-US" dirty="0" err="1"/>
              <a:t>characterised</a:t>
            </a:r>
            <a:r>
              <a:rPr lang="en-US" dirty="0"/>
              <a:t> by a high orbital anisotropy</a:t>
            </a:r>
            <a:r>
              <a:rPr lang="el-GR" dirty="0"/>
              <a:t>β≈0.9</a:t>
            </a:r>
            <a:r>
              <a:rPr lang="en-US" dirty="0"/>
              <a:t>and contributes</a:t>
            </a:r>
            <a:r>
              <a:rPr lang="zh-CN" altLang="en-US" dirty="0"/>
              <a:t> </a:t>
            </a:r>
            <a:r>
              <a:rPr lang="en-US" dirty="0"/>
              <a:t>between 50% and 80% of the halo RR </a:t>
            </a:r>
            <a:r>
              <a:rPr lang="en-US" dirty="0" err="1"/>
              <a:t>Lyrae</a:t>
            </a:r>
            <a:r>
              <a:rPr lang="en-US" dirty="0"/>
              <a:t> at5&lt;R(kpc)&lt;25. In line with previous</a:t>
            </a:r>
            <a:r>
              <a:rPr lang="zh-CN" altLang="en-US" dirty="0"/>
              <a:t> </a:t>
            </a:r>
            <a:r>
              <a:rPr lang="en-US" dirty="0"/>
              <a:t>studies, we interpret this high-</a:t>
            </a:r>
            <a:r>
              <a:rPr lang="el-GR" dirty="0"/>
              <a:t>β</a:t>
            </a:r>
            <a:r>
              <a:rPr lang="en-US" dirty="0"/>
              <a:t>component as the debris cloud of the ancient massive</a:t>
            </a:r>
            <a:r>
              <a:rPr lang="zh-CN" altLang="en-US" dirty="0"/>
              <a:t> </a:t>
            </a:r>
            <a:r>
              <a:rPr lang="en-US" dirty="0"/>
              <a:t>merger also known as the</a:t>
            </a:r>
            <a:r>
              <a:rPr lang="zh-CN" altLang="en-US" dirty="0"/>
              <a:t> </a:t>
            </a:r>
            <a:r>
              <a:rPr lang="en-US" dirty="0"/>
              <a:t>Gaia</a:t>
            </a:r>
            <a:r>
              <a:rPr lang="zh-CN" altLang="en-US" dirty="0"/>
              <a:t> </a:t>
            </a:r>
            <a:r>
              <a:rPr lang="en-US" dirty="0"/>
              <a:t>Sausage (GS) whose orbital extrema we constrain. The</a:t>
            </a:r>
            <a:r>
              <a:rPr lang="zh-CN" altLang="en-US" dirty="0"/>
              <a:t> </a:t>
            </a:r>
            <a:r>
              <a:rPr lang="en-US" dirty="0"/>
              <a:t>light</a:t>
            </a:r>
            <a:r>
              <a:rPr lang="zh-CN" altLang="en-US" dirty="0"/>
              <a:t> </a:t>
            </a:r>
            <a:r>
              <a:rPr lang="en-US" dirty="0"/>
              <a:t>curve properties of the RR </a:t>
            </a:r>
            <a:r>
              <a:rPr lang="en-US" dirty="0" err="1"/>
              <a:t>Lyrae</a:t>
            </a:r>
            <a:r>
              <a:rPr lang="en-US" dirty="0"/>
              <a:t> support the kinematic decomposition: the GS</a:t>
            </a:r>
            <a:r>
              <a:rPr lang="zh-CN" altLang="en-US" dirty="0"/>
              <a:t> </a:t>
            </a:r>
            <a:r>
              <a:rPr lang="en-US" dirty="0"/>
              <a:t>stars are more metal-rich and boast higher fractions of Oosterhoff Type 1 and high</a:t>
            </a:r>
            <a:r>
              <a:rPr lang="zh-CN" altLang="en-US" dirty="0"/>
              <a:t> </a:t>
            </a:r>
            <a:r>
              <a:rPr lang="en-US" dirty="0"/>
              <a:t>amplitude short period (HASP) variables compared to the isotropic halo component.</a:t>
            </a:r>
            <a:r>
              <a:rPr lang="zh-CN" altLang="en-US" dirty="0"/>
              <a:t> </a:t>
            </a:r>
            <a:r>
              <a:rPr lang="en-US" dirty="0"/>
              <a:t>The metallicity/HASP maps reveal that the inner 10 kpc of the halo is likely inhabited</a:t>
            </a:r>
            <a:r>
              <a:rPr lang="zh-CN" altLang="en-US" dirty="0"/>
              <a:t> </a:t>
            </a:r>
            <a:r>
              <a:rPr lang="en-US" dirty="0"/>
              <a:t>by the RR </a:t>
            </a:r>
            <a:r>
              <a:rPr lang="en-US" dirty="0" err="1"/>
              <a:t>Lyrae</a:t>
            </a:r>
            <a:r>
              <a:rPr lang="en-US" dirty="0"/>
              <a:t> born in-situ. The mean azimuthal speed and the velocity dispersion</a:t>
            </a:r>
            <a:r>
              <a:rPr lang="zh-CN" altLang="en-US" dirty="0"/>
              <a:t> </a:t>
            </a:r>
            <a:r>
              <a:rPr lang="en-US" dirty="0"/>
              <a:t>of the disc RR </a:t>
            </a:r>
            <a:r>
              <a:rPr lang="en-US" dirty="0" err="1"/>
              <a:t>Lyrae</a:t>
            </a:r>
            <a:r>
              <a:rPr lang="en-US" dirty="0"/>
              <a:t> out toR≈30kpc are consistent with the </a:t>
            </a:r>
            <a:r>
              <a:rPr lang="en-US" dirty="0" err="1"/>
              <a:t>behaviour</a:t>
            </a:r>
            <a:r>
              <a:rPr lang="en-US" dirty="0"/>
              <a:t> of a young</a:t>
            </a:r>
            <a:r>
              <a:rPr lang="zh-CN" altLang="en-US" dirty="0"/>
              <a:t> </a:t>
            </a:r>
            <a:r>
              <a:rPr lang="en-US" dirty="0"/>
              <a:t>and metal-rich thin disc stellar population.</a:t>
            </a:r>
            <a:endParaRPr lang="en-CN" dirty="0"/>
          </a:p>
        </p:txBody>
      </p:sp>
    </p:spTree>
    <p:extLst>
      <p:ext uri="{BB962C8B-B14F-4D97-AF65-F5344CB8AC3E}">
        <p14:creationId xmlns:p14="http://schemas.microsoft.com/office/powerpoint/2010/main" val="404886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591B-67F7-704C-9DC9-F564D5E6F468}"/>
              </a:ext>
            </a:extLst>
          </p:cNvPr>
          <p:cNvSpPr>
            <a:spLocks noGrp="1"/>
          </p:cNvSpPr>
          <p:nvPr>
            <p:ph type="title"/>
          </p:nvPr>
        </p:nvSpPr>
        <p:spPr/>
        <p:txBody>
          <a:bodyPr>
            <a:normAutofit/>
          </a:bodyPr>
          <a:lstStyle/>
          <a:p>
            <a:r>
              <a:rPr lang="en-US" dirty="0"/>
              <a:t>2009.01855.pdf</a:t>
            </a:r>
            <a:r>
              <a:rPr lang="zh-CN" altLang="en-US" dirty="0"/>
              <a:t> </a:t>
            </a:r>
            <a:r>
              <a:rPr lang="en-US" altLang="zh-CN" sz="1600" dirty="0"/>
              <a:t>by</a:t>
            </a:r>
            <a:r>
              <a:rPr lang="zh-CN" altLang="en-US" sz="1600" dirty="0"/>
              <a:t> </a:t>
            </a:r>
            <a:r>
              <a:rPr lang="en-US" altLang="zh-CN" sz="1600" dirty="0"/>
              <a:t>Carballo-Bello,</a:t>
            </a:r>
            <a:r>
              <a:rPr lang="zh-CN" altLang="en-US" sz="1600" dirty="0"/>
              <a:t> </a:t>
            </a:r>
            <a:r>
              <a:rPr lang="en-US" altLang="zh-CN" sz="1600" dirty="0"/>
              <a:t>Martinez-Delgado</a:t>
            </a:r>
            <a:r>
              <a:rPr lang="zh-CN" altLang="en-US" sz="1600" dirty="0"/>
              <a:t> </a:t>
            </a:r>
            <a:r>
              <a:rPr lang="en-US" altLang="zh-CN" sz="1600" dirty="0"/>
              <a:t>et</a:t>
            </a:r>
            <a:r>
              <a:rPr lang="zh-CN" altLang="en-US" sz="1600" dirty="0"/>
              <a:t> </a:t>
            </a:r>
            <a:r>
              <a:rPr lang="en-US" altLang="zh-CN" sz="1600" dirty="0"/>
              <a:t>al.</a:t>
            </a:r>
            <a:endParaRPr lang="en-CN" sz="1600" dirty="0"/>
          </a:p>
        </p:txBody>
      </p:sp>
      <p:sp>
        <p:nvSpPr>
          <p:cNvPr id="3" name="Content Placeholder 2">
            <a:extLst>
              <a:ext uri="{FF2B5EF4-FFF2-40B4-BE49-F238E27FC236}">
                <a16:creationId xmlns:a16="http://schemas.microsoft.com/office/drawing/2014/main" id="{04F43AC3-F779-BC48-9247-9EEDB1A98E9C}"/>
              </a:ext>
            </a:extLst>
          </p:cNvPr>
          <p:cNvSpPr>
            <a:spLocks noGrp="1"/>
          </p:cNvSpPr>
          <p:nvPr>
            <p:ph idx="1"/>
          </p:nvPr>
        </p:nvSpPr>
        <p:spPr/>
        <p:txBody>
          <a:bodyPr>
            <a:normAutofit lnSpcReduction="10000"/>
          </a:bodyPr>
          <a:lstStyle/>
          <a:p>
            <a:r>
              <a:rPr lang="en-US" dirty="0"/>
              <a:t>We present </a:t>
            </a:r>
            <a:r>
              <a:rPr lang="en-US" dirty="0" err="1"/>
              <a:t>DECam</a:t>
            </a:r>
            <a:r>
              <a:rPr lang="en-US" dirty="0"/>
              <a:t> imaging combined with Gaia DR2 data to study the </a:t>
            </a:r>
            <a:r>
              <a:rPr lang="en-US" dirty="0" err="1"/>
              <a:t>Canis</a:t>
            </a:r>
            <a:r>
              <a:rPr lang="en-US" dirty="0"/>
              <a:t> Major overdensity. The presence of the so-called Blue Plume stars in a low-pollution area of the color-magnitude diagram allows us to derive the distance and proper motions of this stellar feature along the line of sight of its hypothetical core. The stellar overdensity extends on a large area of the sky at low Galactic latitudes, below the plane, and between 230∘&lt;</a:t>
            </a:r>
            <a:r>
              <a:rPr lang="en-US" i="1" dirty="0"/>
              <a:t>ℓ</a:t>
            </a:r>
            <a:r>
              <a:rPr lang="en-US" dirty="0"/>
              <a:t>&lt;255∘. According to the orbit derived for </a:t>
            </a:r>
            <a:r>
              <a:rPr lang="en-US" dirty="0" err="1"/>
              <a:t>Canis</a:t>
            </a:r>
            <a:r>
              <a:rPr lang="en-US" dirty="0"/>
              <a:t> Major, it presents an on-plane rotation around the Milky Way. Moreover, additional overdensities of Blue Plume stars are found around the plane and across the Galaxy, proving that these objects are not only associated with that structure. The spatial distribution of these stars, derived using Gaia astrometric data, confirms that the detection of the </a:t>
            </a:r>
            <a:r>
              <a:rPr lang="en-US" dirty="0" err="1"/>
              <a:t>Canis</a:t>
            </a:r>
            <a:r>
              <a:rPr lang="en-US" dirty="0"/>
              <a:t> Major overdensity results more from the warped structure of the Milky Way disk than from the accretion of a dwarf galaxy. </a:t>
            </a:r>
            <a:endParaRPr lang="en-CN" dirty="0"/>
          </a:p>
        </p:txBody>
      </p:sp>
    </p:spTree>
    <p:extLst>
      <p:ext uri="{BB962C8B-B14F-4D97-AF65-F5344CB8AC3E}">
        <p14:creationId xmlns:p14="http://schemas.microsoft.com/office/powerpoint/2010/main" val="39697940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oc" id="{03198764-3E63-7845-B63C-D3EBAA627DBE}" vid="{9AE06D17-C1B9-4649-883F-2D3B9E950ED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7466</TotalTime>
  <Words>688</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等线</vt:lpstr>
      <vt:lpstr>等线 Light</vt:lpstr>
      <vt:lpstr>Arial</vt:lpstr>
      <vt:lpstr>Office 主题​​</vt:lpstr>
      <vt:lpstr>Arxiv.ga summary</vt:lpstr>
      <vt:lpstr>2007.14408.pdf</vt:lpstr>
      <vt:lpstr>https://arxiv.org/pdf/2008.00341.pdf  by Freeman, W. &amp; Madore B.</vt:lpstr>
      <vt:lpstr>https://arxiv.org/pdf/2008.02280.pdf by Iorio, G. &amp; Belokurov V.</vt:lpstr>
      <vt:lpstr>2009.01855.pdf by Carballo-Bello, Martinez-Delgado et 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Arxiv.ga summary</dc:title>
  <dc:creator>Tian Hao</dc:creator>
  <cp:lastModifiedBy>Tian Hao</cp:lastModifiedBy>
  <cp:revision>7</cp:revision>
  <dcterms:created xsi:type="dcterms:W3CDTF">2020-08-06T01:14:46Z</dcterms:created>
  <dcterms:modified xsi:type="dcterms:W3CDTF">2020-09-07T02:45:03Z</dcterms:modified>
</cp:coreProperties>
</file>