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459427-FF2D-974B-9D23-3B8C98ED7A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0C2D6A-69C1-BD43-97AD-86023A1801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F5D2-91F3-F144-8882-B37D3EDA44AC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9EF5FE-6299-3048-9B30-42D32E31DA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087B69-EDD0-6A49-9BF8-251B822A44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E19B8-F1B1-FC45-9269-FF4E0ECDEF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176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90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55F92-1B76-3A4B-9CB7-66C580B6A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86CE0-36F0-B84F-9832-8290807F4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DAE6A-112B-1F4C-A25A-CF3244C6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4C6FB-2EE9-C344-A6BC-6E50727C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DD5C8-A518-4C44-A54F-15A891E8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59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34D7C-D0F5-0E43-8535-9CA25E4F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8E6EAA-25B6-244C-A86C-A0E088FE2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52310-446C-ED41-BA7E-EB85CC7A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0FB3-2B77-A54A-8A0B-176CF3D273E6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6D0B2-9B8F-BB4D-A3E7-C2F21DC2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EF7B7-612A-F74B-86FA-26B06D2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C83D-1E99-1B41-857B-CCB2F13C4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75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1BA19-1DE9-764C-85F2-BE0043E22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4FC5D-041C-CD4E-91F7-CB6A45053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3117E-0120-A549-9FB0-DA53A782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0FB3-2B77-A54A-8A0B-176CF3D273E6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F37D3-CD28-204A-A4FD-2E457B13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AAE44-D9E7-E849-B558-3964CBEA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C83D-1E99-1B41-857B-CCB2F13C4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7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90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9FD4FAF-0CB8-224F-BD48-7D702DA68C19}"/>
              </a:ext>
            </a:extLst>
          </p:cNvPr>
          <p:cNvSpPr/>
          <p:nvPr userDrawn="1"/>
        </p:nvSpPr>
        <p:spPr>
          <a:xfrm>
            <a:off x="0" y="0"/>
            <a:ext cx="12192000" cy="890954"/>
          </a:xfrm>
          <a:prstGeom prst="rect">
            <a:avLst/>
          </a:prstGeom>
          <a:gradFill flip="none" rotWithShape="1">
            <a:gsLst>
              <a:gs pos="64000">
                <a:schemeClr val="accent1">
                  <a:lumMod val="5000"/>
                  <a:lumOff val="95000"/>
                </a:schemeClr>
              </a:gs>
              <a:gs pos="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1B5C2E4-5DEA-8441-BDF5-CCC584D1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267"/>
            <a:ext cx="10515600" cy="758421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ED049-10D8-BB41-96EC-6DD2DADB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172308"/>
            <a:ext cx="11723077" cy="5113641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E54D6-4C9D-324C-B0AB-1071F68D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7003"/>
            <a:ext cx="4114800" cy="365125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8" name="图片 7" descr="图片包含 游戏机, 灯, 画&#10;&#10;描述已自动生成">
            <a:extLst>
              <a:ext uri="{FF2B5EF4-FFF2-40B4-BE49-F238E27FC236}">
                <a16:creationId xmlns:a16="http://schemas.microsoft.com/office/drawing/2014/main" id="{642C24F4-5F25-3B47-B1DF-9D283A91E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"/>
                    </a14:imgEffect>
                  </a14:imgLayer>
                </a14:imgProps>
              </a:ext>
            </a:extLst>
          </a:blip>
          <a:srcRect l="13569" t="20676" r="10054" b="21919"/>
          <a:stretch/>
        </p:blipFill>
        <p:spPr>
          <a:xfrm>
            <a:off x="10855569" y="1"/>
            <a:ext cx="1318846" cy="9912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432949-E47B-0749-B39B-1B3C89E28B52}"/>
              </a:ext>
            </a:extLst>
          </p:cNvPr>
          <p:cNvSpPr txBox="1"/>
          <p:nvPr userDrawn="1"/>
        </p:nvSpPr>
        <p:spPr>
          <a:xfrm>
            <a:off x="9753600" y="6488667"/>
            <a:ext cx="218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tx1">
                    <a:alpha val="41000"/>
                  </a:schemeClr>
                </a:solidFill>
              </a:rPr>
              <a:t>tianhao@nao.cas.cn</a:t>
            </a:r>
            <a:endParaRPr kumimoji="1" lang="zh-CN" altLang="en-US" dirty="0">
              <a:solidFill>
                <a:schemeClr val="tx1">
                  <a:alpha val="4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4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D388A-0EFF-3E45-A705-5265452D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3C8BD1-4C0D-B849-8BD8-36F0E746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E8609-9EEB-DD45-AD8C-6F8C4DB8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0FB3-2B77-A54A-8A0B-176CF3D273E6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D62D0-2B28-0849-8A94-1991EDA5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6A717-14DC-E14C-B7D7-2F381937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C83D-1E99-1B41-857B-CCB2F13C4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71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B873-23AB-E54A-98B8-820F239F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4680F-9F8E-2D4E-9F61-6BB684B85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2BB54-B352-484A-8A96-E2F9DD90A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59314-6EB4-064E-B30E-EBEB715F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0FB3-2B77-A54A-8A0B-176CF3D273E6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2EE59-B11C-0942-A5CC-029C68D1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1F57F7-B3C2-AA4A-B3A6-D1831C01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C83D-1E99-1B41-857B-CCB2F13C4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8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04EC5-055A-E043-8FAE-9BC981B6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FE5D8-A56A-2941-96E4-711C4453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71628B-A6F6-A64C-B7E3-856684CC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9731D9-219E-F24F-A3C9-47FB90683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64D77D-C4EC-E847-81F0-157883B5F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0E2501-2BB0-794B-B6E1-4ACACE6A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0FB3-2B77-A54A-8A0B-176CF3D273E6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B36A7F-5E2B-134E-BCD3-A9E33CA5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ADF291-EEBE-DE4F-8F1D-8E2E79C8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C83D-1E99-1B41-857B-CCB2F13C4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5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D835E-1C8A-744F-BED0-F66D0779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CC8D19-B1DC-C444-983D-2EE2C19B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0FB3-2B77-A54A-8A0B-176CF3D273E6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23CBE8-E5F5-8D42-82B3-75CCA5C1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FB9165-D972-9042-B767-7E408A1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C83D-1E99-1B41-857B-CCB2F13C4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9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D857C6-0FE2-3244-A57D-910F6ACD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0FB3-2B77-A54A-8A0B-176CF3D273E6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E04C0-9558-6C48-A652-C70CBEEF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02E8A-A0FE-EC4D-9409-CEFECA67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C83D-1E99-1B41-857B-CCB2F13C4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4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A2B9A-99E0-354C-9E2E-EA5D5363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D6009-1D78-CA4E-B2CA-B6DBA43A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3F388-CC83-3D45-AA91-E3687710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5A1F7-2B68-694F-84BF-57B7C023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0FB3-2B77-A54A-8A0B-176CF3D273E6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BF0CD-0AC0-2543-9317-51C7EAC2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CB701-72ED-B445-A1FB-347B0D49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C83D-1E99-1B41-857B-CCB2F13C4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54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28DE7-E655-5C4B-8AD0-117C1B6E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C840AC-F9CB-064C-9957-DE845588F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5DBF5B-6027-7C43-9088-940D0CCC5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3BBEB-531C-4B49-B7F2-6CFA37B9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0FB3-2B77-A54A-8A0B-176CF3D273E6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C0D0CE-D8A7-594A-BB08-CCF2D4A0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2357E-3AC1-EE46-981F-BB59404E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C83D-1E99-1B41-857B-CCB2F13C4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31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75EC50-3433-DE45-BE1E-E542B266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4CF57-6A92-FB4A-B9F1-835FD10C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82B72-7464-6C42-960E-B996120B5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0FB3-2B77-A54A-8A0B-176CF3D273E6}" type="datetimeFigureOut">
              <a:rPr kumimoji="1" lang="zh-CN" altLang="en-US" smtClean="0"/>
              <a:t>2020/8/6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BCE8D-BB7D-6E4E-B7D6-80EC0847E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07E4F-2F59-9347-9646-658A33856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C83D-1E99-1B41-857B-CCB2F13C4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4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8.0034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8.0228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38B96-2347-C846-A42D-40CC10571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Arxiv.ga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13154E-54BE-CC4F-B3B8-0351826AB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20200806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05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D63A0-A022-8A4D-A15D-C6C0EBD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2007.14408.pdf</a:t>
            </a:r>
            <a:endParaRPr kumimoji="1" lang="zh-CN" alt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363328-CDA8-984B-8BCD-F20145582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50" y="2242264"/>
            <a:ext cx="9512300" cy="42291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577BBA-9BA0-844C-8794-F186D592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988756"/>
            <a:ext cx="9626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6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F18-7963-4843-876B-6099C0D3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https://arxiv.org/pdf/2008.00341.pdf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Freeman,</a:t>
            </a:r>
            <a:r>
              <a:rPr lang="zh-CN" altLang="en-US" sz="1800" dirty="0"/>
              <a:t> </a:t>
            </a:r>
            <a:r>
              <a:rPr lang="en-US" altLang="zh-CN" sz="1800" dirty="0"/>
              <a:t>W.</a:t>
            </a:r>
            <a:r>
              <a:rPr lang="zh-CN" altLang="en-US" sz="1800" dirty="0"/>
              <a:t> </a:t>
            </a:r>
            <a:r>
              <a:rPr lang="en-US" altLang="zh-CN" sz="1800" dirty="0"/>
              <a:t>&amp;</a:t>
            </a:r>
            <a:r>
              <a:rPr lang="zh-CN" altLang="en-US" sz="1800" dirty="0"/>
              <a:t> </a:t>
            </a:r>
            <a:r>
              <a:rPr lang="en-US" altLang="zh-CN" sz="1800" dirty="0"/>
              <a:t>Madore</a:t>
            </a:r>
            <a:r>
              <a:rPr lang="zh-CN" altLang="en-US" sz="1800" dirty="0"/>
              <a:t> </a:t>
            </a:r>
            <a:r>
              <a:rPr lang="en-US" altLang="zh-CN" sz="1800" dirty="0"/>
              <a:t>B.</a:t>
            </a:r>
            <a:endParaRPr lang="en-C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00E4-9046-BB4D-A1D5-13349820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CN" dirty="0"/>
              <a:t>athe</a:t>
            </a:r>
            <a:r>
              <a:rPr lang="en-US" altLang="zh-CN" dirty="0" err="1"/>
              <a:t>matical</a:t>
            </a:r>
            <a:r>
              <a:rPr lang="zh-CN" altLang="en-US" dirty="0"/>
              <a:t> </a:t>
            </a:r>
            <a:r>
              <a:rPr lang="en-US" altLang="zh-CN" dirty="0"/>
              <a:t>underpinnings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multi-wavelength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TRGB</a:t>
            </a:r>
          </a:p>
          <a:p>
            <a:r>
              <a:rPr lang="en-US" dirty="0"/>
              <a:t>We consider the application of the tip of the red giant branch (TRGB) in the optical</a:t>
            </a:r>
            <a:r>
              <a:rPr lang="zh-CN" altLang="en-US" dirty="0"/>
              <a:t> </a:t>
            </a:r>
            <a:r>
              <a:rPr lang="en-US" dirty="0"/>
              <a:t>and in the near infrared for the determination of distances to nearby galaxies. We</a:t>
            </a:r>
            <a:r>
              <a:rPr lang="zh-CN" altLang="en-US" dirty="0"/>
              <a:t> </a:t>
            </a:r>
            <a:r>
              <a:rPr lang="en-US" dirty="0" err="1"/>
              <a:t>analyse</a:t>
            </a:r>
            <a:r>
              <a:rPr lang="en-US" dirty="0"/>
              <a:t> ACS VI (F555W &amp; F814W) data and self-consistently cross-calibrate WFC3-IR JH (F110W &amp; F120W) data using and absolute magnitude calibration of</a:t>
            </a:r>
            <a:r>
              <a:rPr lang="zh-CN" altLang="en-US" dirty="0"/>
              <a:t> </a:t>
            </a:r>
            <a:r>
              <a:rPr lang="en-US" dirty="0"/>
              <a:t>MI= -4.05 mag as determined in the LMC using detached eclipsing binary star geometric</a:t>
            </a:r>
            <a:r>
              <a:rPr lang="zh-CN" altLang="en-US" dirty="0"/>
              <a:t> </a:t>
            </a:r>
            <a:r>
              <a:rPr lang="en-US" dirty="0"/>
              <a:t>parallaxes. We demonstrate how the optical and near-infrared calibrations of the TRGB</a:t>
            </a:r>
            <a:r>
              <a:rPr lang="zh-CN" altLang="en-US" dirty="0"/>
              <a:t> </a:t>
            </a:r>
            <a:r>
              <a:rPr lang="en-US" dirty="0"/>
              <a:t>method are mathematically self-consistent, and illustrate the mathematical basis and</a:t>
            </a:r>
            <a:r>
              <a:rPr lang="zh-CN" altLang="en-US" dirty="0"/>
              <a:t> </a:t>
            </a:r>
            <a:r>
              <a:rPr lang="en-US" dirty="0"/>
              <a:t>relations amongst these multi-wavelength calibrations. We go on to present a method</a:t>
            </a:r>
            <a:r>
              <a:rPr lang="zh-CN" altLang="en-US" dirty="0"/>
              <a:t> </a:t>
            </a:r>
            <a:r>
              <a:rPr lang="en-US" dirty="0"/>
              <a:t>for determining the reddening, extinction and the true modulus to the host galaxy using</a:t>
            </a:r>
            <a:r>
              <a:rPr lang="zh-CN" altLang="en-US" dirty="0"/>
              <a:t> </a:t>
            </a:r>
            <a:r>
              <a:rPr lang="en-US" dirty="0"/>
              <a:t>multi-wavelength data. The power of the method is that with high-precision data, the</a:t>
            </a:r>
            <a:r>
              <a:rPr lang="zh-CN" altLang="en-US" dirty="0"/>
              <a:t> </a:t>
            </a:r>
            <a:r>
              <a:rPr lang="en-US" dirty="0"/>
              <a:t>reddening can be determined using the TRGB stars themselves, and decreases the</a:t>
            </a:r>
            <a:r>
              <a:rPr lang="zh-CN" altLang="en-US" dirty="0"/>
              <a:t> </a:t>
            </a:r>
            <a:r>
              <a:rPr lang="en-US" dirty="0"/>
              <a:t>systematic (albeit generally small) uncertainty in distance due to reddening for these</a:t>
            </a:r>
            <a:r>
              <a:rPr lang="zh-CN" altLang="en-US" dirty="0"/>
              <a:t> </a:t>
            </a:r>
            <a:r>
              <a:rPr lang="en-US" dirty="0"/>
              <a:t>halo stars.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4826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E03F-B161-2A48-9DA4-F064E53F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https://arxiv.org/pdf/2008.02280.pdf</a:t>
            </a:r>
            <a:br>
              <a:rPr lang="en-US" dirty="0"/>
            </a:b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 err="1"/>
              <a:t>Iorio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G.</a:t>
            </a:r>
            <a:r>
              <a:rPr lang="zh-CN" altLang="en-US" sz="1600" dirty="0"/>
              <a:t>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US" altLang="zh-CN" sz="1600" dirty="0" err="1"/>
              <a:t>Belokurov</a:t>
            </a:r>
            <a:r>
              <a:rPr lang="zh-CN" altLang="en-US" sz="1600" dirty="0"/>
              <a:t> </a:t>
            </a:r>
            <a:r>
              <a:rPr lang="en-US" altLang="zh-CN" sz="1600" dirty="0"/>
              <a:t>V.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710C-C013-4147-8418-34DC8DA8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present the results of a multi-component kinematic model of a large sample of</a:t>
            </a:r>
            <a:r>
              <a:rPr lang="zh-CN" altLang="en-US" dirty="0"/>
              <a:t> </a:t>
            </a:r>
            <a:r>
              <a:rPr lang="en-US" dirty="0"/>
              <a:t>RR </a:t>
            </a:r>
            <a:r>
              <a:rPr lang="en-US" dirty="0" err="1"/>
              <a:t>Lyrae</a:t>
            </a:r>
            <a:r>
              <a:rPr lang="en-US" dirty="0"/>
              <a:t> detected by</a:t>
            </a:r>
            <a:r>
              <a:rPr lang="zh-CN" altLang="en-US" dirty="0"/>
              <a:t> </a:t>
            </a:r>
            <a:r>
              <a:rPr lang="en-US" dirty="0"/>
              <a:t>Gaia. By imposing a four-fold symmetry and employing</a:t>
            </a:r>
            <a:r>
              <a:rPr lang="zh-CN" altLang="en-US" dirty="0"/>
              <a:t> </a:t>
            </a:r>
            <a:r>
              <a:rPr lang="en-US" dirty="0"/>
              <a:t>Gaia</a:t>
            </a:r>
            <a:r>
              <a:rPr lang="zh-CN" altLang="en-US" dirty="0"/>
              <a:t> </a:t>
            </a:r>
            <a:r>
              <a:rPr lang="en-US" dirty="0"/>
              <a:t>proper motions, we are able to infer the </a:t>
            </a:r>
            <a:r>
              <a:rPr lang="en-US" dirty="0" err="1"/>
              <a:t>behaviour</a:t>
            </a:r>
            <a:r>
              <a:rPr lang="en-US" dirty="0"/>
              <a:t> of the velocity ellipsoid between≈3and≈30kpc from the </a:t>
            </a:r>
            <a:r>
              <a:rPr lang="en-US" dirty="0" err="1"/>
              <a:t>centre</a:t>
            </a:r>
            <a:r>
              <a:rPr lang="en-US" dirty="0"/>
              <a:t> of the Galaxy. We detect the presence of two distinct</a:t>
            </a:r>
            <a:r>
              <a:rPr lang="zh-CN" altLang="en-US" dirty="0"/>
              <a:t> </a:t>
            </a:r>
            <a:r>
              <a:rPr lang="en-US" dirty="0"/>
              <a:t>components: a dominant non-rotating halo-like population and a much smaller rotating</a:t>
            </a:r>
            <a:r>
              <a:rPr lang="zh-CN" altLang="en-US" dirty="0"/>
              <a:t> </a:t>
            </a:r>
            <a:r>
              <a:rPr lang="en-US" dirty="0"/>
              <a:t>disc-like population. We demonstrate that the halo RR </a:t>
            </a:r>
            <a:r>
              <a:rPr lang="en-US" dirty="0" err="1"/>
              <a:t>Lyrae</a:t>
            </a:r>
            <a:r>
              <a:rPr lang="en-US" dirty="0"/>
              <a:t> can be described as a</a:t>
            </a:r>
            <a:r>
              <a:rPr lang="zh-CN" altLang="en-US" dirty="0"/>
              <a:t> </a:t>
            </a:r>
            <a:r>
              <a:rPr lang="en-US" dirty="0"/>
              <a:t>superposition of an isotropic and radially-biased parts. The radially-biased portion</a:t>
            </a:r>
            <a:r>
              <a:rPr lang="zh-CN" altLang="en-US" dirty="0"/>
              <a:t> </a:t>
            </a:r>
            <a:r>
              <a:rPr lang="en-US" dirty="0"/>
              <a:t>of the halo is </a:t>
            </a:r>
            <a:r>
              <a:rPr lang="en-US" dirty="0" err="1"/>
              <a:t>characterised</a:t>
            </a:r>
            <a:r>
              <a:rPr lang="en-US" dirty="0"/>
              <a:t> by a high orbital anisotropy</a:t>
            </a:r>
            <a:r>
              <a:rPr lang="el-GR" dirty="0"/>
              <a:t>β≈0.9</a:t>
            </a:r>
            <a:r>
              <a:rPr lang="en-US" dirty="0"/>
              <a:t>and contributes</a:t>
            </a:r>
            <a:r>
              <a:rPr lang="zh-CN" altLang="en-US" dirty="0"/>
              <a:t> </a:t>
            </a:r>
            <a:r>
              <a:rPr lang="en-US" dirty="0"/>
              <a:t>between 50% and 80% of the halo RR </a:t>
            </a:r>
            <a:r>
              <a:rPr lang="en-US" dirty="0" err="1"/>
              <a:t>Lyrae</a:t>
            </a:r>
            <a:r>
              <a:rPr lang="en-US" dirty="0"/>
              <a:t> at5&lt;R(kpc)&lt;25. In line with previous</a:t>
            </a:r>
            <a:r>
              <a:rPr lang="zh-CN" altLang="en-US" dirty="0"/>
              <a:t> </a:t>
            </a:r>
            <a:r>
              <a:rPr lang="en-US" dirty="0"/>
              <a:t>studies, we interpret this high-</a:t>
            </a:r>
            <a:r>
              <a:rPr lang="el-GR" dirty="0"/>
              <a:t>β</a:t>
            </a:r>
            <a:r>
              <a:rPr lang="en-US" dirty="0"/>
              <a:t>component as the debris cloud of the ancient massive</a:t>
            </a:r>
            <a:r>
              <a:rPr lang="zh-CN" altLang="en-US" dirty="0"/>
              <a:t> </a:t>
            </a:r>
            <a:r>
              <a:rPr lang="en-US" dirty="0"/>
              <a:t>merger also known as the</a:t>
            </a:r>
            <a:r>
              <a:rPr lang="zh-CN" altLang="en-US" dirty="0"/>
              <a:t> </a:t>
            </a:r>
            <a:r>
              <a:rPr lang="en-US" dirty="0"/>
              <a:t>Gaia</a:t>
            </a:r>
            <a:r>
              <a:rPr lang="zh-CN" altLang="en-US" dirty="0"/>
              <a:t> </a:t>
            </a:r>
            <a:r>
              <a:rPr lang="en-US" dirty="0"/>
              <a:t>Sausage (GS) whose orbital extrema we constrain. The</a:t>
            </a:r>
            <a:r>
              <a:rPr lang="zh-CN" altLang="en-US" dirty="0"/>
              <a:t> </a:t>
            </a:r>
            <a:r>
              <a:rPr lang="en-US" dirty="0"/>
              <a:t>light</a:t>
            </a:r>
            <a:r>
              <a:rPr lang="zh-CN" altLang="en-US" dirty="0"/>
              <a:t> </a:t>
            </a:r>
            <a:r>
              <a:rPr lang="en-US" dirty="0"/>
              <a:t>curve properties of the RR </a:t>
            </a:r>
            <a:r>
              <a:rPr lang="en-US" dirty="0" err="1"/>
              <a:t>Lyrae</a:t>
            </a:r>
            <a:r>
              <a:rPr lang="en-US" dirty="0"/>
              <a:t> support the kinematic decomposition: the GS</a:t>
            </a:r>
            <a:r>
              <a:rPr lang="zh-CN" altLang="en-US" dirty="0"/>
              <a:t> </a:t>
            </a:r>
            <a:r>
              <a:rPr lang="en-US" dirty="0"/>
              <a:t>stars are more metal-rich and boast higher fractions of Oosterhoff Type 1 and high</a:t>
            </a:r>
            <a:r>
              <a:rPr lang="zh-CN" altLang="en-US" dirty="0"/>
              <a:t> </a:t>
            </a:r>
            <a:r>
              <a:rPr lang="en-US" dirty="0"/>
              <a:t>amplitude short period (HASP) variables compared to the isotropic halo component.</a:t>
            </a:r>
            <a:r>
              <a:rPr lang="zh-CN" altLang="en-US" dirty="0"/>
              <a:t> </a:t>
            </a:r>
            <a:r>
              <a:rPr lang="en-US" dirty="0"/>
              <a:t>The metallicity/HASP maps reveal that the inner 10 kpc of the halo is likely inhabited</a:t>
            </a:r>
            <a:r>
              <a:rPr lang="zh-CN" altLang="en-US" dirty="0"/>
              <a:t> </a:t>
            </a:r>
            <a:r>
              <a:rPr lang="en-US" dirty="0"/>
              <a:t>by the RR </a:t>
            </a:r>
            <a:r>
              <a:rPr lang="en-US" dirty="0" err="1"/>
              <a:t>Lyrae</a:t>
            </a:r>
            <a:r>
              <a:rPr lang="en-US" dirty="0"/>
              <a:t> born in-situ. The mean azimuthal speed and the velocity dispersion</a:t>
            </a:r>
            <a:r>
              <a:rPr lang="zh-CN" altLang="en-US" dirty="0"/>
              <a:t> </a:t>
            </a:r>
            <a:r>
              <a:rPr lang="en-US" dirty="0"/>
              <a:t>of the disc RR </a:t>
            </a:r>
            <a:r>
              <a:rPr lang="en-US" dirty="0" err="1"/>
              <a:t>Lyrae</a:t>
            </a:r>
            <a:r>
              <a:rPr lang="en-US" dirty="0"/>
              <a:t> out toR≈30kpc are consistent with the </a:t>
            </a:r>
            <a:r>
              <a:rPr lang="en-US" dirty="0" err="1"/>
              <a:t>behaviour</a:t>
            </a:r>
            <a:r>
              <a:rPr lang="en-US" dirty="0"/>
              <a:t> of a young</a:t>
            </a:r>
            <a:r>
              <a:rPr lang="zh-CN" altLang="en-US" dirty="0"/>
              <a:t> </a:t>
            </a:r>
            <a:r>
              <a:rPr lang="en-US" dirty="0"/>
              <a:t>and metal-rich thin disc stellar population.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4886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591B-67F7-704C-9DC9-F564D5E6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3AC3-F779-BC48-9247-9EEDB1A9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979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oc" id="{03198764-3E63-7845-B63C-D3EBAA627DBE}" vid="{9AE06D17-C1B9-4649-883F-2D3B9E950E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7464</TotalTime>
  <Words>502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Arxiv.ga summary</vt:lpstr>
      <vt:lpstr>2007.14408.pdf</vt:lpstr>
      <vt:lpstr>https://arxiv.org/pdf/2008.00341.pdf  by Freeman, W. &amp; Madore B.</vt:lpstr>
      <vt:lpstr>https://arxiv.org/pdf/2008.02280.pdf by Iorio, G. &amp; Belokurov V.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Arxiv.ga summary</dc:title>
  <dc:creator>Tian Hao</dc:creator>
  <cp:lastModifiedBy>Tian Hao</cp:lastModifiedBy>
  <cp:revision>6</cp:revision>
  <dcterms:created xsi:type="dcterms:W3CDTF">2020-08-06T01:14:46Z</dcterms:created>
  <dcterms:modified xsi:type="dcterms:W3CDTF">2020-08-11T05:39:21Z</dcterms:modified>
</cp:coreProperties>
</file>