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2"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entury Gothic" pitchFamily="34" charset="0"/>
      <p:regular r:id="rId14"/>
      <p:bold r:id="rId15"/>
      <p:italic r:id="rId16"/>
      <p:boldItalic r:id="rId17"/>
    </p:embeddedFont>
    <p:embeddedFont>
      <p:font typeface="Gadugi" pitchFamily="34" charset="0"/>
      <p:regular r:id="rId18"/>
      <p:bold r:id="rId19"/>
    </p:embeddedFont>
    <p:embeddedFont>
      <p:font typeface="Calibri" pitchFamily="34" charset="0"/>
      <p:regular r:id="rId20"/>
      <p:bold r:id="rId21"/>
      <p:italic r:id="rId22"/>
      <p:boldItalic r:id="rId23"/>
    </p:embeddedFont>
    <p:embeddedFont>
      <p:font typeface="Wingdings 3" pitchFamily="18" charset="2"/>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3CF76-3D30-4E2B-8103-D68EEA0E7F2B}" v="8" dt="2021-07-19T04:11:22.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58211" autoAdjust="0"/>
  </p:normalViewPr>
  <p:slideViewPr>
    <p:cSldViewPr>
      <p:cViewPr varScale="1">
        <p:scale>
          <a:sx n="33" d="100"/>
          <a:sy n="33" d="100"/>
        </p:scale>
        <p:origin x="-190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23.12.2023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xmlns=""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23.12.2023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t>
            </a:r>
            <a:r>
              <a:rPr lang="en-US" dirty="0" smtClean="0"/>
              <a:t>Harsh </a:t>
            </a:r>
            <a:r>
              <a:rPr lang="en-US" dirty="0" err="1" smtClean="0"/>
              <a:t>Tyagi</a:t>
            </a:r>
            <a:r>
              <a:rPr lang="en-US" dirty="0" smtClean="0"/>
              <a:t> </a:t>
            </a:r>
            <a:r>
              <a:rPr lang="en-US" dirty="0"/>
              <a:t>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23.12.2023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23.12.2023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23.12.2023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a:t>
            </a:r>
            <a:r>
              <a:rPr lang="en-US" dirty="0" err="1"/>
              <a:t>visualizatio's</a:t>
            </a:r>
            <a:r>
              <a:rPr lang="en-US" dirty="0"/>
              <a:t>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23.12.2023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23.12.2023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23.12.2023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a:t>
            </a:r>
            <a:r>
              <a:rPr lang="en-US" dirty="0" smtClean="0"/>
              <a:t>Harsh </a:t>
            </a:r>
            <a:r>
              <a:rPr lang="en-US" dirty="0" err="1" smtClean="0"/>
              <a:t>Tyagi</a:t>
            </a:r>
            <a:r>
              <a:rPr lang="en-US" dirty="0" smtClean="0"/>
              <a:t>, </a:t>
            </a:r>
            <a:r>
              <a:rPr lang="en-US" dirty="0"/>
              <a:t>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23.12.2023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23.12.2023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23.12.2023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23.12.2023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xmlns=""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smtClean="0"/>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16771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75601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smtClean="0"/>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672751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smtClean="0"/>
              <a:t>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xmlns="" val="26829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04258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611284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129849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689903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98232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5048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9393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0353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46546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3122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57629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smtClean="0"/>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14409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87450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cstate="print">
            <a:extLst>
              <a:ext uri="{28A0092B-C50C-407E-A947-70E740481C1C}">
                <a14:useLocalDpi xmlns:a14="http://schemas.microsoft.com/office/drawing/2010/main" xmlns=""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cstate="print">
            <a:extLst>
              <a:ext uri="{28A0092B-C50C-407E-A947-70E740481C1C}">
                <a14:useLocalDpi xmlns:a14="http://schemas.microsoft.com/office/drawing/2010/main" xmlns=""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cstate="print">
            <a:extLst>
              <a:ext uri="{28A0092B-C50C-407E-A947-70E740481C1C}">
                <a14:useLocalDpi xmlns:a14="http://schemas.microsoft.com/office/drawing/2010/main" xmlns=""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cstate="print">
            <a:extLst>
              <a:ext uri="{28A0092B-C50C-407E-A947-70E740481C1C}">
                <a14:useLocalDpi xmlns:a14="http://schemas.microsoft.com/office/drawing/2010/main" xmlns=""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pPr/>
              <a:t>12/23/2023</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9345871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7.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21.jpe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9.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10.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6.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6.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9.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8.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8.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14249400" y="824284"/>
            <a:ext cx="10042534" cy="9474693"/>
            <a:chOff x="0" y="0"/>
            <a:chExt cx="13390046" cy="12632924"/>
          </a:xfrm>
        </p:grpSpPr>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Data</a:t>
            </a:r>
          </a:p>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Analysis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cstate="print"/>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7"/>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xmlns="" id="{58EF3471-5986-AE47-8495-728327479938}"/>
              </a:ext>
            </a:extLst>
          </p:cNvPr>
          <p:cNvSpPr/>
          <p:nvPr/>
        </p:nvSpPr>
        <p:spPr>
          <a:xfrm>
            <a:off x="10475052" y="0"/>
            <a:ext cx="7812948" cy="10287000"/>
          </a:xfrm>
          <a:prstGeom prst="rect">
            <a:avLst/>
          </a:prstGeom>
          <a:solidFill>
            <a:srgbClr val="000000">
              <a:alpha val="3922"/>
            </a:srgbClr>
          </a:solidFill>
        </p:spPr>
      </p:sp>
      <p:grpSp>
        <p:nvGrpSpPr>
          <p:cNvPr id="27" name="Group 7">
            <a:extLst>
              <a:ext uri="{FF2B5EF4-FFF2-40B4-BE49-F238E27FC236}">
                <a16:creationId xmlns:a16="http://schemas.microsoft.com/office/drawing/2014/main" xmlns="" id="{234FDAED-EE10-3949-A2A9-F81AC41AFAEF}"/>
              </a:ext>
            </a:extLst>
          </p:cNvPr>
          <p:cNvGrpSpPr/>
          <p:nvPr/>
        </p:nvGrpSpPr>
        <p:grpSpPr>
          <a:xfrm>
            <a:off x="11581833" y="3851899"/>
            <a:ext cx="5677467" cy="2600849"/>
            <a:chOff x="0" y="-47625"/>
            <a:chExt cx="7569956" cy="3467798"/>
          </a:xfrm>
        </p:grpSpPr>
        <p:sp>
          <p:nvSpPr>
            <p:cNvPr id="28" name="TextBox 8">
              <a:extLst>
                <a:ext uri="{FF2B5EF4-FFF2-40B4-BE49-F238E27FC236}">
                  <a16:creationId xmlns:a16="http://schemas.microsoft.com/office/drawing/2014/main" xmlns="" id="{269B9A6F-DC02-FD48-875A-DE49C95589FA}"/>
                </a:ext>
              </a:extLst>
            </p:cNvPr>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a16="http://schemas.microsoft.com/office/drawing/2014/main" xmlns="" id="{9BE98286-20D0-0F43-95FD-A7486B483CB2}"/>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xmlns="" id="{F1874E57-C775-2B41-8A91-6423DF4C28AF}"/>
              </a:ext>
            </a:extLst>
          </p:cNvPr>
          <p:cNvGrpSpPr/>
          <p:nvPr/>
        </p:nvGrpSpPr>
        <p:grpSpPr>
          <a:xfrm>
            <a:off x="11581833" y="1580430"/>
            <a:ext cx="5677467" cy="1593457"/>
            <a:chOff x="0" y="-47625"/>
            <a:chExt cx="7569956" cy="2124610"/>
          </a:xfrm>
        </p:grpSpPr>
        <p:sp>
          <p:nvSpPr>
            <p:cNvPr id="31" name="TextBox 12">
              <a:extLst>
                <a:ext uri="{FF2B5EF4-FFF2-40B4-BE49-F238E27FC236}">
                  <a16:creationId xmlns:a16="http://schemas.microsoft.com/office/drawing/2014/main" xmlns="" id="{B930539D-B309-DF4F-BB41-4D61D91F7FC2}"/>
                </a:ext>
              </a:extLst>
            </p:cNvPr>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p:txBody>
        </p:sp>
        <p:sp>
          <p:nvSpPr>
            <p:cNvPr id="32" name="TextBox 13">
              <a:extLst>
                <a:ext uri="{FF2B5EF4-FFF2-40B4-BE49-F238E27FC236}">
                  <a16:creationId xmlns:a16="http://schemas.microsoft.com/office/drawing/2014/main" xmlns=""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xmlns="" id="{3878C91A-A881-2246-B808-8E2A770FCD2C}"/>
              </a:ext>
            </a:extLst>
          </p:cNvPr>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xmlns="" id="{C86FA57A-D9CA-A84F-BD9F-47A86DB6898F}"/>
              </a:ext>
            </a:extLst>
          </p:cNvPr>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Project recap</a:t>
              </a:r>
            </a:p>
            <a:p>
              <a:pPr>
                <a:lnSpc>
                  <a:spcPts val="2660"/>
                </a:lnSpc>
              </a:pPr>
              <a:r>
                <a:rPr lang="en-US" sz="1900" spc="-19" dirty="0">
                  <a:latin typeface="Gadugi" panose="020B0502040204020203" pitchFamily="34" charset="0"/>
                  <a:ea typeface="Gadugi" panose="020B0502040204020203" pitchFamily="34" charset="0"/>
                </a:rPr>
                <a:t>Problem</a:t>
              </a:r>
            </a:p>
            <a:p>
              <a:pPr>
                <a:lnSpc>
                  <a:spcPts val="2660"/>
                </a:lnSpc>
              </a:pPr>
              <a:r>
                <a:rPr lang="en-US" sz="1900" spc="-19" dirty="0">
                  <a:latin typeface="Gadugi" panose="020B0502040204020203" pitchFamily="34" charset="0"/>
                  <a:ea typeface="Gadugi" panose="020B0502040204020203" pitchFamily="34" charset="0"/>
                </a:rPr>
                <a:t>The Analytics team</a:t>
              </a:r>
            </a:p>
            <a:p>
              <a:pPr>
                <a:lnSpc>
                  <a:spcPts val="2660"/>
                </a:lnSpc>
              </a:pPr>
              <a:r>
                <a:rPr lang="en-US" sz="1900" spc="-19" dirty="0">
                  <a:latin typeface="Gadugi" panose="020B0502040204020203" pitchFamily="34" charset="0"/>
                  <a:ea typeface="Gadugi" panose="020B0502040204020203" pitchFamily="34" charset="0"/>
                </a:rPr>
                <a:t>Process</a:t>
              </a:r>
            </a:p>
            <a:p>
              <a:pPr>
                <a:lnSpc>
                  <a:spcPts val="2660"/>
                </a:lnSpc>
              </a:pPr>
              <a:r>
                <a:rPr lang="en-US" sz="1900" spc="-19" dirty="0">
                  <a:latin typeface="Gadugi" panose="020B0502040204020203" pitchFamily="34" charset="0"/>
                  <a:ea typeface="Gadugi" panose="020B0502040204020203" pitchFamily="34" charset="0"/>
                </a:rPr>
                <a:t>Insights</a:t>
              </a:r>
            </a:p>
            <a:p>
              <a:pPr>
                <a:lnSpc>
                  <a:spcPts val="2660"/>
                </a:lnSpc>
              </a:pPr>
              <a:r>
                <a:rPr lang="en-US" sz="1900" spc="-19" dirty="0">
                  <a:latin typeface="Gadugi" panose="020B0502040204020203" pitchFamily="34" charset="0"/>
                  <a:ea typeface="Gadugi" panose="020B05020402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a16="http://schemas.microsoft.com/office/drawing/2014/main" xmlns="" id="{BA965198-9910-493B-BBC6-6E6D73A432EB}"/>
              </a:ext>
            </a:extLst>
          </p:cNvPr>
          <p:cNvSpPr txBox="1"/>
          <p:nvPr/>
        </p:nvSpPr>
        <p:spPr>
          <a:xfrm>
            <a:off x="9422918" y="3543300"/>
            <a:ext cx="5664682" cy="3485570"/>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1900"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xmlns="" val="0"/>
                </a:ext>
                <a:ext uri="{96DAC541-7B7A-43D3-8B79-37D633B846F1}">
                  <asvg:svgBlip xmlns=""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cstate="print"/>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a16="http://schemas.microsoft.com/office/drawing/2014/main" xmlns="" id="{A4A3F31D-544A-4C23-9D85-378649215BE3}"/>
              </a:ext>
            </a:extLst>
          </p:cNvPr>
          <p:cNvSpPr txBox="1"/>
          <p:nvPr/>
        </p:nvSpPr>
        <p:spPr>
          <a:xfrm>
            <a:off x="2914718" y="8167121"/>
            <a:ext cx="5786869" cy="316915"/>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p>
        </p:txBody>
      </p:sp>
      <p:sp>
        <p:nvSpPr>
          <p:cNvPr id="23" name="TextBox 23">
            <a:extLst>
              <a:ext uri="{FF2B5EF4-FFF2-40B4-BE49-F238E27FC236}">
                <a16:creationId xmlns:a16="http://schemas.microsoft.com/office/drawing/2014/main" xmlns="" id="{4B02D2F4-84C2-4AF8-81C2-4274DB8DF454}"/>
              </a:ext>
            </a:extLst>
          </p:cNvPr>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p>
        </p:txBody>
      </p:sp>
      <p:sp>
        <p:nvSpPr>
          <p:cNvPr id="24" name="TextBox 24">
            <a:extLst>
              <a:ext uri="{FF2B5EF4-FFF2-40B4-BE49-F238E27FC236}">
                <a16:creationId xmlns:a16="http://schemas.microsoft.com/office/drawing/2014/main" xmlns=""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a16="http://schemas.microsoft.com/office/drawing/2014/main" xmlns="" id="{00ADAC7B-814A-4ED6-8AB9-8D473ED0DCD5}"/>
              </a:ext>
            </a:extLst>
          </p:cNvPr>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Analytics team</a:t>
            </a:r>
          </a:p>
        </p:txBody>
      </p:sp>
      <p:grpSp>
        <p:nvGrpSpPr>
          <p:cNvPr id="32" name="Group 32">
            <a:extLst>
              <a:ext uri="{FF2B5EF4-FFF2-40B4-BE49-F238E27FC236}">
                <a16:creationId xmlns:a16="http://schemas.microsoft.com/office/drawing/2014/main" xmlns="" id="{CF12C1E1-BA1A-C344-97B2-3FC73436FD21}"/>
              </a:ext>
            </a:extLst>
          </p:cNvPr>
          <p:cNvGrpSpPr/>
          <p:nvPr/>
        </p:nvGrpSpPr>
        <p:grpSpPr>
          <a:xfrm>
            <a:off x="14510148" y="1621508"/>
            <a:ext cx="2616047" cy="1151958"/>
            <a:chOff x="0" y="-47625"/>
            <a:chExt cx="3488063" cy="1535945"/>
          </a:xfrm>
        </p:grpSpPr>
        <p:sp>
          <p:nvSpPr>
            <p:cNvPr id="33" name="TextBox 33">
              <a:extLst>
                <a:ext uri="{FF2B5EF4-FFF2-40B4-BE49-F238E27FC236}">
                  <a16:creationId xmlns:a16="http://schemas.microsoft.com/office/drawing/2014/main" xmlns=""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xmlns=""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xmlns=""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a16="http://schemas.microsoft.com/office/drawing/2014/main" xmlns=""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xmlns=""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xmlns=""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xmlns=""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xmlns=""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YOU</a:t>
              </a:r>
            </a:p>
          </p:txBody>
        </p:sp>
      </p:grpSp>
      <p:pic>
        <p:nvPicPr>
          <p:cNvPr id="1026" name="Picture 2" descr="Face Happy Girl Avatar Laughing Young Stock Vector (Royalty Free) 1459862774"/>
          <p:cNvPicPr>
            <a:picLocks noChangeAspect="1" noChangeArrowheads="1"/>
          </p:cNvPicPr>
          <p:nvPr/>
        </p:nvPicPr>
        <p:blipFill rotWithShape="1">
          <a:blip r:embed="rId5" cstate="print">
            <a:extLst>
              <a:ext uri="{28A0092B-C50C-407E-A947-70E740481C1C}">
                <a14:useLocalDpi xmlns:a14="http://schemas.microsoft.com/office/drawing/2010/main" xmlns="" val="0"/>
              </a:ext>
            </a:extLst>
          </a:blip>
          <a:srcRect b="16310"/>
          <a:stretch/>
        </p:blipFill>
        <p:spPr bwMode="auto">
          <a:xfrm>
            <a:off x="11630115" y="7099718"/>
            <a:ext cx="2476500" cy="2232025"/>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Avatar Male Boy - Free vector graphic on Pixabay"/>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xmlns="" id="{1F507FD4-034D-45FF-93BD-DFCB95EAD363}"/>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p>
        </p:txBody>
      </p:sp>
      <p:sp>
        <p:nvSpPr>
          <p:cNvPr id="40" name="TextBox 34">
            <a:extLst>
              <a:ext uri="{FF2B5EF4-FFF2-40B4-BE49-F238E27FC236}">
                <a16:creationId xmlns:a16="http://schemas.microsoft.com/office/drawing/2014/main" xmlns="" id="{3E6F2479-9679-4030-8635-693737C66D54}"/>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Cleaning</a:t>
            </a:r>
          </a:p>
        </p:txBody>
      </p:sp>
      <p:sp>
        <p:nvSpPr>
          <p:cNvPr id="41" name="TextBox 36">
            <a:extLst>
              <a:ext uri="{FF2B5EF4-FFF2-40B4-BE49-F238E27FC236}">
                <a16:creationId xmlns:a16="http://schemas.microsoft.com/office/drawing/2014/main" xmlns="" id="{FC91EAB9-96A1-4064-9846-10A08A7AC0A4}"/>
              </a:ext>
            </a:extLst>
          </p:cNvPr>
          <p:cNvSpPr txBox="1"/>
          <p:nvPr/>
        </p:nvSpPr>
        <p:spPr>
          <a:xfrm>
            <a:off x="3982986" y="1603217"/>
            <a:ext cx="3486092" cy="346249"/>
          </a:xfrm>
          <a:prstGeom prst="rect">
            <a:avLst/>
          </a:prstGeom>
        </p:spPr>
        <p:txBody>
          <a:bodyPr lIns="0" tIns="0" rIns="0" bIns="0" rtlCol="0" anchor="t">
            <a:spAutoFit/>
          </a:bodyPr>
          <a:lstStyle/>
          <a:p>
            <a:pPr>
              <a:lnSpc>
                <a:spcPts val="2659"/>
              </a:lnSpc>
            </a:pPr>
            <a:r>
              <a:rPr lang="en-US" sz="1899" spc="-18">
                <a:solidFill>
                  <a:srgbClr val="FFFFFF"/>
                </a:solidFill>
                <a:latin typeface="Gadugi" panose="020B0502040204020203" pitchFamily="34" charset="0"/>
                <a:ea typeface="Gadugi" panose="020B0502040204020203" pitchFamily="34" charset="0"/>
              </a:rPr>
              <a:t>Data Understanding</a:t>
            </a:r>
          </a:p>
        </p:txBody>
      </p:sp>
      <p:sp>
        <p:nvSpPr>
          <p:cNvPr id="42" name="TextBox 37">
            <a:extLst>
              <a:ext uri="{FF2B5EF4-FFF2-40B4-BE49-F238E27FC236}">
                <a16:creationId xmlns:a16="http://schemas.microsoft.com/office/drawing/2014/main" xmlns="" id="{DD4CC2CA-3667-4682-81EE-0628B418A5BA}"/>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xmlns="" id="{8C103A61-A2FB-4BF2-AE1E-1E860BB3D705}"/>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2">
            <a:extLst>
              <a:ext uri="{FF2B5EF4-FFF2-40B4-BE49-F238E27FC236}">
                <a16:creationId xmlns:a16="http://schemas.microsoft.com/office/drawing/2014/main" xmlns="" id="{DEC18DCB-822A-4D81-B43D-EA065F5C2E6C}"/>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xmlns="" id="{BF1757EB-BE6D-456B-AAE1-9199DF89AC44}"/>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xmlns="" id="{8A5A536B-2824-40DA-8730-BFF135AAB6BA}"/>
              </a:ext>
            </a:extLst>
          </p:cNvPr>
          <p:cNvSpPr txBox="1"/>
          <p:nvPr/>
        </p:nvSpPr>
        <p:spPr>
          <a:xfrm>
            <a:off x="6825447"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REACTIONS TO "ANIMAL" POSTS</a:t>
            </a:r>
          </a:p>
        </p:txBody>
      </p:sp>
      <p:sp>
        <p:nvSpPr>
          <p:cNvPr id="17" name="TextBox 16">
            <a:extLst>
              <a:ext uri="{FF2B5EF4-FFF2-40B4-BE49-F238E27FC236}">
                <a16:creationId xmlns:a16="http://schemas.microsoft.com/office/drawing/2014/main" xmlns="" id="{867347A7-B6F4-43D9-AA7B-ECF01491A9FE}"/>
              </a:ext>
            </a:extLst>
          </p:cNvPr>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
        <p:nvSpPr>
          <p:cNvPr id="18" name="TextBox 17">
            <a:extLst>
              <a:ext uri="{FF2B5EF4-FFF2-40B4-BE49-F238E27FC236}">
                <a16:creationId xmlns:a16="http://schemas.microsoft.com/office/drawing/2014/main" xmlns="" id="{362261D6-A523-498E-A2EF-057B81267770}"/>
              </a:ext>
            </a:extLst>
          </p:cNvPr>
          <p:cNvSpPr txBox="1"/>
          <p:nvPr/>
        </p:nvSpPr>
        <p:spPr>
          <a:xfrm>
            <a:off x="12355796"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MONTH WITH </a:t>
            </a:r>
          </a:p>
          <a:p>
            <a:pPr algn="ctr">
              <a:lnSpc>
                <a:spcPts val="3359"/>
              </a:lnSpc>
            </a:pPr>
            <a:r>
              <a:rPr lang="en-US" sz="2400" spc="-24">
                <a:latin typeface="Gadugi" panose="020B0502040204020203"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xmlns="" id="{874F02E9-55C1-42F5-91B5-1A4480BA41CC}"/>
              </a:ext>
            </a:extLst>
          </p:cNvPr>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xmlns="" id="{CEC82834-F139-6341-8704-95423C0C958D}"/>
              </a:ext>
            </a:extLst>
          </p:cNvPr>
          <p:cNvPicPr>
            <a:picLocks noChangeAspect="1"/>
          </p:cNvPicPr>
          <p:nvPr/>
        </p:nvPicPr>
        <p:blipFill>
          <a:blip r:embed="rId7" cstate="print"/>
          <a:srcRect/>
          <a:stretch>
            <a:fillRect/>
          </a:stretch>
        </p:blipFill>
        <p:spPr>
          <a:xfrm>
            <a:off x="4496753" y="1592190"/>
            <a:ext cx="9571772" cy="71026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xmlns="" id="{321E9A61-AACF-DB41-B007-BB9C2D02C278}"/>
              </a:ext>
            </a:extLst>
          </p:cNvPr>
          <p:cNvPicPr>
            <a:picLocks noChangeAspect="1"/>
          </p:cNvPicPr>
          <p:nvPr/>
        </p:nvPicPr>
        <p:blipFill>
          <a:blip r:embed="rId7" cstate="print"/>
          <a:srcRect/>
          <a:stretch>
            <a:fillRect/>
          </a:stretch>
        </p:blipFill>
        <p:spPr>
          <a:xfrm>
            <a:off x="5732961" y="1581061"/>
            <a:ext cx="8266904" cy="7124878"/>
          </a:xfrm>
          <a:prstGeom prst="rect">
            <a:avLst/>
          </a:prstGeom>
        </p:spPr>
      </p:pic>
    </p:spTree>
    <p:extLst>
      <p:ext uri="{BB962C8B-B14F-4D97-AF65-F5344CB8AC3E}">
        <p14:creationId xmlns:p14="http://schemas.microsoft.com/office/powerpoint/2010/main" xmlns="" val="2453851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45</TotalTime>
  <Words>1710</Words>
  <Application>Microsoft Office PowerPoint</Application>
  <PresentationFormat>Custom</PresentationFormat>
  <Paragraphs>149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Gadugi</vt:lpstr>
      <vt:lpstr>Calibri</vt:lpstr>
      <vt:lpstr>Wingdings 3</vt:lpstr>
      <vt:lpstr>Ion</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HARSH TYAGI</cp:lastModifiedBy>
  <cp:revision>14</cp:revision>
  <dcterms:created xsi:type="dcterms:W3CDTF">2006-08-16T00:00:00Z</dcterms:created>
  <dcterms:modified xsi:type="dcterms:W3CDTF">2023-12-23T03:09:17Z</dcterms:modified>
  <dc:identifier>DAEhDyfaYKE</dc:identifier>
</cp:coreProperties>
</file>