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5" r:id="rId4"/>
    <p:sldId id="269" r:id="rId5"/>
    <p:sldId id="270" r:id="rId6"/>
    <p:sldId id="266" r:id="rId7"/>
    <p:sldId id="259" r:id="rId8"/>
    <p:sldId id="260" r:id="rId9"/>
    <p:sldId id="268" r:id="rId10"/>
    <p:sldId id="267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66"/>
    <a:srgbClr val="FF99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84" autoAdjust="0"/>
  </p:normalViewPr>
  <p:slideViewPr>
    <p:cSldViewPr snapToGrid="0">
      <p:cViewPr varScale="1">
        <p:scale>
          <a:sx n="67" d="100"/>
          <a:sy n="67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4987-6AC6-4E1F-98B2-1E5437049DF7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2D29-8420-451E-9543-39A649E6C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33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42D29-8420-451E-9543-39A649E6C45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20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3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1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68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6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5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6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5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A07739-8280-4B44-B12B-2D5405EB88C3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16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C5BB5-A3BB-780B-A835-57EB72122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tx1"/>
                </a:solidFill>
              </a:rPr>
              <a:t>KKBox</a:t>
            </a:r>
            <a:r>
              <a:rPr kumimoji="1" lang="en-US" altLang="ja-JP" sz="4000" dirty="0">
                <a:solidFill>
                  <a:schemeClr val="tx1"/>
                </a:solidFill>
              </a:rPr>
              <a:t> Music Recommender Challenge 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659C47-D002-BC1E-F7D9-D0B52878E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Kaggle Competition in 2018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294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E20D5-12AF-6682-0D58-C7F1611B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0603"/>
            <a:ext cx="10353762" cy="97045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Content based approach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5A09CF-456A-C7BA-B8FD-38C4E4C03000}"/>
              </a:ext>
            </a:extLst>
          </p:cNvPr>
          <p:cNvSpPr txBox="1"/>
          <p:nvPr/>
        </p:nvSpPr>
        <p:spPr>
          <a:xfrm>
            <a:off x="441788" y="1999579"/>
            <a:ext cx="807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Feature only CB</a:t>
            </a:r>
          </a:p>
          <a:p>
            <a:r>
              <a:rPr kumimoji="1" lang="en-US" altLang="ja-JP" sz="2400" b="1" dirty="0"/>
              <a:t>mean (artist, song minute, time)				0.6046</a:t>
            </a:r>
          </a:p>
          <a:p>
            <a:endParaRPr kumimoji="1" lang="en-US" altLang="ja-JP" sz="2400" b="1" dirty="0"/>
          </a:p>
          <a:p>
            <a:r>
              <a:rPr kumimoji="1" lang="en-US" altLang="ja-JP" sz="2400" b="1" dirty="0"/>
              <a:t>CB + item bias (for frequent items)			0.6217</a:t>
            </a:r>
          </a:p>
          <a:p>
            <a:endParaRPr kumimoji="1" lang="en-US" altLang="ja-JP" sz="2400" b="1" dirty="0"/>
          </a:p>
          <a:p>
            <a:r>
              <a:rPr kumimoji="1" lang="en-US" altLang="ja-JP" sz="2400" b="1" dirty="0"/>
              <a:t>0.5*(CB + item bias) + 0.5*user bias 			0.6565</a:t>
            </a:r>
          </a:p>
          <a:p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CCE55F-9DC1-27D5-4B22-9BBA165751DF}"/>
              </a:ext>
            </a:extLst>
          </p:cNvPr>
          <p:cNvSpPr txBox="1"/>
          <p:nvPr/>
        </p:nvSpPr>
        <p:spPr>
          <a:xfrm>
            <a:off x="1494893" y="4968811"/>
            <a:ext cx="227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Tuned </a:t>
            </a:r>
            <a:r>
              <a:rPr kumimoji="1" lang="en-US" altLang="ja-JP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mix_rate</a:t>
            </a:r>
            <a:endParaRPr kumimoji="1" lang="ja-JP" alt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FA7F6C5-B89F-9D82-9BF0-CB00DF8E4FC6}"/>
              </a:ext>
            </a:extLst>
          </p:cNvPr>
          <p:cNvCxnSpPr>
            <a:cxnSpLocks/>
          </p:cNvCxnSpPr>
          <p:nvPr/>
        </p:nvCxnSpPr>
        <p:spPr>
          <a:xfrm flipV="1">
            <a:off x="3010328" y="4321539"/>
            <a:ext cx="698643" cy="64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F9D81A-BDE2-668A-0CBA-60CE8346B4F0}"/>
              </a:ext>
            </a:extLst>
          </p:cNvPr>
          <p:cNvCxnSpPr>
            <a:cxnSpLocks/>
          </p:cNvCxnSpPr>
          <p:nvPr/>
        </p:nvCxnSpPr>
        <p:spPr>
          <a:xfrm flipH="1" flipV="1">
            <a:off x="996593" y="4321539"/>
            <a:ext cx="914400" cy="64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2100FD-19EA-6999-72FA-D00BF5645F99}"/>
              </a:ext>
            </a:extLst>
          </p:cNvPr>
          <p:cNvSpPr txBox="1"/>
          <p:nvPr/>
        </p:nvSpPr>
        <p:spPr>
          <a:xfrm>
            <a:off x="5650786" y="4911246"/>
            <a:ext cx="369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FF00"/>
                </a:solidFill>
              </a:rPr>
              <a:t>Ensemble is effective 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CEDBB1-B440-A80F-A5D4-E6EE0FE26465}"/>
              </a:ext>
            </a:extLst>
          </p:cNvPr>
          <p:cNvSpPr txBox="1"/>
          <p:nvPr/>
        </p:nvSpPr>
        <p:spPr>
          <a:xfrm>
            <a:off x="6090676" y="1765568"/>
            <a:ext cx="159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Val AUC</a:t>
            </a:r>
            <a:endParaRPr kumimoji="1" lang="ja-JP" alt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60E330-FAFA-BC7F-EAFC-1B05B13F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89" y="1752066"/>
            <a:ext cx="4021871" cy="2911667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4ADBF5-DCB2-6419-45AE-A4AAFB569519}"/>
              </a:ext>
            </a:extLst>
          </p:cNvPr>
          <p:cNvCxnSpPr/>
          <p:nvPr/>
        </p:nvCxnSpPr>
        <p:spPr>
          <a:xfrm flipV="1">
            <a:off x="7500135" y="2165678"/>
            <a:ext cx="1952090" cy="179626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7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0E44F-8D1B-A5FA-A39E-B102D827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827"/>
            <a:ext cx="10353762" cy="6849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Collaborative filtering: SVD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DCC4D1-9B47-267C-F16D-029C0CAF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3174"/>
            <a:ext cx="10963880" cy="20856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kumimoji="1" lang="en-US" altLang="ja-JP" sz="2400" b="1" dirty="0">
                <a:solidFill>
                  <a:schemeClr val="tx1"/>
                </a:solidFill>
              </a:rPr>
              <a:t>SVD (of </a:t>
            </a:r>
            <a:r>
              <a:rPr kumimoji="1" lang="en-US" altLang="ja-JP" sz="2400" b="1" dirty="0" err="1">
                <a:solidFill>
                  <a:schemeClr val="tx1"/>
                </a:solidFill>
              </a:rPr>
              <a:t>numpy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400" b="1" dirty="0" err="1">
                <a:solidFill>
                  <a:schemeClr val="tx1"/>
                </a:solidFill>
              </a:rPr>
              <a:t>sklearn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)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needs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rating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matrix and NaN shall be imputed</a:t>
            </a:r>
            <a:endParaRPr kumimoji="1" lang="en-US" altLang="ja-JP" sz="24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altLang="ja-JP" sz="2400" b="1" dirty="0">
                <a:solidFill>
                  <a:srgbClr val="FFFF00"/>
                </a:solidFill>
              </a:rPr>
              <a:t>Surprise package’s SVD does not need rating matrix</a:t>
            </a:r>
          </a:p>
          <a:p>
            <a:pPr marL="36900" indent="0">
              <a:buNone/>
            </a:pPr>
            <a:r>
              <a:rPr lang="en-US" altLang="ja-JP" sz="2400" b="1" dirty="0">
                <a:solidFill>
                  <a:schemeClr val="tx1"/>
                </a:solidFill>
              </a:rPr>
              <a:t>Hyper parameter: </a:t>
            </a:r>
            <a:r>
              <a:rPr lang="en-US" altLang="ja-JP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n_factor</a:t>
            </a:r>
            <a:r>
              <a:rPr lang="en-US" altLang="ja-JP" sz="2400" b="1" dirty="0">
                <a:solidFill>
                  <a:schemeClr val="tx1"/>
                </a:solidFill>
              </a:rPr>
              <a:t>, </a:t>
            </a:r>
            <a:r>
              <a:rPr lang="en-US" altLang="ja-JP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mix_rate</a:t>
            </a:r>
            <a:r>
              <a:rPr lang="en-US" altLang="ja-JP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for hybridization</a:t>
            </a:r>
          </a:p>
          <a:p>
            <a:pPr marL="36900" indent="0">
              <a:buNone/>
            </a:pPr>
            <a:endParaRPr kumimoji="1" lang="en-US" altLang="ja-JP" sz="24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A57616-5C48-76FC-2BE0-DC8B5B02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40" y="2884507"/>
            <a:ext cx="5213117" cy="357838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84E7F-E19B-28C4-BE8A-FAC7F7DC0874}"/>
              </a:ext>
            </a:extLst>
          </p:cNvPr>
          <p:cNvSpPr txBox="1"/>
          <p:nvPr/>
        </p:nvSpPr>
        <p:spPr>
          <a:xfrm>
            <a:off x="256853" y="3529173"/>
            <a:ext cx="2640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Best params: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n_factor</a:t>
            </a:r>
            <a:r>
              <a:rPr kumimoji="1" lang="en-US" altLang="ja-JP" sz="2400" dirty="0"/>
              <a:t> = 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mix_rate</a:t>
            </a:r>
            <a:r>
              <a:rPr kumimoji="1" lang="en-US" altLang="ja-JP" sz="2400" dirty="0"/>
              <a:t>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r>
              <a:rPr kumimoji="1" lang="en-US" altLang="ja-JP" sz="2400" dirty="0"/>
              <a:t>AUC: 0.6659</a:t>
            </a:r>
          </a:p>
          <a:p>
            <a:r>
              <a:rPr kumimoji="1" lang="en-US" altLang="ja-JP" sz="2400" dirty="0"/>
              <a:t>(0.6565</a:t>
            </a:r>
            <a:r>
              <a:rPr kumimoji="1" lang="en-US" altLang="ja-JP" sz="2400" b="1" dirty="0"/>
              <a:t> + </a:t>
            </a:r>
            <a:r>
              <a:rPr kumimoji="1" lang="en-US" altLang="ja-JP" sz="2400" dirty="0"/>
              <a:t>0.013)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E72E41E-684D-99E4-E131-0B29B16873E9}"/>
              </a:ext>
            </a:extLst>
          </p:cNvPr>
          <p:cNvCxnSpPr>
            <a:cxnSpLocks/>
          </p:cNvCxnSpPr>
          <p:nvPr/>
        </p:nvCxnSpPr>
        <p:spPr>
          <a:xfrm flipV="1">
            <a:off x="4972050" y="3309778"/>
            <a:ext cx="323850" cy="7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6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0E44F-8D1B-A5FA-A39E-B102D827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1923"/>
            <a:ext cx="10353762" cy="69521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Collaborative filtering: KNN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A5ABD3-B1C0-4D47-C759-399A015E8598}"/>
              </a:ext>
            </a:extLst>
          </p:cNvPr>
          <p:cNvSpPr txBox="1"/>
          <p:nvPr/>
        </p:nvSpPr>
        <p:spPr>
          <a:xfrm>
            <a:off x="791109" y="3677611"/>
            <a:ext cx="1035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							</a:t>
            </a:r>
            <a:r>
              <a:rPr kumimoji="1" lang="en-US" altLang="ja-JP" sz="2400" dirty="0">
                <a:solidFill>
                  <a:srgbClr val="FFC000"/>
                </a:solidFill>
              </a:rPr>
              <a:t>SVD</a:t>
            </a:r>
            <a:r>
              <a:rPr kumimoji="1" lang="en-US" altLang="ja-JP" sz="2400" dirty="0"/>
              <a:t>			</a:t>
            </a:r>
            <a:r>
              <a:rPr kumimoji="1" lang="en-US" altLang="ja-JP" sz="2400" dirty="0">
                <a:solidFill>
                  <a:srgbClr val="FFFF00"/>
                </a:solidFill>
              </a:rPr>
              <a:t>KNN</a:t>
            </a:r>
            <a:r>
              <a:rPr kumimoji="1" lang="en-US" altLang="ja-JP" sz="2400" dirty="0"/>
              <a:t> (surprise package)</a:t>
            </a:r>
          </a:p>
          <a:p>
            <a:r>
              <a:rPr kumimoji="1" lang="en-US" altLang="ja-JP" sz="2400" dirty="0"/>
              <a:t>Train time (sec): 			127			770</a:t>
            </a:r>
          </a:p>
          <a:p>
            <a:r>
              <a:rPr kumimoji="1" lang="en-US" altLang="ja-JP" sz="2400" dirty="0"/>
              <a:t>Prediction time:		 	16				481</a:t>
            </a:r>
          </a:p>
          <a:p>
            <a:r>
              <a:rPr kumimoji="1" lang="en-US" altLang="ja-JP" sz="2400" dirty="0"/>
              <a:t>AUC						0.6659			0.6569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2F06A4-C975-2356-908D-C198DE81DD84}"/>
              </a:ext>
            </a:extLst>
          </p:cNvPr>
          <p:cNvSpPr txBox="1"/>
          <p:nvPr/>
        </p:nvSpPr>
        <p:spPr>
          <a:xfrm>
            <a:off x="791108" y="1579971"/>
            <a:ext cx="7171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 Calculate similarity from rating data (</a:t>
            </a:r>
            <a:r>
              <a:rPr kumimoji="1" lang="en-US" altLang="ja-JP" sz="2400" dirty="0">
                <a:solidFill>
                  <a:srgbClr val="FFFF00"/>
                </a:solidFill>
              </a:rPr>
              <a:t>RAM issue</a:t>
            </a:r>
            <a:r>
              <a:rPr kumimoji="1" lang="en-US" altLang="ja-JP" sz="2400" dirty="0"/>
              <a:t>)</a:t>
            </a:r>
          </a:p>
          <a:p>
            <a:r>
              <a:rPr kumimoji="1" lang="en-US" altLang="ja-JP" sz="2400" dirty="0"/>
              <a:t>2. Find k-nearest similar users</a:t>
            </a:r>
          </a:p>
          <a:p>
            <a:r>
              <a:rPr kumimoji="1" lang="en-US" altLang="ja-JP" sz="2400" dirty="0"/>
              <a:t>3. Weighted average of k-ratings</a:t>
            </a:r>
          </a:p>
          <a:p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611D73-DA6C-59EB-BC4B-AA12E6492327}"/>
              </a:ext>
            </a:extLst>
          </p:cNvPr>
          <p:cNvSpPr txBox="1"/>
          <p:nvPr/>
        </p:nvSpPr>
        <p:spPr>
          <a:xfrm>
            <a:off x="1759012" y="5682784"/>
            <a:ext cx="620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C000"/>
                </a:solidFill>
              </a:rPr>
              <a:t>SVD</a:t>
            </a:r>
            <a:r>
              <a:rPr kumimoji="1" lang="en-US" altLang="ja-JP" sz="2400" dirty="0"/>
              <a:t> is selected for Collaborative filtering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A746-F6A5-7AF0-AAA2-8A8FD27B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279"/>
            <a:ext cx="10353762" cy="97045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Scores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7FC93F-5173-06E8-EF99-9DF9E908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1" y="1419974"/>
            <a:ext cx="9201256" cy="38742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0560A4-1891-0127-7017-F83766E221AF}"/>
              </a:ext>
            </a:extLst>
          </p:cNvPr>
          <p:cNvSpPr txBox="1"/>
          <p:nvPr/>
        </p:nvSpPr>
        <p:spPr>
          <a:xfrm>
            <a:off x="3181073" y="3006799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</a:rPr>
              <a:t>mix_rate</a:t>
            </a:r>
            <a:r>
              <a:rPr kumimoji="1" lang="en-US" altLang="ja-JP" sz="1600" dirty="0">
                <a:solidFill>
                  <a:schemeClr val="bg1"/>
                </a:solidFill>
              </a:rPr>
              <a:t> =1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6B1A20-552B-A344-2631-5DD61FF93998}"/>
              </a:ext>
            </a:extLst>
          </p:cNvPr>
          <p:cNvSpPr txBox="1"/>
          <p:nvPr/>
        </p:nvSpPr>
        <p:spPr>
          <a:xfrm>
            <a:off x="3121939" y="3878116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</a:rPr>
              <a:t>mix_rate</a:t>
            </a:r>
            <a:r>
              <a:rPr kumimoji="1" lang="en-US" altLang="ja-JP" sz="1600" dirty="0">
                <a:solidFill>
                  <a:schemeClr val="bg1"/>
                </a:solidFill>
              </a:rPr>
              <a:t> =0.5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D7BDF-3970-F0AE-0F93-27FB79F416BE}"/>
              </a:ext>
            </a:extLst>
          </p:cNvPr>
          <p:cNvSpPr txBox="1"/>
          <p:nvPr/>
        </p:nvSpPr>
        <p:spPr>
          <a:xfrm>
            <a:off x="3255289" y="4747641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</a:rPr>
              <a:t>mix_rate</a:t>
            </a:r>
            <a:r>
              <a:rPr kumimoji="1" lang="en-US" altLang="ja-JP" sz="1600" dirty="0">
                <a:solidFill>
                  <a:schemeClr val="bg1"/>
                </a:solidFill>
              </a:rPr>
              <a:t> =0.5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B650A5-6BDC-2EE6-A246-287DD2CBD5A6}"/>
              </a:ext>
            </a:extLst>
          </p:cNvPr>
          <p:cNvCxnSpPr>
            <a:cxnSpLocks/>
          </p:cNvCxnSpPr>
          <p:nvPr/>
        </p:nvCxnSpPr>
        <p:spPr>
          <a:xfrm>
            <a:off x="8568544" y="3017674"/>
            <a:ext cx="0" cy="1539467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79E380-D815-6880-73DB-049C8A3472A6}"/>
              </a:ext>
            </a:extLst>
          </p:cNvPr>
          <p:cNvSpPr txBox="1"/>
          <p:nvPr/>
        </p:nvSpPr>
        <p:spPr>
          <a:xfrm>
            <a:off x="8157064" y="255372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target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603D6D0-A439-551E-F183-6520E95499CF}"/>
              </a:ext>
            </a:extLst>
          </p:cNvPr>
          <p:cNvCxnSpPr/>
          <p:nvPr/>
        </p:nvCxnSpPr>
        <p:spPr>
          <a:xfrm flipV="1">
            <a:off x="3838575" y="4615374"/>
            <a:ext cx="207289" cy="20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FC5AD74-C8E4-71A5-E6A3-729A5A8DAA92}"/>
              </a:ext>
            </a:extLst>
          </p:cNvPr>
          <p:cNvCxnSpPr/>
          <p:nvPr/>
        </p:nvCxnSpPr>
        <p:spPr>
          <a:xfrm flipV="1">
            <a:off x="3771900" y="3748599"/>
            <a:ext cx="207289" cy="20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8454F3B-5377-69F9-1CCF-DF146448ED14}"/>
              </a:ext>
            </a:extLst>
          </p:cNvPr>
          <p:cNvCxnSpPr>
            <a:cxnSpLocks/>
          </p:cNvCxnSpPr>
          <p:nvPr/>
        </p:nvCxnSpPr>
        <p:spPr>
          <a:xfrm flipV="1">
            <a:off x="3838575" y="2879532"/>
            <a:ext cx="122417" cy="2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3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E93AF-839D-11F9-09A5-3853117B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Conclusion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08C0AC-EC82-BF95-19BB-909C3181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757648" cy="4058751"/>
          </a:xfrm>
        </p:spPr>
        <p:txBody>
          <a:bodyPr>
            <a:normAutofit/>
          </a:bodyPr>
          <a:lstStyle/>
          <a:p>
            <a:r>
              <a:rPr lang="en-US" altLang="ja-JP" sz="2400" b="1" dirty="0">
                <a:solidFill>
                  <a:schemeClr val="tx1"/>
                </a:solidFill>
              </a:rPr>
              <a:t>Hybridization solved cold-start problem.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Effect of ensemble </a:t>
            </a:r>
            <a:r>
              <a:rPr lang="en-US" altLang="ja-JP" sz="2400" b="1" dirty="0">
                <a:solidFill>
                  <a:schemeClr val="tx1"/>
                </a:solidFill>
              </a:rPr>
              <a:t>is confirmed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r>
              <a:rPr lang="en-US" altLang="ja-JP" sz="2400" b="1" dirty="0">
                <a:solidFill>
                  <a:schemeClr val="tx1"/>
                </a:solidFill>
              </a:rPr>
              <a:t>Efficiency of s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urprise’s SVD: </a:t>
            </a:r>
            <a:r>
              <a:rPr kumimoji="1" lang="en-US" altLang="ja-JP" sz="2400" b="1" dirty="0">
                <a:solidFill>
                  <a:srgbClr val="FFFF00"/>
                </a:solidFill>
              </a:rPr>
              <a:t>It does not need rating matrix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B67E0-9B63-2469-203B-103A8487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E4095-FE3E-E393-A2D1-CC2FEA7E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Purpose and Data</a:t>
            </a:r>
          </a:p>
          <a:p>
            <a:r>
              <a:rPr lang="en-US" altLang="ja-JP" sz="2400" b="1" dirty="0">
                <a:solidFill>
                  <a:schemeClr val="tx1"/>
                </a:solidFill>
              </a:rPr>
              <a:t>Features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Content based approach</a:t>
            </a:r>
          </a:p>
          <a:p>
            <a:r>
              <a:rPr lang="en-US" altLang="ja-JP" sz="2400" b="1" dirty="0">
                <a:solidFill>
                  <a:schemeClr val="tx1"/>
                </a:solidFill>
              </a:rPr>
              <a:t>Collaborative filtering: SVD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Collaborative filtering: KNN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Scores</a:t>
            </a:r>
          </a:p>
          <a:p>
            <a:r>
              <a:rPr lang="en-US" altLang="ja-JP" sz="2400" b="1" dirty="0">
                <a:solidFill>
                  <a:schemeClr val="tx1"/>
                </a:solidFill>
              </a:rPr>
              <a:t>Conclusion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A5B19-E6E0-D8C4-65D7-27683FE1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3324"/>
            <a:ext cx="10353762" cy="65412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Purpose and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7E1B9-33E6-1168-5040-3328EE47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93" y="1048199"/>
            <a:ext cx="10100097" cy="32338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kumimoji="1" lang="en-US" altLang="ja-JP" b="1" dirty="0">
                <a:solidFill>
                  <a:schemeClr val="tx1"/>
                </a:solidFill>
              </a:rPr>
              <a:t>Purpose: To predict user liked song or not in probability</a:t>
            </a:r>
            <a:r>
              <a:rPr lang="en-US" altLang="ja-JP" b="1" dirty="0">
                <a:solidFill>
                  <a:schemeClr val="tx1"/>
                </a:solidFill>
              </a:rPr>
              <a:t>, metric = AUC </a:t>
            </a:r>
            <a:r>
              <a:rPr lang="en-US" altLang="ja-JP" b="1" dirty="0"/>
              <a:t>	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rgbClr val="FFFF00"/>
                </a:solidFill>
              </a:rPr>
              <a:t>Target: AUC &gt; 0.66 by Unsupervised approach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		</a:t>
            </a:r>
            <a:r>
              <a:rPr lang="en-US" altLang="ja-JP" b="1" dirty="0" err="1">
                <a:solidFill>
                  <a:schemeClr val="tx1"/>
                </a:solidFill>
              </a:rPr>
              <a:t>KKBox</a:t>
            </a:r>
            <a:r>
              <a:rPr lang="en-US" altLang="ja-JP" b="1" dirty="0">
                <a:solidFill>
                  <a:schemeClr val="tx1"/>
                </a:solidFill>
              </a:rPr>
              <a:t> Benchmark = 0.613, My </a:t>
            </a:r>
            <a:r>
              <a:rPr lang="en-US" altLang="ja-JP" b="1" dirty="0" err="1">
                <a:solidFill>
                  <a:schemeClr val="tx1"/>
                </a:solidFill>
              </a:rPr>
              <a:t>RandomForest</a:t>
            </a:r>
            <a:r>
              <a:rPr lang="en-US" altLang="ja-JP" b="1" dirty="0">
                <a:solidFill>
                  <a:schemeClr val="tx1"/>
                </a:solidFill>
              </a:rPr>
              <a:t> = 0.65998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Problem:  	</a:t>
            </a:r>
            <a:r>
              <a:rPr lang="fr-FR" altLang="ja-JP" b="1" dirty="0">
                <a:solidFill>
                  <a:schemeClr val="tx1"/>
                </a:solidFill>
              </a:rPr>
              <a:t>419,781 songs,  34,403 users </a:t>
            </a:r>
            <a:r>
              <a:rPr lang="fr-FR" altLang="ja-JP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fr-FR" altLang="ja-JP" b="1" dirty="0">
                <a:solidFill>
                  <a:schemeClr val="tx1"/>
                </a:solidFill>
              </a:rPr>
              <a:t> </a:t>
            </a:r>
            <a:r>
              <a:rPr lang="fr-FR" altLang="ja-JP" b="1" dirty="0">
                <a:solidFill>
                  <a:srgbClr val="FFFF00"/>
                </a:solidFill>
                <a:sym typeface="Wingdings" panose="05000000000000000000" pitchFamily="2" charset="2"/>
              </a:rPr>
              <a:t>rating matrix needs 100GB RAM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			Rare items and users </a:t>
            </a:r>
            <a:r>
              <a:rPr lang="en-US" altLang="ja-JP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ja-JP" b="1" dirty="0">
                <a:sym typeface="Wingdings" panose="05000000000000000000" pitchFamily="2" charset="2"/>
              </a:rPr>
              <a:t> </a:t>
            </a:r>
            <a:r>
              <a:rPr lang="en-US" altLang="ja-JP" b="1" dirty="0">
                <a:solidFill>
                  <a:srgbClr val="FFFF00"/>
                </a:solidFill>
                <a:sym typeface="Wingdings" panose="05000000000000000000" pitchFamily="2" charset="2"/>
              </a:rPr>
              <a:t>cold start problem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tx1"/>
                </a:solidFill>
                <a:sym typeface="Wingdings" panose="05000000000000000000" pitchFamily="2" charset="2"/>
              </a:rPr>
              <a:t>Method:  Hybrid Recommender (Content-based + Collaborative filtering)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035459-BB25-31B7-7C15-63E7BC63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3" y="4261527"/>
            <a:ext cx="3838575" cy="225742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477B3B-213E-E997-C64A-393773A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73" y="4249878"/>
            <a:ext cx="6647824" cy="226907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F2E3D3-DB97-3898-A9EE-DB6D664D65A2}"/>
              </a:ext>
            </a:extLst>
          </p:cNvPr>
          <p:cNvSpPr txBox="1"/>
          <p:nvPr/>
        </p:nvSpPr>
        <p:spPr>
          <a:xfrm>
            <a:off x="380144" y="3892195"/>
            <a:ext cx="141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Train data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8D6CD5-F684-3552-E54B-B231D244BEF9}"/>
              </a:ext>
            </a:extLst>
          </p:cNvPr>
          <p:cNvSpPr txBox="1"/>
          <p:nvPr/>
        </p:nvSpPr>
        <p:spPr>
          <a:xfrm>
            <a:off x="5122233" y="3912743"/>
            <a:ext cx="18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Item attributes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FDD0-ADF6-8602-AAB3-A6F9934314F2}"/>
              </a:ext>
            </a:extLst>
          </p:cNvPr>
          <p:cNvSpPr txBox="1"/>
          <p:nvPr/>
        </p:nvSpPr>
        <p:spPr>
          <a:xfrm>
            <a:off x="2048822" y="3870272"/>
            <a:ext cx="18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7,377,418 rows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0923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BFD1CA-79D5-A391-A0D2-9FEF0299A210}"/>
              </a:ext>
            </a:extLst>
          </p:cNvPr>
          <p:cNvSpPr txBox="1"/>
          <p:nvPr/>
        </p:nvSpPr>
        <p:spPr>
          <a:xfrm>
            <a:off x="7762550" y="2370653"/>
            <a:ext cx="18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C000"/>
                </a:solidFill>
              </a:rPr>
              <a:t>No user info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C740D4BE-57CF-0FD9-9EEB-13F94B25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3324"/>
            <a:ext cx="10353762" cy="65412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What is Content-based approach 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5E0769-843B-8520-FB8A-5AE507CFC44E}"/>
              </a:ext>
            </a:extLst>
          </p:cNvPr>
          <p:cNvSpPr txBox="1"/>
          <p:nvPr/>
        </p:nvSpPr>
        <p:spPr>
          <a:xfrm>
            <a:off x="6598996" y="3348385"/>
            <a:ext cx="251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Popular products</a:t>
            </a:r>
            <a:endParaRPr kumimoji="1" lang="ja-JP" altLang="en-US" sz="2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074FA7-E77E-C274-E768-3EEBA7424182}"/>
              </a:ext>
            </a:extLst>
          </p:cNvPr>
          <p:cNvSpPr txBox="1"/>
          <p:nvPr/>
        </p:nvSpPr>
        <p:spPr>
          <a:xfrm>
            <a:off x="6829831" y="4628178"/>
            <a:ext cx="20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Top sellers</a:t>
            </a:r>
            <a:endParaRPr kumimoji="1" lang="ja-JP" altLang="en-US" sz="2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E68D4F-174B-D243-79DB-F96812915479}"/>
              </a:ext>
            </a:extLst>
          </p:cNvPr>
          <p:cNvSpPr txBox="1"/>
          <p:nvPr/>
        </p:nvSpPr>
        <p:spPr>
          <a:xfrm>
            <a:off x="1250716" y="6111456"/>
            <a:ext cx="591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FF00"/>
                </a:solidFill>
              </a:rPr>
              <a:t>Non-personalized Recommendation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58182D2-2F38-8720-7F73-32798C80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3" y="1259122"/>
            <a:ext cx="6559865" cy="4816257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655CD8E-3620-B1DE-091E-4A4FA127BDB7}"/>
              </a:ext>
            </a:extLst>
          </p:cNvPr>
          <p:cNvCxnSpPr>
            <a:cxnSpLocks/>
          </p:cNvCxnSpPr>
          <p:nvPr/>
        </p:nvCxnSpPr>
        <p:spPr>
          <a:xfrm flipH="1">
            <a:off x="5727032" y="1965122"/>
            <a:ext cx="1251284" cy="6580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32B673CF-A05F-9B0D-7F84-CAC9B5AB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16" y="1536181"/>
            <a:ext cx="2517560" cy="8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3AEF3D9-C114-7871-F6A3-6D6E533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3324"/>
            <a:ext cx="10353762" cy="65412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What is Collaborative filtering?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AE8C5A-3BC6-852B-9566-720C5066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7" y="1577693"/>
            <a:ext cx="6773243" cy="407248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577C62-51C2-A7EC-F885-AAD7CF612A19}"/>
              </a:ext>
            </a:extLst>
          </p:cNvPr>
          <p:cNvSpPr txBox="1"/>
          <p:nvPr/>
        </p:nvSpPr>
        <p:spPr>
          <a:xfrm>
            <a:off x="7148330" y="2012231"/>
            <a:ext cx="1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My user ID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B002DC1-F11C-47E4-9D87-50763638F8E4}"/>
              </a:ext>
            </a:extLst>
          </p:cNvPr>
          <p:cNvCxnSpPr>
            <a:cxnSpLocks/>
          </p:cNvCxnSpPr>
          <p:nvPr/>
        </p:nvCxnSpPr>
        <p:spPr>
          <a:xfrm flipH="1">
            <a:off x="5706484" y="2196897"/>
            <a:ext cx="1608716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1DA3BB-E49B-C924-5899-DA1D5C478AE5}"/>
              </a:ext>
            </a:extLst>
          </p:cNvPr>
          <p:cNvSpPr txBox="1"/>
          <p:nvPr/>
        </p:nvSpPr>
        <p:spPr>
          <a:xfrm>
            <a:off x="740431" y="5964859"/>
            <a:ext cx="796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FF00"/>
                </a:solidFill>
              </a:rPr>
              <a:t>Personalized: based on users’ records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EDF98-8507-5493-B233-3637870F9DBE}"/>
              </a:ext>
            </a:extLst>
          </p:cNvPr>
          <p:cNvSpPr txBox="1"/>
          <p:nvPr/>
        </p:nvSpPr>
        <p:spPr>
          <a:xfrm>
            <a:off x="3030451" y="3081811"/>
            <a:ext cx="39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C000"/>
                </a:solidFill>
              </a:rPr>
              <a:t>Recommendation for specific users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207784-3C20-5140-25AA-1FD9C584253D}"/>
              </a:ext>
            </a:extLst>
          </p:cNvPr>
          <p:cNvCxnSpPr>
            <a:cxnSpLocks/>
          </p:cNvCxnSpPr>
          <p:nvPr/>
        </p:nvCxnSpPr>
        <p:spPr>
          <a:xfrm flipH="1">
            <a:off x="2702103" y="3283073"/>
            <a:ext cx="45206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9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8889D-8DD0-68ED-5725-9689947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635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Hybrid Recommender Concept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2FEAED-6A11-33A5-C7A7-E23105F4BCB7}"/>
              </a:ext>
            </a:extLst>
          </p:cNvPr>
          <p:cNvSpPr/>
          <p:nvPr/>
        </p:nvSpPr>
        <p:spPr>
          <a:xfrm>
            <a:off x="3821987" y="1597917"/>
            <a:ext cx="1931541" cy="47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Rare item</a:t>
            </a:r>
            <a:endParaRPr kumimoji="1" lang="ja-JP" altLang="en-US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973533-69A4-D079-F27A-B6BBED44349B}"/>
              </a:ext>
            </a:extLst>
          </p:cNvPr>
          <p:cNvSpPr/>
          <p:nvPr/>
        </p:nvSpPr>
        <p:spPr>
          <a:xfrm>
            <a:off x="1273996" y="2756897"/>
            <a:ext cx="1931541" cy="47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Rare users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D7A410-5997-947D-17CC-7A3673FBCFBA}"/>
              </a:ext>
            </a:extLst>
          </p:cNvPr>
          <p:cNvSpPr/>
          <p:nvPr/>
        </p:nvSpPr>
        <p:spPr>
          <a:xfrm>
            <a:off x="6565187" y="1597916"/>
            <a:ext cx="2137022" cy="47261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Frequent items</a:t>
            </a:r>
            <a:endParaRPr kumimoji="1" lang="ja-JP" altLang="en-US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8201D3-1894-B4FB-E729-BBA60D066112}"/>
              </a:ext>
            </a:extLst>
          </p:cNvPr>
          <p:cNvSpPr/>
          <p:nvPr/>
        </p:nvSpPr>
        <p:spPr>
          <a:xfrm>
            <a:off x="1273996" y="4388779"/>
            <a:ext cx="1931541" cy="47261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Frequent users</a:t>
            </a:r>
            <a:endParaRPr kumimoji="1"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FD5EF6-5E89-85C6-72F6-94311D237CB7}"/>
              </a:ext>
            </a:extLst>
          </p:cNvPr>
          <p:cNvSpPr/>
          <p:nvPr/>
        </p:nvSpPr>
        <p:spPr>
          <a:xfrm>
            <a:off x="3821987" y="2494906"/>
            <a:ext cx="1931540" cy="93409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Feature only content based (CB)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C33072-1C92-BD0E-F6D2-80DC491C0AD8}"/>
              </a:ext>
            </a:extLst>
          </p:cNvPr>
          <p:cNvSpPr/>
          <p:nvPr/>
        </p:nvSpPr>
        <p:spPr>
          <a:xfrm>
            <a:off x="6565186" y="2486343"/>
            <a:ext cx="2137023" cy="8870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CB + item bias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E7A3EC-1600-B62A-480C-ADA1641C9A03}"/>
              </a:ext>
            </a:extLst>
          </p:cNvPr>
          <p:cNvSpPr/>
          <p:nvPr/>
        </p:nvSpPr>
        <p:spPr>
          <a:xfrm>
            <a:off x="3821987" y="4158037"/>
            <a:ext cx="1931540" cy="9340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CB + user bias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B6D8FE-63EB-31D5-2275-F81A82A284E9}"/>
              </a:ext>
            </a:extLst>
          </p:cNvPr>
          <p:cNvSpPr/>
          <p:nvPr/>
        </p:nvSpPr>
        <p:spPr>
          <a:xfrm>
            <a:off x="6565187" y="4158037"/>
            <a:ext cx="2137024" cy="8870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CB + item bias + user bias +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Collaborative filter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26F995-E77A-D7B0-381D-E5004891BFA6}"/>
              </a:ext>
            </a:extLst>
          </p:cNvPr>
          <p:cNvSpPr txBox="1"/>
          <p:nvPr/>
        </p:nvSpPr>
        <p:spPr>
          <a:xfrm>
            <a:off x="5322013" y="5659030"/>
            <a:ext cx="381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bias: mean rating</a:t>
            </a:r>
          </a:p>
          <a:p>
            <a:r>
              <a:rPr kumimoji="1" lang="en-US" altLang="ja-JP" dirty="0"/>
              <a:t>User bias: users’ mean rating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D339F9-3DE3-C216-0434-D6F6B31D0531}"/>
              </a:ext>
            </a:extLst>
          </p:cNvPr>
          <p:cNvSpPr txBox="1"/>
          <p:nvPr/>
        </p:nvSpPr>
        <p:spPr>
          <a:xfrm>
            <a:off x="4941869" y="1048732"/>
            <a:ext cx="28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Threshold (count) = 20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107AE8-6A64-F733-F614-C1E672608E19}"/>
              </a:ext>
            </a:extLst>
          </p:cNvPr>
          <p:cNvSpPr txBox="1"/>
          <p:nvPr/>
        </p:nvSpPr>
        <p:spPr>
          <a:xfrm>
            <a:off x="913795" y="3693773"/>
            <a:ext cx="28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Threshold (count) = 20</a:t>
            </a:r>
            <a:endParaRPr kumimoji="1" lang="ja-JP" altLang="en-US" b="1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231D9E-31E9-216A-1D9D-2AFFF25C314A}"/>
              </a:ext>
            </a:extLst>
          </p:cNvPr>
          <p:cNvCxnSpPr/>
          <p:nvPr/>
        </p:nvCxnSpPr>
        <p:spPr>
          <a:xfrm>
            <a:off x="6185043" y="1528405"/>
            <a:ext cx="0" cy="3563726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AA2805A-8F85-7204-02FE-ACA8EA22C6DC}"/>
              </a:ext>
            </a:extLst>
          </p:cNvPr>
          <p:cNvCxnSpPr>
            <a:cxnSpLocks/>
          </p:cNvCxnSpPr>
          <p:nvPr/>
        </p:nvCxnSpPr>
        <p:spPr>
          <a:xfrm flipH="1">
            <a:off x="3717533" y="3878439"/>
            <a:ext cx="520043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DE225-AC5B-8FCF-AA2E-22D8CC05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9182"/>
            <a:ext cx="10721501" cy="69521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Basic feature: where a user listened to a song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203CBFF-8535-8E49-7B1E-DBBB26BB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3"/>
          <a:stretch/>
        </p:blipFill>
        <p:spPr bwMode="auto">
          <a:xfrm>
            <a:off x="390525" y="1147977"/>
            <a:ext cx="5705475" cy="282657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0E3B953-9879-432E-B6CC-9F953A66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39" y="1249188"/>
            <a:ext cx="2568649" cy="151059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3CE6E3-F547-966C-3CB6-6C605AAE7820}"/>
              </a:ext>
            </a:extLst>
          </p:cNvPr>
          <p:cNvSpPr txBox="1"/>
          <p:nvPr/>
        </p:nvSpPr>
        <p:spPr>
          <a:xfrm>
            <a:off x="1688769" y="4353780"/>
            <a:ext cx="37496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Grouping (</a:t>
            </a:r>
            <a:r>
              <a:rPr lang="en-US" altLang="ja-JP" dirty="0" err="1"/>
              <a:t>source_id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0: </a:t>
            </a:r>
            <a:r>
              <a:rPr lang="ja-JP" altLang="en-US" dirty="0"/>
              <a:t>my library, settings</a:t>
            </a:r>
          </a:p>
          <a:p>
            <a:r>
              <a:rPr lang="en-US" altLang="ja-JP" dirty="0"/>
              <a:t>1: </a:t>
            </a:r>
            <a:r>
              <a:rPr lang="ja-JP" altLang="en-US" dirty="0"/>
              <a:t>discover, explore, search</a:t>
            </a:r>
          </a:p>
          <a:p>
            <a:r>
              <a:rPr lang="en-US" altLang="ja-JP" dirty="0"/>
              <a:t>2: </a:t>
            </a:r>
            <a:r>
              <a:rPr lang="ja-JP" altLang="en-US" dirty="0"/>
              <a:t>listen with, notification</a:t>
            </a:r>
          </a:p>
          <a:p>
            <a:r>
              <a:rPr lang="en-US" altLang="ja-JP" dirty="0"/>
              <a:t>3: </a:t>
            </a:r>
            <a:r>
              <a:rPr lang="ja-JP" altLang="en-US" dirty="0"/>
              <a:t>radio</a:t>
            </a:r>
            <a:endParaRPr lang="en-US" altLang="ja-JP" dirty="0"/>
          </a:p>
          <a:p>
            <a:r>
              <a:rPr lang="en-US" altLang="ja-JP" dirty="0"/>
              <a:t>4: None</a:t>
            </a:r>
            <a:endParaRPr lang="ja-JP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1A7BF7-7DEB-C020-D85B-42E9A4E9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4" y="3476699"/>
            <a:ext cx="3088348" cy="223225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D47B65-1776-866E-E8F9-D3AE9B1D44B6}"/>
              </a:ext>
            </a:extLst>
          </p:cNvPr>
          <p:cNvSpPr txBox="1"/>
          <p:nvPr/>
        </p:nvSpPr>
        <p:spPr>
          <a:xfrm>
            <a:off x="3174715" y="5877274"/>
            <a:ext cx="529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All the methods are divided by source</a:t>
            </a:r>
          </a:p>
          <a:p>
            <a:r>
              <a:rPr kumimoji="1" lang="en-US" altLang="ja-JP" sz="2400" dirty="0"/>
              <a:t>(CB, SVD, </a:t>
            </a:r>
            <a:r>
              <a:rPr kumimoji="1" lang="en-US" altLang="ja-JP" sz="2400" dirty="0" err="1"/>
              <a:t>etc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7869EC-788F-9B43-B9D5-6B85A499A916}"/>
              </a:ext>
            </a:extLst>
          </p:cNvPr>
          <p:cNvCxnSpPr/>
          <p:nvPr/>
        </p:nvCxnSpPr>
        <p:spPr>
          <a:xfrm flipH="1">
            <a:off x="6096000" y="1325366"/>
            <a:ext cx="726039" cy="256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B9F69E2-68CA-40A0-352F-4E342439F171}"/>
              </a:ext>
            </a:extLst>
          </p:cNvPr>
          <p:cNvCxnSpPr>
            <a:cxnSpLocks/>
          </p:cNvCxnSpPr>
          <p:nvPr/>
        </p:nvCxnSpPr>
        <p:spPr>
          <a:xfrm>
            <a:off x="2712378" y="4050726"/>
            <a:ext cx="184934" cy="303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751F1D8-86E2-CB54-EC60-E590A8A45081}"/>
              </a:ext>
            </a:extLst>
          </p:cNvPr>
          <p:cNvCxnSpPr>
            <a:cxnSpLocks/>
          </p:cNvCxnSpPr>
          <p:nvPr/>
        </p:nvCxnSpPr>
        <p:spPr>
          <a:xfrm flipV="1">
            <a:off x="4703750" y="5075434"/>
            <a:ext cx="1576118" cy="289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C27CE2-1C72-9B1E-D299-20F4EC5A8E1D}"/>
              </a:ext>
            </a:extLst>
          </p:cNvPr>
          <p:cNvSpPr txBox="1"/>
          <p:nvPr/>
        </p:nvSpPr>
        <p:spPr>
          <a:xfrm>
            <a:off x="1232899" y="1664413"/>
            <a:ext cx="210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Mean ratings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157A32-281A-421B-4C48-77D8DEC2196D}"/>
              </a:ext>
            </a:extLst>
          </p:cNvPr>
          <p:cNvGrpSpPr/>
          <p:nvPr/>
        </p:nvGrpSpPr>
        <p:grpSpPr>
          <a:xfrm>
            <a:off x="753431" y="2085115"/>
            <a:ext cx="5271881" cy="1288492"/>
            <a:chOff x="753431" y="2085115"/>
            <a:chExt cx="5271881" cy="1288492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295B094-7936-DFB7-4682-FD3842F62949}"/>
                </a:ext>
              </a:extLst>
            </p:cNvPr>
            <p:cNvSpPr/>
            <p:nvPr/>
          </p:nvSpPr>
          <p:spPr>
            <a:xfrm>
              <a:off x="3174715" y="2085115"/>
              <a:ext cx="452063" cy="379232"/>
            </a:xfrm>
            <a:prstGeom prst="ellips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2A28283-11EB-841A-FB9E-A0F42864B153}"/>
                </a:ext>
              </a:extLst>
            </p:cNvPr>
            <p:cNvSpPr/>
            <p:nvPr/>
          </p:nvSpPr>
          <p:spPr>
            <a:xfrm>
              <a:off x="5573249" y="2104213"/>
              <a:ext cx="452063" cy="379232"/>
            </a:xfrm>
            <a:prstGeom prst="ellips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7EF4144-7A42-4F2E-7E35-02EFAC790950}"/>
                </a:ext>
              </a:extLst>
            </p:cNvPr>
            <p:cNvSpPr/>
            <p:nvPr/>
          </p:nvSpPr>
          <p:spPr>
            <a:xfrm>
              <a:off x="1375031" y="2514915"/>
              <a:ext cx="1049670" cy="369332"/>
            </a:xfrm>
            <a:prstGeom prst="ellipse">
              <a:avLst/>
            </a:prstGeom>
            <a:ln w="25400">
              <a:solidFill>
                <a:srgbClr val="FF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C4FA51E-12F0-F30D-D84B-12CF3D8CFF06}"/>
                </a:ext>
              </a:extLst>
            </p:cNvPr>
            <p:cNvSpPr/>
            <p:nvPr/>
          </p:nvSpPr>
          <p:spPr>
            <a:xfrm>
              <a:off x="4940153" y="2504641"/>
              <a:ext cx="452063" cy="379232"/>
            </a:xfrm>
            <a:prstGeom prst="ellipse">
              <a:avLst/>
            </a:prstGeom>
            <a:ln w="25400">
              <a:solidFill>
                <a:srgbClr val="FF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F1573FA-93D2-02EA-EAA9-C3B1D6A44D4D}"/>
                </a:ext>
              </a:extLst>
            </p:cNvPr>
            <p:cNvSpPr/>
            <p:nvPr/>
          </p:nvSpPr>
          <p:spPr>
            <a:xfrm>
              <a:off x="2544564" y="2759783"/>
              <a:ext cx="452063" cy="379232"/>
            </a:xfrm>
            <a:prstGeom prst="ellipse">
              <a:avLst/>
            </a:prstGeom>
            <a:noFill/>
            <a:ln w="25400">
              <a:solidFill>
                <a:srgbClr val="3399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843F043D-0946-573E-5DDD-3CF72ACD7C50}"/>
                </a:ext>
              </a:extLst>
            </p:cNvPr>
            <p:cNvSpPr/>
            <p:nvPr/>
          </p:nvSpPr>
          <p:spPr>
            <a:xfrm>
              <a:off x="3765473" y="2655331"/>
              <a:ext cx="452063" cy="379232"/>
            </a:xfrm>
            <a:prstGeom prst="ellipse">
              <a:avLst/>
            </a:prstGeom>
            <a:noFill/>
            <a:ln w="25400">
              <a:solidFill>
                <a:srgbClr val="33996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7656169-9700-0778-9997-A6610A456E28}"/>
                </a:ext>
              </a:extLst>
            </p:cNvPr>
            <p:cNvSpPr/>
            <p:nvPr/>
          </p:nvSpPr>
          <p:spPr>
            <a:xfrm>
              <a:off x="4371650" y="2994375"/>
              <a:ext cx="452063" cy="379232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52F253A-39F7-9D6D-CBF5-48D2884F4E5E}"/>
                </a:ext>
              </a:extLst>
            </p:cNvPr>
            <p:cNvSpPr/>
            <p:nvPr/>
          </p:nvSpPr>
          <p:spPr>
            <a:xfrm>
              <a:off x="753431" y="2324843"/>
              <a:ext cx="452063" cy="379232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2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E20D5-12AF-6682-0D58-C7F1611B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6989"/>
            <a:ext cx="10353762" cy="66439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mea</a:t>
            </a:r>
            <a:r>
              <a:rPr lang="en-US" altLang="ja-JP" dirty="0">
                <a:solidFill>
                  <a:schemeClr val="tx1"/>
                </a:solidFill>
              </a:rPr>
              <a:t>n ratings of features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7C2865-2364-1DEE-648E-A531E436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" y="1891515"/>
            <a:ext cx="3638550" cy="27051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3829AC2-51E3-1807-FF0B-CD0E546C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16" y="1891515"/>
            <a:ext cx="3810000" cy="27051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2A6104F-4811-8EF7-6C6D-5D6E4B4D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499" y="1891515"/>
            <a:ext cx="3743325" cy="27051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7051D-F9DC-6E00-A29D-9A767B0EB106}"/>
              </a:ext>
            </a:extLst>
          </p:cNvPr>
          <p:cNvSpPr txBox="1"/>
          <p:nvPr/>
        </p:nvSpPr>
        <p:spPr>
          <a:xfrm>
            <a:off x="380144" y="4978299"/>
            <a:ext cx="269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Artist mean is normally distributed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FC7A19-FFFD-CBB4-8B2D-EC852CB43F90}"/>
              </a:ext>
            </a:extLst>
          </p:cNvPr>
          <p:cNvSpPr txBox="1"/>
          <p:nvPr/>
        </p:nvSpPr>
        <p:spPr>
          <a:xfrm>
            <a:off x="4857964" y="4978299"/>
            <a:ext cx="269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3-5 minutes songs are most popular 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95F9A7-A2F9-5C14-CE1C-CB0CB44378E6}"/>
              </a:ext>
            </a:extLst>
          </p:cNvPr>
          <p:cNvSpPr txBox="1"/>
          <p:nvPr/>
        </p:nvSpPr>
        <p:spPr>
          <a:xfrm>
            <a:off x="8364555" y="1514442"/>
            <a:ext cx="36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Time (index) since 1st play in data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78BBC2-1B10-735D-0EB1-C3BEC267CCDD}"/>
              </a:ext>
            </a:extLst>
          </p:cNvPr>
          <p:cNvSpPr txBox="1"/>
          <p:nvPr/>
        </p:nvSpPr>
        <p:spPr>
          <a:xfrm>
            <a:off x="4348376" y="1376737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Song length (minutes)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A3B8A7-3EA3-EBB7-D365-3C2D3B528AA9}"/>
              </a:ext>
            </a:extLst>
          </p:cNvPr>
          <p:cNvSpPr txBox="1"/>
          <p:nvPr/>
        </p:nvSpPr>
        <p:spPr>
          <a:xfrm>
            <a:off x="332197" y="1355719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Artists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5B1B5-5981-5B3F-0325-C3C87A099221}"/>
              </a:ext>
            </a:extLst>
          </p:cNvPr>
          <p:cNvSpPr txBox="1"/>
          <p:nvPr/>
        </p:nvSpPr>
        <p:spPr>
          <a:xfrm>
            <a:off x="9602912" y="2275258"/>
            <a:ext cx="1277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decays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FEA34-4FA6-F2D9-335B-0F2326D3D3CE}"/>
              </a:ext>
            </a:extLst>
          </p:cNvPr>
          <p:cNvSpPr txBox="1"/>
          <p:nvPr/>
        </p:nvSpPr>
        <p:spPr>
          <a:xfrm>
            <a:off x="11142160" y="3878124"/>
            <a:ext cx="88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5e+5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1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1D684-04C3-9630-F42C-EDBC1185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Validation Plan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F6A5A3-8CCF-F718-526C-B28B631316EC}"/>
              </a:ext>
            </a:extLst>
          </p:cNvPr>
          <p:cNvSpPr/>
          <p:nvPr/>
        </p:nvSpPr>
        <p:spPr>
          <a:xfrm>
            <a:off x="1232292" y="2976937"/>
            <a:ext cx="4305477" cy="452063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Train data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E3A34B-4415-426B-F84C-0BE20519CC06}"/>
              </a:ext>
            </a:extLst>
          </p:cNvPr>
          <p:cNvSpPr/>
          <p:nvPr/>
        </p:nvSpPr>
        <p:spPr>
          <a:xfrm>
            <a:off x="6336836" y="2976936"/>
            <a:ext cx="4305477" cy="452063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Test Data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59FE6FA-1E2D-9417-9D9C-072C8E1170EC}"/>
              </a:ext>
            </a:extLst>
          </p:cNvPr>
          <p:cNvCxnSpPr/>
          <p:nvPr/>
        </p:nvCxnSpPr>
        <p:spPr>
          <a:xfrm>
            <a:off x="4500081" y="2976936"/>
            <a:ext cx="0" cy="45206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5779D8E-C86E-AAA4-0503-3FBE72096BAD}"/>
              </a:ext>
            </a:extLst>
          </p:cNvPr>
          <p:cNvCxnSpPr>
            <a:cxnSpLocks/>
          </p:cNvCxnSpPr>
          <p:nvPr/>
        </p:nvCxnSpPr>
        <p:spPr>
          <a:xfrm>
            <a:off x="1232292" y="3832260"/>
            <a:ext cx="94100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61910-69F4-D431-6B40-990046113D7D}"/>
              </a:ext>
            </a:extLst>
          </p:cNvPr>
          <p:cNvSpPr txBox="1"/>
          <p:nvPr/>
        </p:nvSpPr>
        <p:spPr>
          <a:xfrm>
            <a:off x="4669601" y="2987211"/>
            <a:ext cx="92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Val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1E860A-5903-5172-86DF-7F170D2687FA}"/>
              </a:ext>
            </a:extLst>
          </p:cNvPr>
          <p:cNvSpPr txBox="1"/>
          <p:nvPr/>
        </p:nvSpPr>
        <p:spPr>
          <a:xfrm>
            <a:off x="4829681" y="3852136"/>
            <a:ext cx="221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Index </a:t>
            </a:r>
            <a:r>
              <a:rPr lang="ja-JP" altLang="en-US" sz="2400" b="0" i="0" dirty="0">
                <a:effectLst/>
                <a:latin typeface="arial" panose="020B0604020202020204" pitchFamily="34" charset="0"/>
              </a:rPr>
              <a:t>≈ </a:t>
            </a:r>
            <a:r>
              <a:rPr kumimoji="1" lang="en-US" altLang="ja-JP" sz="2400" dirty="0"/>
              <a:t>Time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7112FF-0FE3-1569-3CC5-6E5CE47E5B89}"/>
              </a:ext>
            </a:extLst>
          </p:cNvPr>
          <p:cNvSpPr txBox="1"/>
          <p:nvPr/>
        </p:nvSpPr>
        <p:spPr>
          <a:xfrm>
            <a:off x="4669601" y="2518183"/>
            <a:ext cx="114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20%</a:t>
            </a:r>
            <a:endParaRPr kumimoji="1" lang="ja-JP" alt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8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483</TotalTime>
  <Words>547</Words>
  <Application>Microsoft Office PowerPoint</Application>
  <PresentationFormat>ワイド画面</PresentationFormat>
  <Paragraphs>107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Arial</vt:lpstr>
      <vt:lpstr>Arial</vt:lpstr>
      <vt:lpstr>Calisto MT</vt:lpstr>
      <vt:lpstr>Wingdings 2</vt:lpstr>
      <vt:lpstr>石版</vt:lpstr>
      <vt:lpstr>KKBox Music Recommender Challenge </vt:lpstr>
      <vt:lpstr>Table of contents</vt:lpstr>
      <vt:lpstr>Purpose and Data</vt:lpstr>
      <vt:lpstr>What is Content-based approach ?</vt:lpstr>
      <vt:lpstr>What is Collaborative filtering?</vt:lpstr>
      <vt:lpstr>Hybrid Recommender Concept</vt:lpstr>
      <vt:lpstr>Basic feature: where a user listened to a song</vt:lpstr>
      <vt:lpstr>mean ratings of features</vt:lpstr>
      <vt:lpstr>Validation Plan</vt:lpstr>
      <vt:lpstr>Content based approach</vt:lpstr>
      <vt:lpstr>Collaborative filtering: SVD</vt:lpstr>
      <vt:lpstr>Collaborative filtering: KNN</vt:lpstr>
      <vt:lpstr>Scores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Challenge </dc:title>
  <dc:creator>TAKAHASHI Hidetake</dc:creator>
  <cp:lastModifiedBy>TAKAHASHI Hidetake</cp:lastModifiedBy>
  <cp:revision>100</cp:revision>
  <dcterms:created xsi:type="dcterms:W3CDTF">2023-03-29T17:13:41Z</dcterms:created>
  <dcterms:modified xsi:type="dcterms:W3CDTF">2023-04-01T10:28:14Z</dcterms:modified>
</cp:coreProperties>
</file>