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5" r:id="rId4"/>
    <p:sldId id="266" r:id="rId5"/>
    <p:sldId id="259" r:id="rId6"/>
    <p:sldId id="260" r:id="rId7"/>
    <p:sldId id="268" r:id="rId8"/>
    <p:sldId id="267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41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61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53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5107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683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280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62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955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76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7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07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16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53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46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95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67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739-8280-4B44-B12B-2D5405EB88C3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15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A07739-8280-4B44-B12B-2D5405EB88C3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B6C9588-FBD4-4895-9173-36AE256219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116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9C5BB5-A3BB-780B-A835-57EB721226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 err="1">
                <a:solidFill>
                  <a:schemeClr val="tx1"/>
                </a:solidFill>
              </a:rPr>
              <a:t>KKBox</a:t>
            </a:r>
            <a:r>
              <a:rPr kumimoji="1" lang="en-US" altLang="ja-JP" sz="4000" dirty="0">
                <a:solidFill>
                  <a:schemeClr val="tx1"/>
                </a:solidFill>
              </a:rPr>
              <a:t> Music Recommender Challenge 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659C47-D002-BC1E-F7D9-D0B52878E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/>
              <a:t>Kaggle Competition in 2018 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2940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0E44F-8D1B-A5FA-A39E-B102D8273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21923"/>
            <a:ext cx="10353762" cy="695219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Collaborative filtering: KNN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A5ABD3-B1C0-4D47-C759-399A015E8598}"/>
              </a:ext>
            </a:extLst>
          </p:cNvPr>
          <p:cNvSpPr txBox="1"/>
          <p:nvPr/>
        </p:nvSpPr>
        <p:spPr>
          <a:xfrm>
            <a:off x="791109" y="3677611"/>
            <a:ext cx="10353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							</a:t>
            </a:r>
            <a:r>
              <a:rPr kumimoji="1" lang="en-US" altLang="ja-JP" sz="2400" dirty="0">
                <a:solidFill>
                  <a:srgbClr val="FFC000"/>
                </a:solidFill>
              </a:rPr>
              <a:t>SVD</a:t>
            </a:r>
            <a:r>
              <a:rPr kumimoji="1" lang="en-US" altLang="ja-JP" sz="2400" dirty="0"/>
              <a:t>			</a:t>
            </a:r>
            <a:r>
              <a:rPr kumimoji="1" lang="en-US" altLang="ja-JP" sz="2400" dirty="0">
                <a:solidFill>
                  <a:srgbClr val="FFFF00"/>
                </a:solidFill>
              </a:rPr>
              <a:t>KNN</a:t>
            </a:r>
            <a:r>
              <a:rPr kumimoji="1" lang="en-US" altLang="ja-JP" sz="2400" dirty="0"/>
              <a:t> (surprise package)</a:t>
            </a:r>
          </a:p>
          <a:p>
            <a:r>
              <a:rPr kumimoji="1" lang="en-US" altLang="ja-JP" sz="2400" dirty="0"/>
              <a:t>Train time (sec): 			127			770</a:t>
            </a:r>
          </a:p>
          <a:p>
            <a:r>
              <a:rPr kumimoji="1" lang="en-US" altLang="ja-JP" sz="2400" dirty="0"/>
              <a:t>Prediction time:		 	16				481</a:t>
            </a:r>
          </a:p>
          <a:p>
            <a:r>
              <a:rPr kumimoji="1" lang="en-US" altLang="ja-JP" sz="2400" dirty="0"/>
              <a:t>AUC						0.6659			0.6569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22F06A4-C975-2356-908D-C198DE81DD84}"/>
              </a:ext>
            </a:extLst>
          </p:cNvPr>
          <p:cNvSpPr txBox="1"/>
          <p:nvPr/>
        </p:nvSpPr>
        <p:spPr>
          <a:xfrm>
            <a:off x="791108" y="1579971"/>
            <a:ext cx="7171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1. Calculation of similarity from rating data</a:t>
            </a:r>
          </a:p>
          <a:p>
            <a:r>
              <a:rPr kumimoji="1" lang="en-US" altLang="ja-JP" sz="2400" dirty="0"/>
              <a:t>2. Find k-nearest similar users</a:t>
            </a:r>
          </a:p>
          <a:p>
            <a:r>
              <a:rPr kumimoji="1" lang="en-US" altLang="ja-JP" sz="2400" dirty="0"/>
              <a:t>3. Weighted average of k-ratings</a:t>
            </a:r>
          </a:p>
          <a:p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611D73-DA6C-59EB-BC4B-AA12E6492327}"/>
              </a:ext>
            </a:extLst>
          </p:cNvPr>
          <p:cNvSpPr txBox="1"/>
          <p:nvPr/>
        </p:nvSpPr>
        <p:spPr>
          <a:xfrm>
            <a:off x="3690554" y="5693058"/>
            <a:ext cx="6203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FFC000"/>
                </a:solidFill>
              </a:rPr>
              <a:t>SVD</a:t>
            </a:r>
            <a:r>
              <a:rPr kumimoji="1" lang="en-US" altLang="ja-JP" sz="2400" dirty="0"/>
              <a:t> is selected for Collaborative filtering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547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7A746-F6A5-7AF0-AAA2-8A8FD27B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0279"/>
            <a:ext cx="10353762" cy="970450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Scores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77FC93F-5173-06E8-EF99-9DF9E908D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48" y="1491893"/>
            <a:ext cx="9201256" cy="387421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582CD7-0A54-509A-9CD0-52FEFF7F4DA6}"/>
              </a:ext>
            </a:extLst>
          </p:cNvPr>
          <p:cNvSpPr txBox="1"/>
          <p:nvPr/>
        </p:nvSpPr>
        <p:spPr>
          <a:xfrm>
            <a:off x="7202185" y="5763264"/>
            <a:ext cx="417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Target: </a:t>
            </a:r>
            <a:r>
              <a:rPr kumimoji="1" lang="en-US" altLang="ja-JP" sz="2400" dirty="0" err="1"/>
              <a:t>auc</a:t>
            </a:r>
            <a:r>
              <a:rPr kumimoji="1" lang="en-US" altLang="ja-JP" sz="2400" dirty="0"/>
              <a:t> &gt; 0.66 is achieved</a:t>
            </a:r>
            <a:endParaRPr kumimoji="1" lang="ja-JP" altLang="en-US" sz="24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6AA53BE-5E32-DC61-0127-8056BF4E76BE}"/>
              </a:ext>
            </a:extLst>
          </p:cNvPr>
          <p:cNvCxnSpPr>
            <a:cxnSpLocks/>
          </p:cNvCxnSpPr>
          <p:nvPr/>
        </p:nvCxnSpPr>
        <p:spPr>
          <a:xfrm flipV="1">
            <a:off x="9370031" y="5047876"/>
            <a:ext cx="0" cy="6364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3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4E93AF-839D-11F9-09A5-3853117B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Conclusion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08C0AC-EC82-BF95-19BB-909C3181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b="1" dirty="0">
                <a:solidFill>
                  <a:schemeClr val="tx1"/>
                </a:solidFill>
              </a:rPr>
              <a:t>Cold start problem and RAM limitation are solved by Hybridization </a:t>
            </a:r>
          </a:p>
          <a:p>
            <a:r>
              <a:rPr kumimoji="1" lang="en-US" altLang="ja-JP" sz="2400" b="1" dirty="0">
                <a:solidFill>
                  <a:schemeClr val="tx1"/>
                </a:solidFill>
              </a:rPr>
              <a:t>E</a:t>
            </a:r>
            <a:r>
              <a:rPr lang="en-US" altLang="ja-JP" sz="2400" b="1" dirty="0">
                <a:solidFill>
                  <a:schemeClr val="tx1"/>
                </a:solidFill>
              </a:rPr>
              <a:t>nsemble is more effective than single predictors</a:t>
            </a:r>
          </a:p>
          <a:p>
            <a:r>
              <a:rPr kumimoji="1" lang="en-US" altLang="ja-JP" sz="2400" b="1" dirty="0">
                <a:solidFill>
                  <a:schemeClr val="tx1"/>
                </a:solidFill>
              </a:rPr>
              <a:t>Surprise’s SVD is efficient in computation and accuracy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05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8B67E0-9B63-2469-203B-103A8487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Table of contents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4E4095-FE3E-E393-A2D1-CC2FEA7E6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b="1" dirty="0">
                <a:solidFill>
                  <a:schemeClr val="tx1"/>
                </a:solidFill>
              </a:rPr>
              <a:t>Purpose and Data</a:t>
            </a:r>
          </a:p>
          <a:p>
            <a:r>
              <a:rPr lang="en-US" altLang="ja-JP" sz="2400" b="1" dirty="0">
                <a:solidFill>
                  <a:schemeClr val="tx1"/>
                </a:solidFill>
              </a:rPr>
              <a:t>Features</a:t>
            </a:r>
          </a:p>
          <a:p>
            <a:r>
              <a:rPr kumimoji="1" lang="en-US" altLang="ja-JP" sz="2400" b="1" dirty="0">
                <a:solidFill>
                  <a:schemeClr val="tx1"/>
                </a:solidFill>
              </a:rPr>
              <a:t>Content based approach</a:t>
            </a:r>
          </a:p>
          <a:p>
            <a:r>
              <a:rPr lang="en-US" altLang="ja-JP" sz="2400" b="1" dirty="0">
                <a:solidFill>
                  <a:schemeClr val="tx1"/>
                </a:solidFill>
              </a:rPr>
              <a:t>Collaborative filtering: SVD</a:t>
            </a:r>
          </a:p>
          <a:p>
            <a:r>
              <a:rPr kumimoji="1" lang="en-US" altLang="ja-JP" sz="2400" b="1" dirty="0">
                <a:solidFill>
                  <a:schemeClr val="tx1"/>
                </a:solidFill>
              </a:rPr>
              <a:t>Collaborative filtering: KNN</a:t>
            </a:r>
          </a:p>
          <a:p>
            <a:r>
              <a:rPr kumimoji="1" lang="en-US" altLang="ja-JP" sz="2400" b="1" dirty="0">
                <a:solidFill>
                  <a:schemeClr val="tx1"/>
                </a:solidFill>
              </a:rPr>
              <a:t>Scores</a:t>
            </a:r>
          </a:p>
          <a:p>
            <a:r>
              <a:rPr lang="en-US" altLang="ja-JP" sz="2400" b="1" dirty="0">
                <a:solidFill>
                  <a:schemeClr val="tx1"/>
                </a:solidFill>
              </a:rPr>
              <a:t>Conclusion</a:t>
            </a:r>
            <a:endParaRPr kumimoji="1" lang="en-US" altLang="ja-JP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27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2A5B19-E6E0-D8C4-65D7-27683FE1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23324"/>
            <a:ext cx="10353762" cy="65412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Purpose and Data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D7E1B9-33E6-1168-5040-3328EE479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016001"/>
            <a:ext cx="10572713" cy="3233877"/>
          </a:xfrm>
        </p:spPr>
        <p:txBody>
          <a:bodyPr/>
          <a:lstStyle/>
          <a:p>
            <a:pPr marL="36900" indent="0">
              <a:buNone/>
            </a:pPr>
            <a:r>
              <a:rPr kumimoji="1" lang="en-US" altLang="ja-JP" b="1" dirty="0">
                <a:solidFill>
                  <a:schemeClr val="tx1"/>
                </a:solidFill>
              </a:rPr>
              <a:t>Purpose: To predict user rating of songs 0 – 1 (liked) in probability</a:t>
            </a:r>
            <a:r>
              <a:rPr lang="en-US" altLang="ja-JP" b="1" dirty="0">
                <a:solidFill>
                  <a:schemeClr val="tx1"/>
                </a:solidFill>
              </a:rPr>
              <a:t>, metric = AUC </a:t>
            </a:r>
            <a:r>
              <a:rPr lang="en-US" altLang="ja-JP" b="1" dirty="0"/>
              <a:t>	</a:t>
            </a:r>
          </a:p>
          <a:p>
            <a:pPr marL="36900" indent="0">
              <a:buNone/>
            </a:pPr>
            <a:r>
              <a:rPr lang="en-US" altLang="ja-JP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Target: AUC &gt; 0.66</a:t>
            </a:r>
            <a:r>
              <a:rPr lang="en-US" altLang="ja-JP" b="1" dirty="0"/>
              <a:t> </a:t>
            </a:r>
            <a:r>
              <a:rPr lang="en-US" altLang="ja-JP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by Unsupervised approach</a:t>
            </a:r>
          </a:p>
          <a:p>
            <a:pPr marL="36900" indent="0">
              <a:buNone/>
            </a:pPr>
            <a:r>
              <a:rPr lang="en-US" altLang="ja-JP" b="1" dirty="0" err="1">
                <a:solidFill>
                  <a:schemeClr val="tx1"/>
                </a:solidFill>
              </a:rPr>
              <a:t>KKBox</a:t>
            </a:r>
            <a:r>
              <a:rPr lang="en-US" altLang="ja-JP" b="1" dirty="0">
                <a:solidFill>
                  <a:schemeClr val="tx1"/>
                </a:solidFill>
              </a:rPr>
              <a:t> Benchmark = 0.613, My RF = 0.653</a:t>
            </a:r>
          </a:p>
          <a:p>
            <a:pPr marL="36900" indent="0">
              <a:buNone/>
            </a:pPr>
            <a:r>
              <a:rPr lang="en-US" altLang="ja-JP" b="1" dirty="0">
                <a:solidFill>
                  <a:schemeClr val="tx1"/>
                </a:solidFill>
              </a:rPr>
              <a:t>Problem:  </a:t>
            </a:r>
            <a:r>
              <a:rPr lang="fr-FR" altLang="ja-JP" b="1" dirty="0">
                <a:solidFill>
                  <a:schemeClr val="tx1"/>
                </a:solidFill>
              </a:rPr>
              <a:t>419,781 songs,  34,403 users  </a:t>
            </a:r>
            <a:r>
              <a:rPr lang="fr-FR" altLang="ja-JP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FR" altLang="ja-JP" b="1" dirty="0">
                <a:solidFill>
                  <a:srgbClr val="FFC000"/>
                </a:solidFill>
                <a:sym typeface="Wingdings" panose="05000000000000000000" pitchFamily="2" charset="2"/>
              </a:rPr>
              <a:t>full rating matrix needs 100GB RAM</a:t>
            </a:r>
          </a:p>
          <a:p>
            <a:pPr marL="36900" indent="0">
              <a:buNone/>
            </a:pPr>
            <a:r>
              <a:rPr lang="en-US" altLang="ja-JP" b="1" dirty="0">
                <a:solidFill>
                  <a:schemeClr val="tx1"/>
                </a:solidFill>
              </a:rPr>
              <a:t>Rare items and users, new items and users in test data </a:t>
            </a:r>
            <a:r>
              <a:rPr lang="en-US" altLang="ja-JP" b="1" dirty="0">
                <a:sym typeface="Wingdings" panose="05000000000000000000" pitchFamily="2" charset="2"/>
              </a:rPr>
              <a:t> </a:t>
            </a:r>
            <a:r>
              <a:rPr lang="en-US" altLang="ja-JP" b="1" dirty="0">
                <a:solidFill>
                  <a:srgbClr val="FFC000"/>
                </a:solidFill>
                <a:sym typeface="Wingdings" panose="05000000000000000000" pitchFamily="2" charset="2"/>
              </a:rPr>
              <a:t>cold start problem</a:t>
            </a:r>
            <a:endParaRPr lang="en-US" altLang="ja-JP" b="1" dirty="0">
              <a:solidFill>
                <a:srgbClr val="FFC000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C035459-BB25-31B7-7C15-63E7BC632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63" y="4261527"/>
            <a:ext cx="3838575" cy="225742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D477B3B-213E-E997-C64A-393773A11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73" y="4249878"/>
            <a:ext cx="6647824" cy="226907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F2E3D3-DB97-3898-A9EE-DB6D664D65A2}"/>
              </a:ext>
            </a:extLst>
          </p:cNvPr>
          <p:cNvSpPr txBox="1"/>
          <p:nvPr/>
        </p:nvSpPr>
        <p:spPr>
          <a:xfrm>
            <a:off x="380144" y="3892195"/>
            <a:ext cx="141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Train data</a:t>
            </a:r>
            <a:endParaRPr kumimoji="1" lang="ja-JP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8D6CD5-F684-3552-E54B-B231D244BEF9}"/>
              </a:ext>
            </a:extLst>
          </p:cNvPr>
          <p:cNvSpPr txBox="1"/>
          <p:nvPr/>
        </p:nvSpPr>
        <p:spPr>
          <a:xfrm>
            <a:off x="5122233" y="3912743"/>
            <a:ext cx="181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Item attributes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B5FDD0-ADF6-8602-AAB3-A6F9934314F2}"/>
              </a:ext>
            </a:extLst>
          </p:cNvPr>
          <p:cNvSpPr txBox="1"/>
          <p:nvPr/>
        </p:nvSpPr>
        <p:spPr>
          <a:xfrm>
            <a:off x="2048822" y="3870272"/>
            <a:ext cx="181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7,377,418 rows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90923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28889D-8DD0-68ED-5725-96899479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4800"/>
            <a:ext cx="10353762" cy="635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Hybrid Recommender Concept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B2FEAED-6A11-33A5-C7A7-E23105F4BCB7}"/>
              </a:ext>
            </a:extLst>
          </p:cNvPr>
          <p:cNvSpPr/>
          <p:nvPr/>
        </p:nvSpPr>
        <p:spPr>
          <a:xfrm>
            <a:off x="3821987" y="1597917"/>
            <a:ext cx="1931541" cy="472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Rare item</a:t>
            </a:r>
            <a:endParaRPr kumimoji="1" lang="ja-JP" altLang="en-US" b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B973533-69A4-D079-F27A-B6BBED44349B}"/>
              </a:ext>
            </a:extLst>
          </p:cNvPr>
          <p:cNvSpPr/>
          <p:nvPr/>
        </p:nvSpPr>
        <p:spPr>
          <a:xfrm>
            <a:off x="1273996" y="2756897"/>
            <a:ext cx="1931541" cy="472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Rare users</a:t>
            </a:r>
            <a:endParaRPr kumimoji="1" lang="ja-JP" altLang="en-US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FD7A410-5997-947D-17CC-7A3673FBCFBA}"/>
              </a:ext>
            </a:extLst>
          </p:cNvPr>
          <p:cNvSpPr/>
          <p:nvPr/>
        </p:nvSpPr>
        <p:spPr>
          <a:xfrm>
            <a:off x="6565187" y="1597916"/>
            <a:ext cx="2137022" cy="47261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Frequent items</a:t>
            </a:r>
            <a:endParaRPr kumimoji="1" lang="ja-JP" altLang="en-US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B8201D3-1894-B4FB-E729-BBA60D066112}"/>
              </a:ext>
            </a:extLst>
          </p:cNvPr>
          <p:cNvSpPr/>
          <p:nvPr/>
        </p:nvSpPr>
        <p:spPr>
          <a:xfrm>
            <a:off x="1273996" y="4388779"/>
            <a:ext cx="1931541" cy="47261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Frequent users</a:t>
            </a:r>
            <a:endParaRPr kumimoji="1" lang="ja-JP" altLang="en-US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0FD5EF6-5E89-85C6-72F6-94311D237CB7}"/>
              </a:ext>
            </a:extLst>
          </p:cNvPr>
          <p:cNvSpPr/>
          <p:nvPr/>
        </p:nvSpPr>
        <p:spPr>
          <a:xfrm>
            <a:off x="3821987" y="2494906"/>
            <a:ext cx="1931540" cy="934094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Feature only content based (CB)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AC33072-1C92-BD0E-F6D2-80DC491C0AD8}"/>
              </a:ext>
            </a:extLst>
          </p:cNvPr>
          <p:cNvSpPr/>
          <p:nvPr/>
        </p:nvSpPr>
        <p:spPr>
          <a:xfrm>
            <a:off x="6565186" y="2486343"/>
            <a:ext cx="2137023" cy="8870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CB + item bias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3E7A3EC-1600-B62A-480C-ADA1641C9A03}"/>
              </a:ext>
            </a:extLst>
          </p:cNvPr>
          <p:cNvSpPr/>
          <p:nvPr/>
        </p:nvSpPr>
        <p:spPr>
          <a:xfrm>
            <a:off x="3821987" y="4158037"/>
            <a:ext cx="1931540" cy="93409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CB + user bias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6B6D8FE-63EB-31D5-2275-F81A82A284E9}"/>
              </a:ext>
            </a:extLst>
          </p:cNvPr>
          <p:cNvSpPr/>
          <p:nvPr/>
        </p:nvSpPr>
        <p:spPr>
          <a:xfrm>
            <a:off x="6565187" y="4158037"/>
            <a:ext cx="2137024" cy="8870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CB + item bias + user bias +</a:t>
            </a: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Collaborative filter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C26F995-E77A-D7B0-381D-E5004891BFA6}"/>
              </a:ext>
            </a:extLst>
          </p:cNvPr>
          <p:cNvSpPr txBox="1"/>
          <p:nvPr/>
        </p:nvSpPr>
        <p:spPr>
          <a:xfrm>
            <a:off x="1273995" y="5651327"/>
            <a:ext cx="3811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bias: mean rating</a:t>
            </a:r>
          </a:p>
          <a:p>
            <a:r>
              <a:rPr kumimoji="1" lang="en-US" altLang="ja-JP" dirty="0"/>
              <a:t>User bias: users’ mean rating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46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DE225-AC5B-8FCF-AA2E-22D8CC05E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219182"/>
            <a:ext cx="10721501" cy="695218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Basic feature: where a user listened to a song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203CBFF-8535-8E49-7B1E-DBBB26BBB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73"/>
          <a:stretch/>
        </p:blipFill>
        <p:spPr bwMode="auto">
          <a:xfrm>
            <a:off x="390525" y="1147977"/>
            <a:ext cx="5705475" cy="282657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0E3B953-9879-432E-B6CC-9F953A665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039" y="1249188"/>
            <a:ext cx="2284287" cy="134336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3CE6E3-F547-966C-3CB6-6C605AAE7820}"/>
              </a:ext>
            </a:extLst>
          </p:cNvPr>
          <p:cNvSpPr txBox="1"/>
          <p:nvPr/>
        </p:nvSpPr>
        <p:spPr>
          <a:xfrm>
            <a:off x="1983299" y="4353780"/>
            <a:ext cx="37496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Grouping (</a:t>
            </a:r>
            <a:r>
              <a:rPr lang="en-US" altLang="ja-JP" dirty="0" err="1"/>
              <a:t>source_id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0: </a:t>
            </a:r>
            <a:r>
              <a:rPr lang="ja-JP" altLang="en-US" dirty="0"/>
              <a:t>my library, settings</a:t>
            </a:r>
          </a:p>
          <a:p>
            <a:r>
              <a:rPr lang="en-US" altLang="ja-JP" dirty="0"/>
              <a:t>1: </a:t>
            </a:r>
            <a:r>
              <a:rPr lang="ja-JP" altLang="en-US" dirty="0"/>
              <a:t>discover, explore, search</a:t>
            </a:r>
          </a:p>
          <a:p>
            <a:r>
              <a:rPr lang="en-US" altLang="ja-JP" dirty="0"/>
              <a:t>2: </a:t>
            </a:r>
            <a:r>
              <a:rPr lang="ja-JP" altLang="en-US" dirty="0"/>
              <a:t>listen with, notification</a:t>
            </a:r>
          </a:p>
          <a:p>
            <a:r>
              <a:rPr lang="en-US" altLang="ja-JP" dirty="0"/>
              <a:t>3: </a:t>
            </a:r>
            <a:r>
              <a:rPr lang="ja-JP" altLang="en-US" dirty="0"/>
              <a:t>radio</a:t>
            </a:r>
            <a:endParaRPr lang="en-US" altLang="ja-JP" dirty="0"/>
          </a:p>
          <a:p>
            <a:r>
              <a:rPr lang="en-US" altLang="ja-JP" dirty="0"/>
              <a:t>4: None</a:t>
            </a:r>
            <a:endParaRPr lang="ja-JP" alt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E1A7BF7-7DEB-C020-D85B-42E9A4E93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552" y="2927341"/>
            <a:ext cx="3676650" cy="265747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2D47B65-1776-866E-E8F9-D3AE9B1D44B6}"/>
              </a:ext>
            </a:extLst>
          </p:cNvPr>
          <p:cNvSpPr txBox="1"/>
          <p:nvPr/>
        </p:nvSpPr>
        <p:spPr>
          <a:xfrm>
            <a:off x="4623369" y="5877274"/>
            <a:ext cx="7017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All the methods are divided by source in this project</a:t>
            </a:r>
          </a:p>
          <a:p>
            <a:r>
              <a:rPr kumimoji="1" lang="en-US" altLang="ja-JP" sz="2400" dirty="0"/>
              <a:t>(CB, SVD, </a:t>
            </a:r>
            <a:r>
              <a:rPr kumimoji="1" lang="en-US" altLang="ja-JP" sz="2400" dirty="0" err="1"/>
              <a:t>etc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F7869EC-788F-9B43-B9D5-6B85A499A916}"/>
              </a:ext>
            </a:extLst>
          </p:cNvPr>
          <p:cNvCxnSpPr/>
          <p:nvPr/>
        </p:nvCxnSpPr>
        <p:spPr>
          <a:xfrm flipH="1">
            <a:off x="6096000" y="1325366"/>
            <a:ext cx="726039" cy="2568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B9F69E2-68CA-40A0-352F-4E342439F171}"/>
              </a:ext>
            </a:extLst>
          </p:cNvPr>
          <p:cNvCxnSpPr>
            <a:cxnSpLocks/>
          </p:cNvCxnSpPr>
          <p:nvPr/>
        </p:nvCxnSpPr>
        <p:spPr>
          <a:xfrm>
            <a:off x="2712378" y="4050726"/>
            <a:ext cx="184934" cy="3030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751F1D8-86E2-CB54-EC60-E590A8A45081}"/>
              </a:ext>
            </a:extLst>
          </p:cNvPr>
          <p:cNvCxnSpPr>
            <a:cxnSpLocks/>
          </p:cNvCxnSpPr>
          <p:nvPr/>
        </p:nvCxnSpPr>
        <p:spPr>
          <a:xfrm flipV="1">
            <a:off x="4837416" y="5198724"/>
            <a:ext cx="1553858" cy="3885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21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8E20D5-12AF-6682-0D58-C7F1611B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36989"/>
            <a:ext cx="10353762" cy="66439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Item features and mea</a:t>
            </a:r>
            <a:r>
              <a:rPr lang="en-US" altLang="ja-JP" dirty="0">
                <a:solidFill>
                  <a:schemeClr val="tx1"/>
                </a:solidFill>
              </a:rPr>
              <a:t>n rating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7C2865-2364-1DEE-648E-A531E436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2" y="1891515"/>
            <a:ext cx="3638550" cy="27051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3829AC2-51E3-1807-FF0B-CD0E546C6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516" y="1891515"/>
            <a:ext cx="3810000" cy="27051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2A6104F-4811-8EF7-6C6D-5D6E4B4DF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501" y="1891515"/>
            <a:ext cx="3743325" cy="27051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607051D-F9DC-6E00-A29D-9A767B0EB106}"/>
              </a:ext>
            </a:extLst>
          </p:cNvPr>
          <p:cNvSpPr txBox="1"/>
          <p:nvPr/>
        </p:nvSpPr>
        <p:spPr>
          <a:xfrm>
            <a:off x="380144" y="4978299"/>
            <a:ext cx="2691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Artist mean is normally distributed</a:t>
            </a:r>
            <a:endParaRPr kumimoji="1"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FC7A19-FFFD-CBB4-8B2D-EC852CB43F90}"/>
              </a:ext>
            </a:extLst>
          </p:cNvPr>
          <p:cNvSpPr txBox="1"/>
          <p:nvPr/>
        </p:nvSpPr>
        <p:spPr>
          <a:xfrm>
            <a:off x="4857964" y="4978299"/>
            <a:ext cx="2691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3-5 minutes songs are most popular 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1C8FAF-2C83-C622-4602-D1F618ACCD4C}"/>
              </a:ext>
            </a:extLst>
          </p:cNvPr>
          <p:cNvSpPr txBox="1"/>
          <p:nvPr/>
        </p:nvSpPr>
        <p:spPr>
          <a:xfrm>
            <a:off x="8653248" y="4978299"/>
            <a:ext cx="2874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Songs become less popular as time goes by</a:t>
            </a:r>
            <a:endParaRPr kumimoji="1" lang="ja-JP" altLang="en-US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95F9A7-A2F9-5C14-CE1C-CB0CB44378E6}"/>
              </a:ext>
            </a:extLst>
          </p:cNvPr>
          <p:cNvSpPr txBox="1"/>
          <p:nvPr/>
        </p:nvSpPr>
        <p:spPr>
          <a:xfrm>
            <a:off x="8345023" y="1376737"/>
            <a:ext cx="3308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Time since 1st play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78BBC2-1B10-735D-0EB1-C3BEC267CCDD}"/>
              </a:ext>
            </a:extLst>
          </p:cNvPr>
          <p:cNvSpPr txBox="1"/>
          <p:nvPr/>
        </p:nvSpPr>
        <p:spPr>
          <a:xfrm>
            <a:off x="4348376" y="1376737"/>
            <a:ext cx="3308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Song length (minutes)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A3B8A7-3EA3-EBB7-D365-3C2D3B528AA9}"/>
              </a:ext>
            </a:extLst>
          </p:cNvPr>
          <p:cNvSpPr txBox="1"/>
          <p:nvPr/>
        </p:nvSpPr>
        <p:spPr>
          <a:xfrm>
            <a:off x="332197" y="1355719"/>
            <a:ext cx="3308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Artists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24341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1D684-04C3-9630-F42C-EDBC1185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Validation Plan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6F6A5A3-8CCF-F718-526C-B28B631316EC}"/>
              </a:ext>
            </a:extLst>
          </p:cNvPr>
          <p:cNvSpPr/>
          <p:nvPr/>
        </p:nvSpPr>
        <p:spPr>
          <a:xfrm>
            <a:off x="1232292" y="2976937"/>
            <a:ext cx="4305477" cy="452063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</a:rPr>
              <a:t>Train data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6E3A34B-4415-426B-F84C-0BE20519CC06}"/>
              </a:ext>
            </a:extLst>
          </p:cNvPr>
          <p:cNvSpPr/>
          <p:nvPr/>
        </p:nvSpPr>
        <p:spPr>
          <a:xfrm>
            <a:off x="6336836" y="2976936"/>
            <a:ext cx="4305477" cy="452063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</a:rPr>
              <a:t>Test Data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59FE6FA-1E2D-9417-9D9C-072C8E1170EC}"/>
              </a:ext>
            </a:extLst>
          </p:cNvPr>
          <p:cNvCxnSpPr/>
          <p:nvPr/>
        </p:nvCxnSpPr>
        <p:spPr>
          <a:xfrm>
            <a:off x="4500081" y="2976936"/>
            <a:ext cx="0" cy="452063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5779D8E-C86E-AAA4-0503-3FBE72096BAD}"/>
              </a:ext>
            </a:extLst>
          </p:cNvPr>
          <p:cNvCxnSpPr>
            <a:cxnSpLocks/>
          </p:cNvCxnSpPr>
          <p:nvPr/>
        </p:nvCxnSpPr>
        <p:spPr>
          <a:xfrm>
            <a:off x="1232292" y="3832260"/>
            <a:ext cx="941002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161910-69F4-D431-6B40-990046113D7D}"/>
              </a:ext>
            </a:extLst>
          </p:cNvPr>
          <p:cNvSpPr txBox="1"/>
          <p:nvPr/>
        </p:nvSpPr>
        <p:spPr>
          <a:xfrm>
            <a:off x="4669601" y="2987211"/>
            <a:ext cx="924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C00000"/>
                </a:solidFill>
              </a:rPr>
              <a:t>Val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71E860A-5903-5172-86DF-7F170D2687FA}"/>
              </a:ext>
            </a:extLst>
          </p:cNvPr>
          <p:cNvSpPr txBox="1"/>
          <p:nvPr/>
        </p:nvSpPr>
        <p:spPr>
          <a:xfrm>
            <a:off x="4829681" y="3852136"/>
            <a:ext cx="221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Index </a:t>
            </a:r>
            <a:r>
              <a:rPr lang="ja-JP" altLang="en-US" sz="2400" b="0" i="0" dirty="0">
                <a:effectLst/>
                <a:latin typeface="arial" panose="020B0604020202020204" pitchFamily="34" charset="0"/>
              </a:rPr>
              <a:t>≈ </a:t>
            </a:r>
            <a:r>
              <a:rPr kumimoji="1" lang="en-US" altLang="ja-JP" sz="2400" dirty="0"/>
              <a:t>Time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B7112FF-0FE3-1569-3CC5-6E5CE47E5B89}"/>
              </a:ext>
            </a:extLst>
          </p:cNvPr>
          <p:cNvSpPr txBox="1"/>
          <p:nvPr/>
        </p:nvSpPr>
        <p:spPr>
          <a:xfrm>
            <a:off x="4669601" y="2518183"/>
            <a:ext cx="114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20%</a:t>
            </a:r>
            <a:endParaRPr kumimoji="1" lang="ja-JP" alt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8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8E20D5-12AF-6682-0D58-C7F1611B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Content based approach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75A09CF-456A-C7BA-B8FD-38C4E4C03000}"/>
              </a:ext>
            </a:extLst>
          </p:cNvPr>
          <p:cNvSpPr txBox="1"/>
          <p:nvPr/>
        </p:nvSpPr>
        <p:spPr>
          <a:xfrm>
            <a:off x="441788" y="2568539"/>
            <a:ext cx="8075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Feature only CB</a:t>
            </a:r>
          </a:p>
          <a:p>
            <a:r>
              <a:rPr kumimoji="1" lang="en-US" altLang="ja-JP" sz="2400" b="1" dirty="0"/>
              <a:t>mean (artist mean, song minute, time)		0.6046</a:t>
            </a:r>
          </a:p>
          <a:p>
            <a:endParaRPr kumimoji="1" lang="en-US" altLang="ja-JP" sz="2400" b="1" dirty="0"/>
          </a:p>
          <a:p>
            <a:r>
              <a:rPr kumimoji="1" lang="en-US" altLang="ja-JP" sz="2400" b="1" dirty="0"/>
              <a:t>CB + item bias (for frequent items)			0.6217</a:t>
            </a:r>
          </a:p>
          <a:p>
            <a:endParaRPr kumimoji="1" lang="en-US" altLang="ja-JP" sz="2400" b="1" dirty="0"/>
          </a:p>
          <a:p>
            <a:r>
              <a:rPr kumimoji="1" lang="en-US" altLang="ja-JP" sz="2400" b="1" dirty="0"/>
              <a:t>0.5*(CB + item bias) + 0.5*user bias 			0.6565</a:t>
            </a:r>
          </a:p>
          <a:p>
            <a:endParaRPr kumimoji="1" lang="ja-JP" altLang="en-US" sz="24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CCE55F-9DC1-27D5-4B22-9BBA165751DF}"/>
              </a:ext>
            </a:extLst>
          </p:cNvPr>
          <p:cNvSpPr txBox="1"/>
          <p:nvPr/>
        </p:nvSpPr>
        <p:spPr>
          <a:xfrm>
            <a:off x="1494893" y="5537771"/>
            <a:ext cx="2270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Tuned </a:t>
            </a:r>
            <a:r>
              <a:rPr kumimoji="1" lang="en-US" altLang="ja-JP" sz="20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mix_rate</a:t>
            </a:r>
            <a:endParaRPr kumimoji="1" lang="ja-JP" altLang="en-US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FA7F6C5-B89F-9D82-9BF0-CB00DF8E4FC6}"/>
              </a:ext>
            </a:extLst>
          </p:cNvPr>
          <p:cNvCxnSpPr>
            <a:cxnSpLocks/>
          </p:cNvCxnSpPr>
          <p:nvPr/>
        </p:nvCxnSpPr>
        <p:spPr>
          <a:xfrm flipV="1">
            <a:off x="3010328" y="4890499"/>
            <a:ext cx="698643" cy="6472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9F9D81A-BDE2-668A-0CBA-60CE8346B4F0}"/>
              </a:ext>
            </a:extLst>
          </p:cNvPr>
          <p:cNvCxnSpPr>
            <a:cxnSpLocks/>
          </p:cNvCxnSpPr>
          <p:nvPr/>
        </p:nvCxnSpPr>
        <p:spPr>
          <a:xfrm flipH="1" flipV="1">
            <a:off x="996593" y="4890499"/>
            <a:ext cx="914400" cy="6472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2100FD-19EA-6999-72FA-D00BF5645F99}"/>
              </a:ext>
            </a:extLst>
          </p:cNvPr>
          <p:cNvSpPr txBox="1"/>
          <p:nvPr/>
        </p:nvSpPr>
        <p:spPr>
          <a:xfrm>
            <a:off x="6236413" y="5476216"/>
            <a:ext cx="369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FFFF00"/>
                </a:solidFill>
              </a:rPr>
              <a:t>Ensemble is effective </a:t>
            </a:r>
            <a:endParaRPr kumimoji="1" lang="ja-JP" altLang="en-US" sz="2400" b="1" dirty="0">
              <a:solidFill>
                <a:srgbClr val="FFFF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6CEDBB1-B440-A80F-A5D4-E6EE0FE26465}"/>
              </a:ext>
            </a:extLst>
          </p:cNvPr>
          <p:cNvSpPr txBox="1"/>
          <p:nvPr/>
        </p:nvSpPr>
        <p:spPr>
          <a:xfrm>
            <a:off x="6090676" y="2334528"/>
            <a:ext cx="159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Val AUC</a:t>
            </a:r>
            <a:endParaRPr kumimoji="1" lang="ja-JP" altLang="en-US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37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0E44F-8D1B-A5FA-A39E-B102D8273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827"/>
            <a:ext cx="10353762" cy="684944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Collaborative filtering: SVD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DCC4D1-9B47-267C-F16D-029C0CAF1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43174"/>
            <a:ext cx="10353762" cy="208565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ja-JP" sz="2400" b="1" dirty="0">
                <a:solidFill>
                  <a:schemeClr val="tx1"/>
                </a:solidFill>
              </a:rPr>
              <a:t>C</a:t>
            </a:r>
            <a:r>
              <a:rPr kumimoji="1" lang="en-US" altLang="ja-JP" sz="2400" b="1" dirty="0">
                <a:solidFill>
                  <a:schemeClr val="tx1"/>
                </a:solidFill>
              </a:rPr>
              <a:t>onventional SVD (</a:t>
            </a:r>
            <a:r>
              <a:rPr kumimoji="1" lang="en-US" altLang="ja-JP" sz="2400" b="1" dirty="0" err="1">
                <a:solidFill>
                  <a:schemeClr val="tx1"/>
                </a:solidFill>
              </a:rPr>
              <a:t>numpy</a:t>
            </a:r>
            <a:r>
              <a:rPr kumimoji="1" lang="en-US" altLang="ja-JP" sz="2400" b="1" dirty="0">
                <a:solidFill>
                  <a:schemeClr val="tx1"/>
                </a:solidFill>
              </a:rPr>
              <a:t>, </a:t>
            </a:r>
            <a:r>
              <a:rPr kumimoji="1" lang="en-US" altLang="ja-JP" sz="2400" b="1" dirty="0" err="1">
                <a:solidFill>
                  <a:schemeClr val="tx1"/>
                </a:solidFill>
              </a:rPr>
              <a:t>sklearn</a:t>
            </a:r>
            <a:r>
              <a:rPr kumimoji="1" lang="en-US" altLang="ja-JP" sz="2400" b="1" dirty="0">
                <a:solidFill>
                  <a:schemeClr val="tx1"/>
                </a:solidFill>
              </a:rPr>
              <a:t>) is not optimized for Recommender</a:t>
            </a:r>
          </a:p>
          <a:p>
            <a:pPr marL="36900" indent="0">
              <a:buNone/>
            </a:pPr>
            <a:r>
              <a:rPr lang="en-US" altLang="ja-JP" sz="2400" b="1" dirty="0">
                <a:solidFill>
                  <a:srgbClr val="FFFF00"/>
                </a:solidFill>
              </a:rPr>
              <a:t>Surprise package’s SVD </a:t>
            </a:r>
            <a:r>
              <a:rPr lang="en-US" altLang="ja-JP" sz="2400" b="1" dirty="0">
                <a:solidFill>
                  <a:schemeClr val="tx1"/>
                </a:solidFill>
              </a:rPr>
              <a:t>is selected for </a:t>
            </a:r>
            <a:r>
              <a:rPr lang="en-US" altLang="ja-JP" sz="2400" b="1" dirty="0">
                <a:solidFill>
                  <a:srgbClr val="FFC000"/>
                </a:solidFill>
              </a:rPr>
              <a:t>frequent items and users.</a:t>
            </a:r>
          </a:p>
          <a:p>
            <a:pPr marL="36900" indent="0">
              <a:buNone/>
            </a:pPr>
            <a:r>
              <a:rPr lang="en-US" altLang="ja-JP" sz="2400" b="1" dirty="0">
                <a:solidFill>
                  <a:schemeClr val="tx1"/>
                </a:solidFill>
              </a:rPr>
              <a:t>Hyper parameter: </a:t>
            </a:r>
            <a:r>
              <a:rPr lang="en-US" altLang="ja-JP" sz="24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n_factor</a:t>
            </a:r>
            <a:r>
              <a:rPr lang="en-US" altLang="ja-JP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ja-JP" sz="2400" b="1" dirty="0">
                <a:solidFill>
                  <a:schemeClr val="tx1"/>
                </a:solidFill>
              </a:rPr>
              <a:t>of SVD, </a:t>
            </a:r>
            <a:r>
              <a:rPr lang="en-US" altLang="ja-JP" sz="24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mix_rate</a:t>
            </a:r>
            <a:r>
              <a:rPr lang="en-US" altLang="ja-JP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ja-JP" sz="2400" b="1" dirty="0">
                <a:solidFill>
                  <a:schemeClr val="tx1"/>
                </a:solidFill>
              </a:rPr>
              <a:t>for hybridization</a:t>
            </a:r>
          </a:p>
          <a:p>
            <a:pPr marL="36900" indent="0">
              <a:buNone/>
            </a:pPr>
            <a:endParaRPr kumimoji="1" lang="en-US" altLang="ja-JP" sz="2400" b="1" dirty="0">
              <a:solidFill>
                <a:schemeClr val="tx1"/>
              </a:solidFill>
            </a:endParaRPr>
          </a:p>
          <a:p>
            <a:pPr marL="36900" indent="0">
              <a:buNone/>
            </a:pP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A57616-5C48-76FC-2BE0-DC8B5B02D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40" y="2884507"/>
            <a:ext cx="5213117" cy="357838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E84E7F-E19B-28C4-BE8A-FAC7F7DC0874}"/>
              </a:ext>
            </a:extLst>
          </p:cNvPr>
          <p:cNvSpPr txBox="1"/>
          <p:nvPr/>
        </p:nvSpPr>
        <p:spPr>
          <a:xfrm>
            <a:off x="8774129" y="3606231"/>
            <a:ext cx="26404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Best params: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n_factor</a:t>
            </a:r>
            <a:r>
              <a:rPr kumimoji="1" lang="en-US" altLang="ja-JP" sz="2400" dirty="0"/>
              <a:t> = 25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mix_rate</a:t>
            </a:r>
            <a:r>
              <a:rPr kumimoji="1" lang="en-US" altLang="ja-JP" sz="2400" dirty="0"/>
              <a:t> = 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r>
              <a:rPr kumimoji="1" lang="en-US" altLang="ja-JP" sz="2400" dirty="0"/>
              <a:t>AUC: 0.6659</a:t>
            </a:r>
          </a:p>
          <a:p>
            <a:r>
              <a:rPr kumimoji="1" lang="en-US" altLang="ja-JP" sz="2400" dirty="0"/>
              <a:t>(0.013 improved)</a:t>
            </a:r>
          </a:p>
        </p:txBody>
      </p:sp>
    </p:spTree>
    <p:extLst>
      <p:ext uri="{BB962C8B-B14F-4D97-AF65-F5344CB8AC3E}">
        <p14:creationId xmlns:p14="http://schemas.microsoft.com/office/powerpoint/2010/main" val="3205628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版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>
    <a:spDef>
      <a:spPr>
        <a:ln w="15875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石版</Template>
  <TotalTime>332</TotalTime>
  <Words>492</Words>
  <Application>Microsoft Office PowerPoint</Application>
  <PresentationFormat>ワイド画面</PresentationFormat>
  <Paragraphs>89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Arial</vt:lpstr>
      <vt:lpstr>Arial</vt:lpstr>
      <vt:lpstr>Calisto MT</vt:lpstr>
      <vt:lpstr>Wingdings 2</vt:lpstr>
      <vt:lpstr>石版</vt:lpstr>
      <vt:lpstr>KKBox Music Recommender Challenge </vt:lpstr>
      <vt:lpstr>Table of contents</vt:lpstr>
      <vt:lpstr>Purpose and Data</vt:lpstr>
      <vt:lpstr>Hybrid Recommender Concept</vt:lpstr>
      <vt:lpstr>Basic feature: where a user listened to a song</vt:lpstr>
      <vt:lpstr>Item features and mean rating</vt:lpstr>
      <vt:lpstr>Validation Plan</vt:lpstr>
      <vt:lpstr>Content based approach</vt:lpstr>
      <vt:lpstr>Collaborative filtering: SVD</vt:lpstr>
      <vt:lpstr>Collaborative filtering: KNN</vt:lpstr>
      <vt:lpstr>Scores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Recommender Challenge </dc:title>
  <dc:creator>TAKAHASHI Hidetake</dc:creator>
  <cp:lastModifiedBy>TAKAHASHI Hidetake</cp:lastModifiedBy>
  <cp:revision>50</cp:revision>
  <dcterms:created xsi:type="dcterms:W3CDTF">2023-03-29T17:13:41Z</dcterms:created>
  <dcterms:modified xsi:type="dcterms:W3CDTF">2023-03-30T12:10:36Z</dcterms:modified>
</cp:coreProperties>
</file>