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FABA26-1691-4E96-A649-7895AAE5D0A2}">
  <a:tblStyle styleId="{29FABA26-1691-4E96-A649-7895AAE5D0A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4.xml"/><Relationship Id="rId22" Type="http://schemas.openxmlformats.org/officeDocument/2006/relationships/font" Target="fonts/Lato-boldItalic.fntdata"/><Relationship Id="rId10" Type="http://schemas.openxmlformats.org/officeDocument/2006/relationships/slide" Target="slides/slide3.xml"/><Relationship Id="rId21" Type="http://schemas.openxmlformats.org/officeDocument/2006/relationships/font" Target="fonts/Lato-italic.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font" Target="fonts/Montserrat-regular.fntdata"/><Relationship Id="rId14" Type="http://schemas.openxmlformats.org/officeDocument/2006/relationships/slide" Target="slides/slide7.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slideMaster" Target="slideMasters/slideMaster2.xml"/><Relationship Id="rId18" Type="http://schemas.openxmlformats.org/officeDocument/2006/relationships/font" Target="fonts/Montserrat-boldItalic.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16bef654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c16bef654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16bef654a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c16bef654a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c16f9912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c16f9912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c16bef654a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c16bef654a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c16bef654a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c16bef654a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c16f991297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c16f991297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c16f99129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c16f99129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0" y="490"/>
            <a:ext cx="5153705" cy="5134399"/>
            <a:chOff x="0" y="75"/>
            <a:chExt cx="5153705" cy="5152950"/>
          </a:xfrm>
        </p:grpSpPr>
        <p:sp>
          <p:nvSpPr>
            <p:cNvPr id="57" name="Google Shape;57;p1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62" name="Google Shape;62;p14"/>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grpSp>
        <p:nvGrpSpPr>
          <p:cNvPr id="65" name="Google Shape;65;p15"/>
          <p:cNvGrpSpPr/>
          <p:nvPr/>
        </p:nvGrpSpPr>
        <p:grpSpPr>
          <a:xfrm>
            <a:off x="4406400" y="0"/>
            <a:ext cx="4737600" cy="5143065"/>
            <a:chOff x="4406400" y="0"/>
            <a:chExt cx="4737600" cy="5143065"/>
          </a:xfrm>
        </p:grpSpPr>
        <p:sp>
          <p:nvSpPr>
            <p:cNvPr id="66" name="Google Shape;66;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 name="Google Shape;8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6" name="Shape 86"/>
        <p:cNvGrpSpPr/>
        <p:nvPr/>
      </p:nvGrpSpPr>
      <p:grpSpPr>
        <a:xfrm>
          <a:off x="0" y="0"/>
          <a:ext cx="0" cy="0"/>
          <a:chOff x="0" y="0"/>
          <a:chExt cx="0" cy="0"/>
        </a:xfrm>
      </p:grpSpPr>
      <p:grpSp>
        <p:nvGrpSpPr>
          <p:cNvPr id="87" name="Google Shape;87;p16"/>
          <p:cNvGrpSpPr/>
          <p:nvPr/>
        </p:nvGrpSpPr>
        <p:grpSpPr>
          <a:xfrm>
            <a:off x="0" y="381001"/>
            <a:ext cx="1037850" cy="1016287"/>
            <a:chOff x="0" y="381001"/>
            <a:chExt cx="1037850" cy="1016287"/>
          </a:xfrm>
        </p:grpSpPr>
        <p:sp>
          <p:nvSpPr>
            <p:cNvPr id="88" name="Google Shape;8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17"/>
          <p:cNvGrpSpPr/>
          <p:nvPr/>
        </p:nvGrpSpPr>
        <p:grpSpPr>
          <a:xfrm>
            <a:off x="0" y="381001"/>
            <a:ext cx="1037850" cy="1016287"/>
            <a:chOff x="0" y="381001"/>
            <a:chExt cx="1037850" cy="1016287"/>
          </a:xfrm>
        </p:grpSpPr>
        <p:sp>
          <p:nvSpPr>
            <p:cNvPr id="95" name="Google Shape;9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 name="Google Shape;98;p1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9" name="Google Shape;99;p1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grpSp>
        <p:nvGrpSpPr>
          <p:cNvPr id="102" name="Google Shape;102;p18"/>
          <p:cNvGrpSpPr/>
          <p:nvPr/>
        </p:nvGrpSpPr>
        <p:grpSpPr>
          <a:xfrm>
            <a:off x="0" y="381001"/>
            <a:ext cx="1037850" cy="1016287"/>
            <a:chOff x="0" y="381001"/>
            <a:chExt cx="1037850" cy="1016287"/>
          </a:xfrm>
        </p:grpSpPr>
        <p:sp>
          <p:nvSpPr>
            <p:cNvPr id="103" name="Google Shape;10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grpSp>
        <p:nvGrpSpPr>
          <p:cNvPr id="108" name="Google Shape;108;p19"/>
          <p:cNvGrpSpPr/>
          <p:nvPr/>
        </p:nvGrpSpPr>
        <p:grpSpPr>
          <a:xfrm>
            <a:off x="0" y="381001"/>
            <a:ext cx="1037850" cy="1016287"/>
            <a:chOff x="0" y="381001"/>
            <a:chExt cx="1037850" cy="1016287"/>
          </a:xfrm>
        </p:grpSpPr>
        <p:sp>
          <p:nvSpPr>
            <p:cNvPr id="109" name="Google Shape;10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9"/>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2" name="Google Shape;112;p19"/>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4" name="Shape 114"/>
        <p:cNvGrpSpPr/>
        <p:nvPr/>
      </p:nvGrpSpPr>
      <p:grpSpPr>
        <a:xfrm>
          <a:off x="0" y="0"/>
          <a:ext cx="0" cy="0"/>
          <a:chOff x="0" y="0"/>
          <a:chExt cx="0" cy="0"/>
        </a:xfrm>
      </p:grpSpPr>
      <p:grpSp>
        <p:nvGrpSpPr>
          <p:cNvPr id="115" name="Google Shape;115;p20"/>
          <p:cNvGrpSpPr/>
          <p:nvPr/>
        </p:nvGrpSpPr>
        <p:grpSpPr>
          <a:xfrm>
            <a:off x="4406400" y="0"/>
            <a:ext cx="4737600" cy="5143500"/>
            <a:chOff x="4406400" y="0"/>
            <a:chExt cx="4737600" cy="5143500"/>
          </a:xfrm>
        </p:grpSpPr>
        <p:sp>
          <p:nvSpPr>
            <p:cNvPr id="116" name="Google Shape;116;p20"/>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0"/>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5" name="Google Shape;13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6" name="Shape 136"/>
        <p:cNvGrpSpPr/>
        <p:nvPr/>
      </p:nvGrpSpPr>
      <p:grpSpPr>
        <a:xfrm>
          <a:off x="0" y="0"/>
          <a:ext cx="0" cy="0"/>
          <a:chOff x="0" y="0"/>
          <a:chExt cx="0" cy="0"/>
        </a:xfrm>
      </p:grpSpPr>
      <p:grpSp>
        <p:nvGrpSpPr>
          <p:cNvPr id="137" name="Google Shape;137;p21"/>
          <p:cNvGrpSpPr/>
          <p:nvPr/>
        </p:nvGrpSpPr>
        <p:grpSpPr>
          <a:xfrm>
            <a:off x="0" y="381001"/>
            <a:ext cx="1037850" cy="1016287"/>
            <a:chOff x="0" y="381001"/>
            <a:chExt cx="1037850" cy="1016287"/>
          </a:xfrm>
        </p:grpSpPr>
        <p:sp>
          <p:nvSpPr>
            <p:cNvPr id="138" name="Google Shape;13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21"/>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1" name="Google Shape;141;p21"/>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42" name="Google Shape;142;p21"/>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grpSp>
        <p:nvGrpSpPr>
          <p:cNvPr id="145" name="Google Shape;145;p22"/>
          <p:cNvGrpSpPr/>
          <p:nvPr/>
        </p:nvGrpSpPr>
        <p:grpSpPr>
          <a:xfrm>
            <a:off x="0" y="4128572"/>
            <a:ext cx="698925" cy="684657"/>
            <a:chOff x="0" y="3785672"/>
            <a:chExt cx="698925" cy="684657"/>
          </a:xfrm>
        </p:grpSpPr>
        <p:sp>
          <p:nvSpPr>
            <p:cNvPr id="146" name="Google Shape;146;p2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2"/>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0" name="Shape 150"/>
        <p:cNvGrpSpPr/>
        <p:nvPr/>
      </p:nvGrpSpPr>
      <p:grpSpPr>
        <a:xfrm>
          <a:off x="0" y="0"/>
          <a:ext cx="0" cy="0"/>
          <a:chOff x="0" y="0"/>
          <a:chExt cx="0" cy="0"/>
        </a:xfrm>
      </p:grpSpPr>
      <p:grpSp>
        <p:nvGrpSpPr>
          <p:cNvPr id="151" name="Google Shape;151;p23"/>
          <p:cNvGrpSpPr/>
          <p:nvPr/>
        </p:nvGrpSpPr>
        <p:grpSpPr>
          <a:xfrm>
            <a:off x="4406400" y="0"/>
            <a:ext cx="4737600" cy="5143065"/>
            <a:chOff x="4406400" y="0"/>
            <a:chExt cx="4737600" cy="5143065"/>
          </a:xfrm>
        </p:grpSpPr>
        <p:sp>
          <p:nvSpPr>
            <p:cNvPr id="152" name="Google Shape;152;p2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3"/>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71" name="Google Shape;171;p23"/>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72" name="Google Shape;17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3" name="Shape 173"/>
        <p:cNvGrpSpPr/>
        <p:nvPr/>
      </p:nvGrpSpPr>
      <p:grpSpPr>
        <a:xfrm>
          <a:off x="0" y="0"/>
          <a:ext cx="0" cy="0"/>
          <a:chOff x="0" y="0"/>
          <a:chExt cx="0" cy="0"/>
        </a:xfrm>
      </p:grpSpPr>
      <p:sp>
        <p:nvSpPr>
          <p:cNvPr id="174" name="Google Shape;17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www.nature.com/articles/s41597-020-00768-9"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drive.google.com/file/d/14bH0hsxIs9QwbQFade5QKeENdivg7GwI/view?usp=share_link" TargetMode="External"/><Relationship Id="rId4" Type="http://schemas.openxmlformats.org/officeDocument/2006/relationships/hyperlink" Target="https://drive.google.com/file/d/1-rlOq9bGIa3Tpybib6ymSy_0P72FamiR/view?usp=share_link" TargetMode="External"/><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4700"/>
              <a:t>Yield Strength</a:t>
            </a:r>
            <a:endParaRPr b="1" sz="4700"/>
          </a:p>
          <a:p>
            <a:pPr indent="0" lvl="0" marL="0" rtl="0" algn="l">
              <a:spcBef>
                <a:spcPts val="0"/>
              </a:spcBef>
              <a:spcAft>
                <a:spcPts val="0"/>
              </a:spcAft>
              <a:buNone/>
            </a:pPr>
            <a:r>
              <a:t/>
            </a:r>
            <a:endParaRPr/>
          </a:p>
        </p:txBody>
      </p:sp>
      <p:sp>
        <p:nvSpPr>
          <p:cNvPr id="180" name="Google Shape;180;p25"/>
          <p:cNvSpPr txBox="1"/>
          <p:nvPr>
            <p:ph idx="1" type="subTitle"/>
          </p:nvPr>
        </p:nvSpPr>
        <p:spPr>
          <a:xfrm>
            <a:off x="3706150" y="2571750"/>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Week 5</a:t>
            </a:r>
            <a:endParaRPr/>
          </a:p>
          <a:p>
            <a:pPr indent="0" lvl="0" marL="0" rtl="0" algn="l">
              <a:spcBef>
                <a:spcPts val="0"/>
              </a:spcBef>
              <a:spcAft>
                <a:spcPts val="0"/>
              </a:spcAft>
              <a:buNone/>
            </a:pPr>
            <a:r>
              <a:t/>
            </a:r>
            <a:endParaRPr/>
          </a:p>
        </p:txBody>
      </p:sp>
      <p:sp>
        <p:nvSpPr>
          <p:cNvPr id="181" name="Google Shape;181;p25"/>
          <p:cNvSpPr txBox="1"/>
          <p:nvPr/>
        </p:nvSpPr>
        <p:spPr>
          <a:xfrm>
            <a:off x="4416700" y="3077850"/>
            <a:ext cx="5241900" cy="731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FFFFFF"/>
                </a:solidFill>
                <a:latin typeface="Lato"/>
                <a:ea typeface="Lato"/>
                <a:cs typeface="Lato"/>
                <a:sym typeface="Lato"/>
              </a:rPr>
              <a:t>Yutong, Xiangyu, Haoting, Harsha</a:t>
            </a:r>
            <a:endParaRPr sz="1700">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Progress</a:t>
            </a:r>
            <a:endParaRPr/>
          </a:p>
        </p:txBody>
      </p:sp>
      <p:sp>
        <p:nvSpPr>
          <p:cNvPr id="187" name="Google Shape;187;p26"/>
          <p:cNvSpPr txBox="1"/>
          <p:nvPr>
            <p:ph idx="1" type="body"/>
          </p:nvPr>
        </p:nvSpPr>
        <p:spPr>
          <a:xfrm>
            <a:off x="98950" y="1405950"/>
            <a:ext cx="4587600" cy="3522900"/>
          </a:xfrm>
          <a:prstGeom prst="rect">
            <a:avLst/>
          </a:prstGeom>
        </p:spPr>
        <p:txBody>
          <a:bodyPr anchorCtr="0" anchor="t" bIns="91425" lIns="91425" spcFirstLastPara="1" rIns="91425" wrap="square" tIns="91425">
            <a:normAutofit lnSpcReduction="20000"/>
          </a:bodyPr>
          <a:lstStyle/>
          <a:p>
            <a:pPr indent="-311150" lvl="0" marL="457200" rtl="0" algn="l">
              <a:lnSpc>
                <a:spcPct val="150000"/>
              </a:lnSpc>
              <a:spcBef>
                <a:spcPts val="0"/>
              </a:spcBef>
              <a:spcAft>
                <a:spcPts val="0"/>
              </a:spcAft>
              <a:buSzPts val="1300"/>
              <a:buChar char="-"/>
            </a:pPr>
            <a:r>
              <a:rPr lang="en"/>
              <a:t>Trying to find a </a:t>
            </a:r>
            <a:r>
              <a:rPr lang="en"/>
              <a:t>research</a:t>
            </a:r>
            <a:r>
              <a:rPr lang="en"/>
              <a:t>  paper with ground truth data about yield strength</a:t>
            </a:r>
            <a:endParaRPr/>
          </a:p>
          <a:p>
            <a:pPr indent="-311150" lvl="0" marL="457200" rtl="0" algn="l">
              <a:lnSpc>
                <a:spcPct val="150000"/>
              </a:lnSpc>
              <a:spcBef>
                <a:spcPts val="0"/>
              </a:spcBef>
              <a:spcAft>
                <a:spcPts val="0"/>
              </a:spcAft>
              <a:buSzPts val="1300"/>
              <a:buChar char="-"/>
            </a:pPr>
            <a:r>
              <a:rPr lang="en"/>
              <a:t>Ask GPT what are some websites that have Comprehensive ground truth data on yield strength</a:t>
            </a:r>
            <a:endParaRPr/>
          </a:p>
          <a:p>
            <a:pPr indent="-311150" lvl="0" marL="457200" rtl="0" algn="l">
              <a:lnSpc>
                <a:spcPct val="150000"/>
              </a:lnSpc>
              <a:spcBef>
                <a:spcPts val="0"/>
              </a:spcBef>
              <a:spcAft>
                <a:spcPts val="0"/>
              </a:spcAft>
              <a:buSzPts val="1300"/>
              <a:buChar char="-"/>
            </a:pPr>
            <a:r>
              <a:rPr lang="en"/>
              <a:t>And GPT yield strength database might come from those websites</a:t>
            </a:r>
            <a:endParaRPr/>
          </a:p>
          <a:p>
            <a:pPr indent="-311150" lvl="0" marL="457200" rtl="0" algn="l">
              <a:lnSpc>
                <a:spcPct val="150000"/>
              </a:lnSpc>
              <a:spcBef>
                <a:spcPts val="0"/>
              </a:spcBef>
              <a:spcAft>
                <a:spcPts val="0"/>
              </a:spcAft>
              <a:buSzPts val="1300"/>
              <a:buChar char="-"/>
            </a:pPr>
            <a:r>
              <a:rPr lang="en"/>
              <a:t>The scarcity of yield strength data for individual chemical elements can be attributed to the fact that testing and reporting of yield strength are predominantly focused on materials used in the construction industry. In this context, the emphasis is often on alloys or composite materials rather than on single chemical elements.</a:t>
            </a:r>
            <a:endParaRPr/>
          </a:p>
        </p:txBody>
      </p:sp>
      <p:pic>
        <p:nvPicPr>
          <p:cNvPr id="188" name="Google Shape;188;p26"/>
          <p:cNvPicPr preferRelativeResize="0"/>
          <p:nvPr/>
        </p:nvPicPr>
        <p:blipFill>
          <a:blip r:embed="rId3">
            <a:alphaModFix/>
          </a:blip>
          <a:stretch>
            <a:fillRect/>
          </a:stretch>
        </p:blipFill>
        <p:spPr>
          <a:xfrm>
            <a:off x="4572000" y="1467450"/>
            <a:ext cx="4467172" cy="29112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Progress</a:t>
            </a:r>
            <a:endParaRPr/>
          </a:p>
        </p:txBody>
      </p:sp>
      <p:sp>
        <p:nvSpPr>
          <p:cNvPr id="194" name="Google Shape;194;p27"/>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found one </a:t>
            </a:r>
            <a:r>
              <a:rPr lang="en"/>
              <a:t>dataset</a:t>
            </a:r>
            <a:r>
              <a:rPr lang="en"/>
              <a:t> for </a:t>
            </a:r>
            <a:r>
              <a:rPr lang="en"/>
              <a:t>yield</a:t>
            </a:r>
            <a:r>
              <a:rPr lang="en"/>
              <a:t> strength of more complex compounds in this paper </a:t>
            </a:r>
            <a:r>
              <a:rPr lang="en" u="sng">
                <a:solidFill>
                  <a:schemeClr val="hlink"/>
                </a:solidFill>
                <a:hlinkClick r:id="rId3"/>
              </a:rPr>
              <a:t>https://www.nature.com/articles/s41597-020-00768-9</a:t>
            </a:r>
            <a:endParaRPr/>
          </a:p>
          <a:p>
            <a:pPr indent="-311150" lvl="0" marL="457200" rtl="0" algn="l">
              <a:spcBef>
                <a:spcPts val="0"/>
              </a:spcBef>
              <a:spcAft>
                <a:spcPts val="0"/>
              </a:spcAft>
              <a:buSzPts val="1300"/>
              <a:buChar char="-"/>
            </a:pPr>
            <a:r>
              <a:rPr lang="en"/>
              <a:t>This contained a csv file with many complex compounds and data related to their properties. </a:t>
            </a:r>
            <a:endParaRPr/>
          </a:p>
          <a:p>
            <a:pPr indent="0" lvl="0" marL="457200" rtl="0" algn="l">
              <a:spcBef>
                <a:spcPts val="1200"/>
              </a:spcBef>
              <a:spcAft>
                <a:spcPts val="1200"/>
              </a:spcAft>
              <a:buNone/>
            </a:pPr>
            <a:r>
              <a:t/>
            </a:r>
            <a:endParaRPr/>
          </a:p>
        </p:txBody>
      </p:sp>
      <p:pic>
        <p:nvPicPr>
          <p:cNvPr id="195" name="Google Shape;195;p27"/>
          <p:cNvPicPr preferRelativeResize="0"/>
          <p:nvPr/>
        </p:nvPicPr>
        <p:blipFill>
          <a:blip r:embed="rId4">
            <a:alphaModFix/>
          </a:blip>
          <a:stretch>
            <a:fillRect/>
          </a:stretch>
        </p:blipFill>
        <p:spPr>
          <a:xfrm>
            <a:off x="1850525" y="2469324"/>
            <a:ext cx="4759224" cy="23610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Progress</a:t>
            </a:r>
            <a:endParaRPr/>
          </a:p>
        </p:txBody>
      </p:sp>
      <p:sp>
        <p:nvSpPr>
          <p:cNvPr id="201" name="Google Shape;201;p28"/>
          <p:cNvSpPr txBox="1"/>
          <p:nvPr>
            <p:ph idx="1" type="body"/>
          </p:nvPr>
        </p:nvSpPr>
        <p:spPr>
          <a:xfrm>
            <a:off x="3682350" y="1217625"/>
            <a:ext cx="4653900" cy="32601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Using Rstudio to tidy the data </a:t>
            </a:r>
            <a:endParaRPr sz="1100"/>
          </a:p>
          <a:p>
            <a:pPr indent="-285750" lvl="1" marL="914400" rtl="0" algn="l">
              <a:spcBef>
                <a:spcPts val="0"/>
              </a:spcBef>
              <a:spcAft>
                <a:spcPts val="0"/>
              </a:spcAft>
              <a:buSzPts val="900"/>
              <a:buChar char="-"/>
            </a:pPr>
            <a:r>
              <a:rPr lang="en" sz="900"/>
              <a:t>Only contains two columns: chemical </a:t>
            </a:r>
            <a:r>
              <a:rPr lang="en" sz="900"/>
              <a:t>compounds</a:t>
            </a:r>
            <a:endParaRPr sz="900"/>
          </a:p>
          <a:p>
            <a:pPr indent="-285750" lvl="1" marL="914400" rtl="0" algn="l">
              <a:spcBef>
                <a:spcPts val="0"/>
              </a:spcBef>
              <a:spcAft>
                <a:spcPts val="0"/>
              </a:spcAft>
              <a:buSzPts val="900"/>
              <a:buChar char="-"/>
            </a:pPr>
            <a:r>
              <a:rPr lang="en" sz="900"/>
              <a:t>Only the materials have yield strength values</a:t>
            </a:r>
            <a:endParaRPr sz="900"/>
          </a:p>
          <a:p>
            <a:pPr indent="-285750" lvl="1" marL="914400" rtl="0" algn="l">
              <a:spcBef>
                <a:spcPts val="0"/>
              </a:spcBef>
              <a:spcAft>
                <a:spcPts val="0"/>
              </a:spcAft>
              <a:buSzPts val="900"/>
              <a:buChar char="-"/>
            </a:pPr>
            <a:r>
              <a:rPr lang="en" sz="900"/>
              <a:t>Only yield strength values that are a number</a:t>
            </a:r>
            <a:endParaRPr sz="900"/>
          </a:p>
          <a:p>
            <a:pPr indent="-298450" lvl="0" marL="457200" rtl="0" algn="l">
              <a:spcBef>
                <a:spcPts val="0"/>
              </a:spcBef>
              <a:spcAft>
                <a:spcPts val="0"/>
              </a:spcAft>
              <a:buSzPts val="1100"/>
              <a:buChar char="-"/>
            </a:pPr>
            <a:r>
              <a:rPr lang="en" sz="1100"/>
              <a:t>Finally, combine the dataset from 2018 and 2019 and check if duplicated( unit in MPa)</a:t>
            </a:r>
            <a:endParaRPr sz="1100"/>
          </a:p>
          <a:p>
            <a:pPr indent="0" lvl="0" marL="0" rtl="0" algn="l">
              <a:spcBef>
                <a:spcPts val="1200"/>
              </a:spcBef>
              <a:spcAft>
                <a:spcPts val="0"/>
              </a:spcAft>
              <a:buNone/>
            </a:pPr>
            <a:r>
              <a:rPr lang="en" sz="1100"/>
              <a:t>R code: </a:t>
            </a:r>
            <a:r>
              <a:rPr lang="en" sz="1100" u="sng">
                <a:solidFill>
                  <a:schemeClr val="hlink"/>
                </a:solidFill>
                <a:hlinkClick r:id="rId3"/>
              </a:rPr>
              <a:t>https://drive.google.com/file/d/14bH0hsxIs9QwbQFade5QKeENdivg7GwI/view?usp=share_link</a:t>
            </a:r>
            <a:r>
              <a:rPr lang="en" sz="1100"/>
              <a:t> </a:t>
            </a:r>
            <a:endParaRPr sz="1100"/>
          </a:p>
          <a:p>
            <a:pPr indent="0" lvl="0" marL="0" rtl="0" algn="l">
              <a:spcBef>
                <a:spcPts val="1200"/>
              </a:spcBef>
              <a:spcAft>
                <a:spcPts val="0"/>
              </a:spcAft>
              <a:buNone/>
            </a:pPr>
            <a:r>
              <a:rPr lang="en" sz="1100"/>
              <a:t>Ground Truth Data:</a:t>
            </a:r>
            <a:endParaRPr sz="1100"/>
          </a:p>
          <a:p>
            <a:pPr indent="0" lvl="0" marL="0" rtl="0" algn="l">
              <a:spcBef>
                <a:spcPts val="1200"/>
              </a:spcBef>
              <a:spcAft>
                <a:spcPts val="0"/>
              </a:spcAft>
              <a:buNone/>
            </a:pPr>
            <a:r>
              <a:rPr lang="en" sz="1100" u="sng">
                <a:solidFill>
                  <a:schemeClr val="hlink"/>
                </a:solidFill>
                <a:hlinkClick r:id="rId4"/>
              </a:rPr>
              <a:t>https://drive.google.com/file/d/1-rlOq9bGIa3Tpybib6ymSy_0P72FamiR/view?usp=share_link</a:t>
            </a:r>
            <a:endParaRPr sz="1100"/>
          </a:p>
          <a:p>
            <a:pPr indent="0" lvl="0" marL="0" rtl="0" algn="l">
              <a:spcBef>
                <a:spcPts val="1200"/>
              </a:spcBef>
              <a:spcAft>
                <a:spcPts val="1200"/>
              </a:spcAft>
              <a:buNone/>
            </a:pPr>
            <a:r>
              <a:t/>
            </a:r>
            <a:endParaRPr sz="1100"/>
          </a:p>
        </p:txBody>
      </p:sp>
      <p:pic>
        <p:nvPicPr>
          <p:cNvPr id="202" name="Google Shape;202;p28"/>
          <p:cNvPicPr preferRelativeResize="0"/>
          <p:nvPr/>
        </p:nvPicPr>
        <p:blipFill>
          <a:blip r:embed="rId5">
            <a:alphaModFix/>
          </a:blip>
          <a:stretch>
            <a:fillRect/>
          </a:stretch>
        </p:blipFill>
        <p:spPr>
          <a:xfrm>
            <a:off x="1717275" y="946000"/>
            <a:ext cx="1336625" cy="3531726"/>
          </a:xfrm>
          <a:prstGeom prst="rect">
            <a:avLst/>
          </a:prstGeom>
          <a:noFill/>
          <a:ln>
            <a:noFill/>
          </a:ln>
        </p:spPr>
      </p:pic>
      <p:sp>
        <p:nvSpPr>
          <p:cNvPr id="203" name="Google Shape;203;p28"/>
          <p:cNvSpPr txBox="1"/>
          <p:nvPr/>
        </p:nvSpPr>
        <p:spPr>
          <a:xfrm>
            <a:off x="1793000" y="4536650"/>
            <a:ext cx="1260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268 entries</a:t>
            </a:r>
            <a:endParaRPr sz="13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Progress</a:t>
            </a:r>
            <a:endParaRPr/>
          </a:p>
        </p:txBody>
      </p:sp>
      <p:sp>
        <p:nvSpPr>
          <p:cNvPr id="209" name="Google Shape;209;p29"/>
          <p:cNvSpPr txBox="1"/>
          <p:nvPr>
            <p:ph idx="1" type="body"/>
          </p:nvPr>
        </p:nvSpPr>
        <p:spPr>
          <a:xfrm>
            <a:off x="112250" y="2795375"/>
            <a:ext cx="8821800" cy="2269800"/>
          </a:xfrm>
          <a:prstGeom prst="rect">
            <a:avLst/>
          </a:prstGeom>
        </p:spPr>
        <p:txBody>
          <a:bodyPr anchorCtr="0" anchor="t" bIns="91425" lIns="91425" spcFirstLastPara="1" rIns="91425" wrap="square" tIns="91425">
            <a:normAutofit/>
          </a:bodyPr>
          <a:lstStyle/>
          <a:p>
            <a:pPr indent="-298450" lvl="0" marL="457200" rtl="0" algn="l">
              <a:lnSpc>
                <a:spcPct val="150000"/>
              </a:lnSpc>
              <a:spcBef>
                <a:spcPts val="0"/>
              </a:spcBef>
              <a:spcAft>
                <a:spcPts val="0"/>
              </a:spcAft>
              <a:buSzPts val="1100"/>
              <a:buChar char="-"/>
            </a:pPr>
            <a:r>
              <a:rPr lang="en" sz="1100"/>
              <a:t>Since we don’t have much Ground Truth Data on Yield Strength, o</a:t>
            </a:r>
            <a:r>
              <a:rPr lang="en" sz="1100"/>
              <a:t>ne possible options at this stage </a:t>
            </a:r>
            <a:r>
              <a:rPr lang="en" sz="1100"/>
              <a:t>will</a:t>
            </a:r>
            <a:r>
              <a:rPr lang="en" sz="1100"/>
              <a:t> be: instead of prompting GPT to generate yield strength as much as it can from its database, we give GPT the chemical composition that we found, and check if the value given by GPT matches the one we found online.</a:t>
            </a:r>
            <a:endParaRPr sz="1100"/>
          </a:p>
          <a:p>
            <a:pPr indent="-298450" lvl="0" marL="457200" rtl="0" algn="l">
              <a:lnSpc>
                <a:spcPct val="150000"/>
              </a:lnSpc>
              <a:spcBef>
                <a:spcPts val="0"/>
              </a:spcBef>
              <a:spcAft>
                <a:spcPts val="0"/>
              </a:spcAft>
              <a:buSzPts val="1100"/>
              <a:buChar char="-"/>
            </a:pPr>
            <a:r>
              <a:rPr lang="en" sz="1100"/>
              <a:t>We modify the prompt to ask GPT only once and format its answer to a list, then check the result against the ground truth database</a:t>
            </a:r>
            <a:endParaRPr sz="1100"/>
          </a:p>
          <a:p>
            <a:pPr indent="-298450" lvl="0" marL="457200" rtl="0" algn="l">
              <a:lnSpc>
                <a:spcPct val="150000"/>
              </a:lnSpc>
              <a:spcBef>
                <a:spcPts val="0"/>
              </a:spcBef>
              <a:spcAft>
                <a:spcPts val="0"/>
              </a:spcAft>
              <a:buSzPts val="1100"/>
              <a:buChar char="-"/>
            </a:pPr>
            <a:r>
              <a:rPr lang="en" sz="1100"/>
              <a:t>Nevertheless, GPT stop at the middle. it CAN’T generate the yield strength of 268 materials, it only produces the yield strength of the first 125 materials</a:t>
            </a:r>
            <a:endParaRPr sz="1100"/>
          </a:p>
          <a:p>
            <a:pPr indent="-298450" lvl="0" marL="457200" rtl="0" algn="l">
              <a:lnSpc>
                <a:spcPct val="150000"/>
              </a:lnSpc>
              <a:spcBef>
                <a:spcPts val="0"/>
              </a:spcBef>
              <a:spcAft>
                <a:spcPts val="0"/>
              </a:spcAft>
              <a:buSzPts val="1100"/>
              <a:buChar char="-"/>
            </a:pPr>
            <a:r>
              <a:rPr lang="en" sz="1100"/>
              <a:t>Using 10% error acceptance, GPT get 69.6% correct values of yield strength among the 125 generated entries (I </a:t>
            </a:r>
            <a:r>
              <a:rPr lang="en" sz="1100"/>
              <a:t>believe</a:t>
            </a:r>
            <a:r>
              <a:rPr lang="en" sz="1100"/>
              <a:t> it did a good job)</a:t>
            </a:r>
            <a:endParaRPr sz="1100"/>
          </a:p>
        </p:txBody>
      </p:sp>
      <p:pic>
        <p:nvPicPr>
          <p:cNvPr id="210" name="Google Shape;210;p29"/>
          <p:cNvPicPr preferRelativeResize="0"/>
          <p:nvPr/>
        </p:nvPicPr>
        <p:blipFill>
          <a:blip r:embed="rId3">
            <a:alphaModFix/>
          </a:blip>
          <a:stretch>
            <a:fillRect/>
          </a:stretch>
        </p:blipFill>
        <p:spPr>
          <a:xfrm>
            <a:off x="4514025" y="134175"/>
            <a:ext cx="4629977" cy="2500967"/>
          </a:xfrm>
          <a:prstGeom prst="rect">
            <a:avLst/>
          </a:prstGeom>
          <a:noFill/>
          <a:ln>
            <a:noFill/>
          </a:ln>
        </p:spPr>
      </p:pic>
      <p:pic>
        <p:nvPicPr>
          <p:cNvPr id="211" name="Google Shape;211;p29"/>
          <p:cNvPicPr preferRelativeResize="0"/>
          <p:nvPr/>
        </p:nvPicPr>
        <p:blipFill>
          <a:blip r:embed="rId4">
            <a:alphaModFix/>
          </a:blip>
          <a:stretch>
            <a:fillRect/>
          </a:stretch>
        </p:blipFill>
        <p:spPr>
          <a:xfrm>
            <a:off x="0" y="1568289"/>
            <a:ext cx="4572001" cy="9666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 Further Steps</a:t>
            </a:r>
            <a:endParaRPr/>
          </a:p>
        </p:txBody>
      </p:sp>
      <p:sp>
        <p:nvSpPr>
          <p:cNvPr id="217" name="Google Shape;217;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GPT can’t generate results for the whole list of materials. What makes it stops at the middle? Is it timeout exception? Or it just don’t want to generate more and stop there? Or it splits the list we given in the wrong way.(maybe next week prompting GPT a nicer input table)</a:t>
            </a:r>
            <a:endParaRPr/>
          </a:p>
          <a:p>
            <a:pPr indent="-311150" lvl="0" marL="457200" rtl="0" algn="l">
              <a:spcBef>
                <a:spcPts val="0"/>
              </a:spcBef>
              <a:spcAft>
                <a:spcPts val="0"/>
              </a:spcAft>
              <a:buSzPts val="1300"/>
              <a:buChar char="-"/>
            </a:pPr>
            <a:r>
              <a:rPr lang="en"/>
              <a:t>GPT did a good job when feeding it with specific materials to check. However, will it also did a good job when we don’t prompt specific materials? Will it gives us </a:t>
            </a:r>
            <a:r>
              <a:rPr lang="en"/>
              <a:t>results</a:t>
            </a:r>
            <a:r>
              <a:rPr lang="en"/>
              <a:t> that have records in our Ground Truth Database, or completely no overlap?</a:t>
            </a:r>
            <a:endParaRPr/>
          </a:p>
          <a:p>
            <a:pPr indent="-311150" lvl="0" marL="457200" rtl="0" algn="l">
              <a:spcBef>
                <a:spcPts val="0"/>
              </a:spcBef>
              <a:spcAft>
                <a:spcPts val="0"/>
              </a:spcAft>
              <a:buSzPts val="1300"/>
              <a:buChar char="-"/>
            </a:pPr>
            <a:r>
              <a:rPr lang="en"/>
              <a:t>There are some concerns about the previous steps: we can improve/expand our GT database by searching the unknown of GPT’s answer and put them in our </a:t>
            </a:r>
            <a:r>
              <a:rPr lang="en"/>
              <a:t>database</a:t>
            </a:r>
            <a:r>
              <a:rPr lang="en"/>
              <a:t>. However, it is too inefficient in such way, what are some better way to accomplish this?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graphicFrame>
        <p:nvGraphicFramePr>
          <p:cNvPr id="223" name="Google Shape;223;p31"/>
          <p:cNvGraphicFramePr/>
          <p:nvPr/>
        </p:nvGraphicFramePr>
        <p:xfrm>
          <a:off x="952500" y="1809750"/>
          <a:ext cx="3000000" cy="3000000"/>
        </p:xfrm>
        <a:graphic>
          <a:graphicData uri="http://schemas.openxmlformats.org/drawingml/2006/table">
            <a:tbl>
              <a:tblPr>
                <a:noFill/>
                <a:tableStyleId>{29FABA26-1691-4E96-A649-7895AAE5D0A2}</a:tableStyleId>
              </a:tblPr>
              <a:tblGrid>
                <a:gridCol w="2413000"/>
                <a:gridCol w="2413000"/>
                <a:gridCol w="2413000"/>
              </a:tblGrid>
              <a:tr h="381000">
                <a:tc>
                  <a:txBody>
                    <a:bodyPr/>
                    <a:lstStyle/>
                    <a:p>
                      <a:pPr indent="0" lvl="0" marL="0" rtl="0" algn="l">
                        <a:spcBef>
                          <a:spcPts val="0"/>
                        </a:spcBef>
                        <a:spcAft>
                          <a:spcPts val="0"/>
                        </a:spcAft>
                        <a:buNone/>
                      </a:pPr>
                      <a:r>
                        <a:rPr lang="en">
                          <a:solidFill>
                            <a:srgbClr val="FFFFFF"/>
                          </a:solidFill>
                        </a:rPr>
                        <a:t>Date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Hours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Description of Work</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03/10/2023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highlight>
                            <a:srgbClr val="1B212C"/>
                          </a:highlight>
                        </a:rPr>
                        <a:t>2.5</a:t>
                      </a:r>
                      <a:endParaRPr>
                        <a:solidFill>
                          <a:srgbClr val="FFFFFF"/>
                        </a:solidFill>
                        <a:highlight>
                          <a:srgbClr val="1B212C"/>
                        </a:highlight>
                      </a:endParaRPr>
                    </a:p>
                  </a:txBody>
                  <a:tcPr marT="91425" marB="91425" marR="91425" marL="91425"/>
                </a:tc>
                <a:tc>
                  <a:txBody>
                    <a:bodyPr/>
                    <a:lstStyle/>
                    <a:p>
                      <a:pPr indent="0" lvl="0" marL="0" rtl="0" algn="l">
                        <a:spcBef>
                          <a:spcPts val="0"/>
                        </a:spcBef>
                        <a:spcAft>
                          <a:spcPts val="0"/>
                        </a:spcAft>
                        <a:buNone/>
                      </a:pPr>
                      <a:r>
                        <a:rPr lang="en">
                          <a:solidFill>
                            <a:srgbClr val="FFFFFF"/>
                          </a:solidFill>
                        </a:rPr>
                        <a:t>Researched</a:t>
                      </a:r>
                      <a:r>
                        <a:rPr lang="en">
                          <a:solidFill>
                            <a:srgbClr val="FFFFFF"/>
                          </a:solidFill>
                        </a:rPr>
                        <a:t> and found Dataset with chemical compounds and properties</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03/10/2023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Cleaned dataset to only include necessary columns and rows</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3/10/2023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2.5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Check GTD with GPT</a:t>
                      </a:r>
                      <a:endParaRPr>
                        <a:solidFill>
                          <a:srgbClr val="FFFFFF"/>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