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y="5143500" cx="9144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A208169-A611-423C-BD66-48AE6FA65B89}">
  <a:tblStyle styleId="{EA208169-A611-423C-BD66-48AE6FA65B8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4.xml"/><Relationship Id="rId22" Type="http://schemas.openxmlformats.org/officeDocument/2006/relationships/font" Target="fonts/Lato-italic.fntdata"/><Relationship Id="rId10" Type="http://schemas.openxmlformats.org/officeDocument/2006/relationships/slide" Target="slides/slide3.xml"/><Relationship Id="rId21" Type="http://schemas.openxmlformats.org/officeDocument/2006/relationships/font" Target="fonts/Lato-bold.fnt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Montserrat-boldItalic.fntdata"/><Relationship Id="rId6" Type="http://schemas.openxmlformats.org/officeDocument/2006/relationships/slideMaster" Target="slideMasters/slideMaster2.xml"/><Relationship Id="rId18" Type="http://schemas.openxmlformats.org/officeDocument/2006/relationships/font" Target="fonts/Montserrat-italic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c16bef654a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c16bef654a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c3a526264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c3a526264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c3a5262649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c3a5262649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c3a526264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c3a526264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c3a526264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c3a526264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c3a5e2348f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c3a5e2348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c3bd89b92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c3bd89b92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c3a5262649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c3a5262649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" name="Google Shape;56;p14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57" name="Google Shape;57;p14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4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4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" name="Google Shape;61;p14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65;p15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66" name="Google Shape;66;p15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5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5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5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5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5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5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5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5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5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5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5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5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5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5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15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5" name="Google Shape;8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1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88" name="Google Shape;88;p1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0" name="Google Shape;90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1" name="Google Shape;91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2" name="Google Shape;9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oogle Shape;94;p1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5" name="Google Shape;95;p1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" name="Google Shape;97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8" name="Google Shape;98;p17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9" name="Google Shape;99;p17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0" name="Google Shape;10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18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03" name="Google Shape;103;p1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8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" name="Google Shape;105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6" name="Google Shape;106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oogle Shape;108;p1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09" name="Google Shape;109;p1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1" name="Google Shape;111;p19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2" name="Google Shape;112;p19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3" name="Google Shape;11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2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116" name="Google Shape;116;p20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20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20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20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20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20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20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20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20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2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20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20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20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20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20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20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20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20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4" name="Google Shape;134;p20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5" name="Google Shape;13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oogle Shape;137;p21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38" name="Google Shape;138;p21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2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0" name="Google Shape;140;p21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1" name="Google Shape;141;p21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42" name="Google Shape;142;p21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43" name="Google Shape;14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oogle Shape;145;p22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46" name="Google Shape;146;p22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8" name="Google Shape;148;p22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9" name="Google Shape;14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2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52" name="Google Shape;152;p2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2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2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2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0" name="Google Shape;170;p23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71" name="Google Shape;171;p23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72" name="Google Shape;17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oi.org/10.1038/s41597-020-00768-9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hyperlink" Target="https://drive.google.com/file/d/12oO8yD0oMgzyxlv64yjSg8OfuaId9f-o/view?usp=share_link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5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700"/>
              <a:t>Yield Strength</a:t>
            </a:r>
            <a:endParaRPr b="1" sz="4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5"/>
          <p:cNvSpPr txBox="1"/>
          <p:nvPr>
            <p:ph idx="1" type="subTitle"/>
          </p:nvPr>
        </p:nvSpPr>
        <p:spPr>
          <a:xfrm>
            <a:off x="3706150" y="2571750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5"/>
          <p:cNvSpPr txBox="1"/>
          <p:nvPr/>
        </p:nvSpPr>
        <p:spPr>
          <a:xfrm>
            <a:off x="4416700" y="3077850"/>
            <a:ext cx="52419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Yutong, Xiangyu, Haoting, Harsha</a:t>
            </a:r>
            <a:endParaRPr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</a:t>
            </a:r>
            <a:endParaRPr/>
          </a:p>
        </p:txBody>
      </p:sp>
      <p:sp>
        <p:nvSpPr>
          <p:cNvPr id="187" name="Google Shape;187;p2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Citation of dataset from last week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200"/>
              <a:t>Borg, C.K.H., Frey, C., Moh, J. </a:t>
            </a:r>
            <a:r>
              <a:rPr i="1" lang="en" sz="1200"/>
              <a:t>et al.</a:t>
            </a:r>
            <a:r>
              <a:rPr lang="en" sz="1200"/>
              <a:t> Expanded dataset of mechanical properties and observed phases of multi-principal element alloys. </a:t>
            </a:r>
            <a:r>
              <a:rPr i="1" lang="en" sz="1200"/>
              <a:t>Sci Data</a:t>
            </a:r>
            <a:r>
              <a:rPr lang="en" sz="1200"/>
              <a:t> 7, 430 (2020). </a:t>
            </a:r>
            <a:r>
              <a:rPr lang="en" sz="1200" u="sng">
                <a:solidFill>
                  <a:schemeClr val="hlink"/>
                </a:solidFill>
                <a:hlinkClick r:id="rId3"/>
              </a:rPr>
              <a:t>https://doi.org/10.1038/s41597-020-00768-9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Citation of new dataset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Polak, M.P., Morgan, D. Extracting accurate materials data from research papers with conversational language models and prompt engineering. </a:t>
            </a:r>
            <a:r>
              <a:rPr i="1" lang="en" sz="1200"/>
              <a:t>Nat Commun</a:t>
            </a:r>
            <a:r>
              <a:rPr lang="en" sz="1200"/>
              <a:t> 15, 1569 (2024). https://doi.org/10.1038/s41467-024-45914-8</a:t>
            </a:r>
            <a:endParaRPr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7"/>
          <p:cNvSpPr txBox="1"/>
          <p:nvPr>
            <p:ph type="title"/>
          </p:nvPr>
        </p:nvSpPr>
        <p:spPr>
          <a:xfrm>
            <a:off x="1052550" y="1365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 From Last week</a:t>
            </a:r>
            <a:endParaRPr/>
          </a:p>
        </p:txBody>
      </p:sp>
      <p:sp>
        <p:nvSpPr>
          <p:cNvPr id="193" name="Google Shape;193;p27"/>
          <p:cNvSpPr txBox="1"/>
          <p:nvPr>
            <p:ph idx="1" type="body"/>
          </p:nvPr>
        </p:nvSpPr>
        <p:spPr>
          <a:xfrm>
            <a:off x="113925" y="1371175"/>
            <a:ext cx="4080900" cy="36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Last week, when we check the ground truth  </a:t>
            </a:r>
            <a:r>
              <a:rPr lang="en"/>
              <a:t>database</a:t>
            </a:r>
            <a:r>
              <a:rPr lang="en"/>
              <a:t> with only one conversation with all materials, it stops at the middle with a </a:t>
            </a:r>
            <a:r>
              <a:rPr lang="en"/>
              <a:t>accuracy</a:t>
            </a:r>
            <a:r>
              <a:rPr lang="en"/>
              <a:t> of 70%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This week, when we check over the results again with each conversation asking one element. GPT doesn’t seems good at it.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Almost every element has a yield strength of 300 MPa.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When I check one of the material that GPT gets yield strength of 300 MPa, GPT doesn’t know it.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Since GPT doesn’t know much about this </a:t>
            </a:r>
            <a:r>
              <a:rPr lang="en"/>
              <a:t>database</a:t>
            </a:r>
            <a:r>
              <a:rPr lang="en"/>
              <a:t>, we found another ground truth database that contains more general materials.</a:t>
            </a:r>
            <a:endParaRPr/>
          </a:p>
        </p:txBody>
      </p:sp>
      <p:pic>
        <p:nvPicPr>
          <p:cNvPr id="194" name="Google Shape;19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0025" y="693250"/>
            <a:ext cx="4383300" cy="260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5738" y="3385400"/>
            <a:ext cx="3951867" cy="1758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8"/>
          <p:cNvSpPr txBox="1"/>
          <p:nvPr>
            <p:ph type="title"/>
          </p:nvPr>
        </p:nvSpPr>
        <p:spPr>
          <a:xfrm>
            <a:off x="1297500" y="393750"/>
            <a:ext cx="22248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</a:t>
            </a:r>
            <a:endParaRPr/>
          </a:p>
        </p:txBody>
      </p:sp>
      <p:sp>
        <p:nvSpPr>
          <p:cNvPr id="201" name="Google Shape;201;p28"/>
          <p:cNvSpPr txBox="1"/>
          <p:nvPr>
            <p:ph idx="1" type="body"/>
          </p:nvPr>
        </p:nvSpPr>
        <p:spPr>
          <a:xfrm>
            <a:off x="179350" y="1545175"/>
            <a:ext cx="34995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Cleaning the new Ground Truth Database contains three columns: material name, value(all converted into MPa unit), and passage describe it.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The cleaned database only contains high entropy alloy (use passage info to filter)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Problem: a specific material name have </a:t>
            </a:r>
            <a:r>
              <a:rPr lang="en"/>
              <a:t>multiple</a:t>
            </a:r>
            <a:r>
              <a:rPr lang="en"/>
              <a:t> value of yield strength due to some factors, such as </a:t>
            </a:r>
            <a:r>
              <a:rPr lang="en"/>
              <a:t>temperature</a:t>
            </a:r>
            <a:r>
              <a:rPr lang="en"/>
              <a:t> </a:t>
            </a:r>
            <a:endParaRPr/>
          </a:p>
        </p:txBody>
      </p:sp>
      <p:pic>
        <p:nvPicPr>
          <p:cNvPr id="202" name="Google Shape;20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5059" y="1307850"/>
            <a:ext cx="5398945" cy="3846825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8"/>
          <p:cNvSpPr txBox="1"/>
          <p:nvPr/>
        </p:nvSpPr>
        <p:spPr>
          <a:xfrm>
            <a:off x="4246500" y="522750"/>
            <a:ext cx="48975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Link to file: </a:t>
            </a:r>
            <a:r>
              <a:rPr lang="en" sz="10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https://drive.google.com/file/d/12oO8yD0oMgzyxlv64yjSg8OfuaId9f-o/view?usp=share_link</a:t>
            </a:r>
            <a:r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4" name="Google Shape;204;p28"/>
          <p:cNvSpPr txBox="1"/>
          <p:nvPr/>
        </p:nvSpPr>
        <p:spPr>
          <a:xfrm>
            <a:off x="179350" y="4562050"/>
            <a:ext cx="3499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Length of the GTD: 1064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</a:t>
            </a:r>
            <a:endParaRPr/>
          </a:p>
        </p:txBody>
      </p:sp>
      <p:sp>
        <p:nvSpPr>
          <p:cNvPr id="210" name="Google Shape;210;p29"/>
          <p:cNvSpPr txBox="1"/>
          <p:nvPr>
            <p:ph idx="1" type="body"/>
          </p:nvPr>
        </p:nvSpPr>
        <p:spPr>
          <a:xfrm>
            <a:off x="1297500" y="1567550"/>
            <a:ext cx="52845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Asked GPT to generate data for only high entropy alloys</a:t>
            </a:r>
            <a:endParaRPr/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Problem: GPT only gave results with multiple  Ni(Ni is the only element with subscript in almost entire result)</a:t>
            </a:r>
            <a:endParaRPr/>
          </a:p>
        </p:txBody>
      </p:sp>
      <p:pic>
        <p:nvPicPr>
          <p:cNvPr id="211" name="Google Shape;21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65844" y="0"/>
            <a:ext cx="2478156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 - check against our new ground truth Table</a:t>
            </a:r>
            <a:endParaRPr/>
          </a:p>
        </p:txBody>
      </p:sp>
      <p:sp>
        <p:nvSpPr>
          <p:cNvPr id="217" name="Google Shape;217;p30"/>
          <p:cNvSpPr txBox="1"/>
          <p:nvPr>
            <p:ph idx="1" type="body"/>
          </p:nvPr>
        </p:nvSpPr>
        <p:spPr>
          <a:xfrm>
            <a:off x="337075" y="2667000"/>
            <a:ext cx="4234800" cy="21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GPT’s generated result only matches one entry in our GTD. last but not least, it is considered correct under 10% acceptable error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When we dive into the result, most elements are just slightly different from what we have in GTD. For example: GPT: CoCrFeMnNi</a:t>
            </a:r>
            <a:r>
              <a:rPr lang="en">
                <a:highlight>
                  <a:srgbClr val="FF0000"/>
                </a:highlight>
              </a:rPr>
              <a:t>9</a:t>
            </a:r>
            <a:br>
              <a:rPr lang="en"/>
            </a:br>
            <a:r>
              <a:rPr lang="en"/>
              <a:t>		Ground Truth: CoCrFeMnNi</a:t>
            </a:r>
            <a:endParaRPr/>
          </a:p>
        </p:txBody>
      </p:sp>
      <p:pic>
        <p:nvPicPr>
          <p:cNvPr id="218" name="Google Shape;21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7425" y="1561288"/>
            <a:ext cx="3228974" cy="20209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19" name="Google Shape;219;p30"/>
          <p:cNvGraphicFramePr/>
          <p:nvPr/>
        </p:nvGraphicFramePr>
        <p:xfrm>
          <a:off x="200025" y="1491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{EA208169-A611-423C-BD66-48AE6FA65B89}</a:tableStyleId>
              </a:tblPr>
              <a:tblGrid>
                <a:gridCol w="1919950"/>
                <a:gridCol w="1919950"/>
              </a:tblGrid>
              <a:tr h="360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True Positive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1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60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False Positive 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0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60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Unknown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1063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sp>
        <p:nvSpPr>
          <p:cNvPr id="225" name="Google Shape;225;p31"/>
          <p:cNvSpPr txBox="1"/>
          <p:nvPr>
            <p:ph idx="1" type="body"/>
          </p:nvPr>
        </p:nvSpPr>
        <p:spPr>
          <a:xfrm>
            <a:off x="1297500" y="13484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Multiple</a:t>
            </a:r>
            <a:r>
              <a:rPr lang="en"/>
              <a:t> entries in the Ground Truth Database due to yield strength varies under different temperatures, how to set a standard of that?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Slightly different in material names, are they the same material?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graphicFrame>
        <p:nvGraphicFramePr>
          <p:cNvPr id="231" name="Google Shape;231;p32"/>
          <p:cNvGraphicFramePr/>
          <p:nvPr/>
        </p:nvGraphicFramePr>
        <p:xfrm>
          <a:off x="913075" y="1461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{EA208169-A611-423C-BD66-48AE6FA65B89}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Date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Hours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Description of Work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03/17/2023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1B212C"/>
                          </a:highlight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  <a:highlight>
                          <a:srgbClr val="1B212C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Explored new dataset that was given to us in last week’s meeting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03/17/2023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Kept generating the second half of last weeks dataset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03/17/2023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Cleaned new dataset to only include high entropy alloys for now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