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22" d="100"/>
          <a:sy n="22" d="100"/>
        </p:scale>
        <p:origin x="676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ika%20Tanneru\Downloads\Conten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rika%20Tanneru\Downloads\Content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Reactions!$K$1</c:f>
              <c:strCache>
                <c:ptCount val="1"/>
                <c:pt idx="0">
                  <c:v>Top 5 categories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B2D-48B8-90ED-5973E6DFEF75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B2D-48B8-90ED-5973E6DFEF75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B2D-48B8-90ED-5973E6DFEF75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B2D-48B8-90ED-5973E6DFEF75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B2D-48B8-90ED-5973E6DFEF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Reactions!$L$2:$L$6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Reactions!$K$2:$K$6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B2D-48B8-90ED-5973E6DFEF75}"/>
            </c:ext>
          </c:extLst>
        </c:ser>
        <c:ser>
          <c:idx val="1"/>
          <c:order val="1"/>
          <c:tx>
            <c:strRef>
              <c:f>Reactions!$L$1</c:f>
              <c:strCache>
                <c:ptCount val="1"/>
                <c:pt idx="0">
                  <c:v>Category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Reactions!$L$2:$L$6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Reactions!$L$2:$L$6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B2D-48B8-90ED-5973E6DFEF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0594352"/>
        <c:axId val="330595792"/>
      </c:barChart>
      <c:valAx>
        <c:axId val="330595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594352"/>
        <c:crosses val="autoZero"/>
        <c:crossBetween val="between"/>
      </c:valAx>
      <c:catAx>
        <c:axId val="3305943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5957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Reactions!$K$1</c:f>
              <c:strCache>
                <c:ptCount val="1"/>
                <c:pt idx="0">
                  <c:v>Top 5 categories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4376-48CD-9FFE-FBB71537B0F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4376-48CD-9FFE-FBB71537B0F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4376-48CD-9FFE-FBB71537B0F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4376-48CD-9FFE-FBB71537B0FD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4376-48CD-9FFE-FBB71537B0FD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376-48CD-9FFE-FBB71537B0FD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376-48CD-9FFE-FBB71537B0FD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376-48CD-9FFE-FBB71537B0FD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376-48CD-9FFE-FBB71537B0FD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376-48CD-9FFE-FBB71537B0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Reactions!$L$2:$L$6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Reactions!$K$2:$K$6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376-48CD-9FFE-FBB71537B0FD}"/>
            </c:ext>
          </c:extLst>
        </c:ser>
        <c:ser>
          <c:idx val="1"/>
          <c:order val="1"/>
          <c:tx>
            <c:strRef>
              <c:f>Reactions!$L$1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C-4376-48CD-9FFE-FBB71537B0F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E-4376-48CD-9FFE-FBB71537B0F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0-4376-48CD-9FFE-FBB71537B0F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2-4376-48CD-9FFE-FBB71537B0FD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4-4376-48CD-9FFE-FBB71537B0FD}"/>
              </c:ext>
            </c:extLst>
          </c:dPt>
          <c:cat>
            <c:strRef>
              <c:f>Reactions!$L$2:$L$6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Reactions!$L$2:$L$6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4376-48CD-9FFE-FBB71537B0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We aim to understand user engagement patterns, content popularity, and the impact of reactions to optimize user experience and inform strategic decisions for application enhancement.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The team comprises Andrew Fleming (Chief Technical Architect), Marcus </a:t>
            </a:r>
            <a:r>
              <a:rPr lang="en-US" dirty="0" err="1"/>
              <a:t>Rompton</a:t>
            </a:r>
            <a:r>
              <a:rPr lang="en-US" dirty="0"/>
              <a:t> (Senior Principle), and myself, leveraging our expertise in data analysis, technical architecture, and strategic insights.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1. Integrated data from User, Profile, Location, Session, Content, Reaction, and </a:t>
            </a:r>
            <a:r>
              <a:rPr lang="en-US" dirty="0" err="1"/>
              <a:t>ReactionTypes</a:t>
            </a:r>
            <a:r>
              <a:rPr lang="en-US" dirty="0"/>
              <a:t> tables.</a:t>
            </a:r>
          </a:p>
          <a:p>
            <a:pPr lvl="0"/>
            <a:r>
              <a:rPr lang="en-US" dirty="0"/>
              <a:t>2. Analyzed user demographics to understand preferences and behavior.</a:t>
            </a:r>
          </a:p>
          <a:p>
            <a:pPr lvl="0"/>
            <a:r>
              <a:rPr lang="en-US" dirty="0"/>
              <a:t>3. Examined content types and categories for popularity insights.</a:t>
            </a:r>
          </a:p>
          <a:p>
            <a:pPr lvl="0"/>
            <a:r>
              <a:rPr lang="en-US" dirty="0"/>
              <a:t>4. Utilized metrics such as scores and sentiment analysis.</a:t>
            </a:r>
          </a:p>
          <a:p>
            <a:pPr lvl="0"/>
            <a:r>
              <a:rPr lang="en-US" dirty="0"/>
              <a:t>5. Derived insights on reaction sentiments to inform strategic decisions.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427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5400" dirty="0"/>
              <a:t>Data Visualization for Social Buzz.</a:t>
            </a:r>
          </a:p>
          <a:p>
            <a:pPr algn="ctr">
              <a:lnSpc>
                <a:spcPts val="11059"/>
              </a:lnSpc>
            </a:pP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2135140"/>
            <a:ext cx="5677467" cy="7737672"/>
            <a:chOff x="0" y="691990"/>
            <a:chExt cx="7569956" cy="7241538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12961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+mj-lt"/>
                </a:rPr>
                <a:t>Analysis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+mj-lt"/>
                </a:rPr>
                <a:t>Animals and science are the two most popular categories of content, showing that people enjoy “real-life” and “factual content the most.</a:t>
              </a: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2385176"/>
              <a:ext cx="7569956" cy="5548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</a:t>
              </a:r>
              <a:r>
                <a:rPr lang="en-US" sz="2400" spc="-21" dirty="0">
                  <a:solidFill>
                    <a:srgbClr val="000000"/>
                  </a:solidFill>
                  <a:latin typeface="+mj-lt"/>
                </a:rPr>
                <a:t>nsights</a:t>
              </a:r>
            </a:p>
            <a:p>
              <a:pPr>
                <a:lnSpc>
                  <a:spcPts val="2940"/>
                </a:lnSpc>
              </a:pPr>
              <a:r>
                <a:rPr lang="en-US" sz="2400" spc="-21" dirty="0">
                  <a:solidFill>
                    <a:srgbClr val="000000"/>
                  </a:solidFill>
                  <a:latin typeface="+mj-lt"/>
                </a:rPr>
                <a:t>Food is a common theme with the top 5 categories with “Healthy Eating” making the highest. This may give an indication to the audience within your user base. You could use the insight to create a campaign and work with healthy eating brands to boost user engagement.</a:t>
              </a:r>
            </a:p>
            <a:p>
              <a:pPr>
                <a:lnSpc>
                  <a:spcPts val="2940"/>
                </a:lnSpc>
              </a:pPr>
              <a:endParaRPr lang="en-US" sz="2400" spc="-21" dirty="0">
                <a:solidFill>
                  <a:srgbClr val="000000"/>
                </a:solidFill>
                <a:latin typeface="+mj-lt"/>
              </a:endParaRPr>
            </a:p>
            <a:p>
              <a:pPr>
                <a:lnSpc>
                  <a:spcPts val="2940"/>
                </a:lnSpc>
              </a:pPr>
              <a:r>
                <a:rPr lang="en-US" sz="2400" spc="-21" dirty="0">
                  <a:solidFill>
                    <a:srgbClr val="000000"/>
                  </a:solidFill>
                  <a:latin typeface="+mj-lt"/>
                </a:rPr>
                <a:t>Next steps</a:t>
              </a:r>
            </a:p>
            <a:p>
              <a:pPr>
                <a:lnSpc>
                  <a:spcPts val="2940"/>
                </a:lnSpc>
              </a:pPr>
              <a:r>
                <a:rPr lang="en-US" sz="2400" spc="-21" dirty="0">
                  <a:solidFill>
                    <a:srgbClr val="000000"/>
                  </a:solidFill>
                  <a:latin typeface="+mj-lt"/>
                </a:rPr>
                <a:t>This ad-hoc analysis is insightful, but its time to take this analysis into large scale production for Realtime understanding of your business. We can show you ho to do this.</a:t>
              </a:r>
            </a:p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8436952" y="1909668"/>
            <a:ext cx="7852227" cy="5775654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ctr"/>
            <a:r>
              <a:rPr lang="en-US" sz="3600" dirty="0"/>
              <a:t> Social Buzz is a fast-growing technology unicorn that need to adapt quickly to its global scale. Accenture has begun a 3-month POC focusing on these tasks: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3600" dirty="0"/>
              <a:t>An audit of Social Buzz’s big data practice.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3600" dirty="0"/>
              <a:t>Recommendations for a successful IPO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3600" dirty="0"/>
              <a:t>Analysis to find Social Buzz’s top 5 most popular categories of content.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07F405-1DB5-3FFF-3308-6D568D2C4132}"/>
              </a:ext>
            </a:extLst>
          </p:cNvPr>
          <p:cNvSpPr txBox="1"/>
          <p:nvPr/>
        </p:nvSpPr>
        <p:spPr>
          <a:xfrm>
            <a:off x="2253798" y="5600700"/>
            <a:ext cx="77106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Over 100000 post per day</a:t>
            </a:r>
          </a:p>
          <a:p>
            <a:r>
              <a:rPr lang="en-US" sz="3600" dirty="0"/>
              <a:t>36,500,000 pieces of content per year</a:t>
            </a:r>
          </a:p>
          <a:p>
            <a:r>
              <a:rPr lang="en-US" sz="3600" dirty="0"/>
              <a:t>But, how to capitalize on it when there is so much?</a:t>
            </a:r>
          </a:p>
          <a:p>
            <a:r>
              <a:rPr lang="en-US" sz="3600" dirty="0"/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EC2872-007D-B6E6-7517-1B5DAA7FE256}"/>
              </a:ext>
            </a:extLst>
          </p:cNvPr>
          <p:cNvSpPr txBox="1"/>
          <p:nvPr/>
        </p:nvSpPr>
        <p:spPr>
          <a:xfrm>
            <a:off x="14595921" y="1487787"/>
            <a:ext cx="220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Myself  Data Analyst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556909-6812-1AA6-5E7C-BB1654BF997C}"/>
              </a:ext>
            </a:extLst>
          </p:cNvPr>
          <p:cNvSpPr txBox="1"/>
          <p:nvPr/>
        </p:nvSpPr>
        <p:spPr>
          <a:xfrm>
            <a:off x="14595921" y="4186451"/>
            <a:ext cx="31853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Marcus </a:t>
            </a:r>
            <a:r>
              <a:rPr lang="en-US" sz="3600" dirty="0" err="1"/>
              <a:t>Rompton</a:t>
            </a:r>
            <a:endParaRPr lang="en-US" sz="3600" dirty="0"/>
          </a:p>
          <a:p>
            <a:pPr algn="ctr"/>
            <a:r>
              <a:rPr lang="en-US" sz="3600" dirty="0"/>
              <a:t>Senior Principle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49945-DD95-63B9-4FBF-014E0DE2AE12}"/>
              </a:ext>
            </a:extLst>
          </p:cNvPr>
          <p:cNvSpPr txBox="1"/>
          <p:nvPr/>
        </p:nvSpPr>
        <p:spPr>
          <a:xfrm>
            <a:off x="14773912" y="7067298"/>
            <a:ext cx="33616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Andrew Fleming</a:t>
            </a:r>
          </a:p>
          <a:p>
            <a:pPr algn="ctr"/>
            <a:r>
              <a:rPr lang="en-US" sz="3600" dirty="0"/>
              <a:t>Chief Technical Architect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6BEE1C-9317-6EC8-90CC-E77D65839A8A}"/>
              </a:ext>
            </a:extLst>
          </p:cNvPr>
          <p:cNvSpPr txBox="1"/>
          <p:nvPr/>
        </p:nvSpPr>
        <p:spPr>
          <a:xfrm>
            <a:off x="4233476" y="1336407"/>
            <a:ext cx="5764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8B6453-57B6-9231-AE1A-519627730D90}"/>
              </a:ext>
            </a:extLst>
          </p:cNvPr>
          <p:cNvSpPr txBox="1"/>
          <p:nvPr/>
        </p:nvSpPr>
        <p:spPr>
          <a:xfrm>
            <a:off x="6261588" y="2818482"/>
            <a:ext cx="5764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198524-05A7-A3CD-42A5-41C418655B24}"/>
              </a:ext>
            </a:extLst>
          </p:cNvPr>
          <p:cNvSpPr txBox="1"/>
          <p:nvPr/>
        </p:nvSpPr>
        <p:spPr>
          <a:xfrm>
            <a:off x="8231642" y="4428316"/>
            <a:ext cx="5764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Modeling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F693CD-D435-E189-FE00-9CE459CD8566}"/>
              </a:ext>
            </a:extLst>
          </p:cNvPr>
          <p:cNvSpPr txBox="1"/>
          <p:nvPr/>
        </p:nvSpPr>
        <p:spPr>
          <a:xfrm>
            <a:off x="9941174" y="5952279"/>
            <a:ext cx="5764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F091D7-CBA5-F7CA-A8A4-5187154F36B3}"/>
              </a:ext>
            </a:extLst>
          </p:cNvPr>
          <p:cNvSpPr txBox="1"/>
          <p:nvPr/>
        </p:nvSpPr>
        <p:spPr>
          <a:xfrm>
            <a:off x="11634921" y="8006555"/>
            <a:ext cx="5764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B93210-2469-5113-DAC5-B1F162F6D0A0}"/>
              </a:ext>
            </a:extLst>
          </p:cNvPr>
          <p:cNvSpPr txBox="1"/>
          <p:nvPr/>
        </p:nvSpPr>
        <p:spPr>
          <a:xfrm>
            <a:off x="2127159" y="3390900"/>
            <a:ext cx="26734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16 </a:t>
            </a:r>
          </a:p>
          <a:p>
            <a:pPr algn="ctr"/>
            <a:r>
              <a:rPr lang="en-US" sz="4000" dirty="0"/>
              <a:t>Unique categories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89276F-2FB4-7212-098D-0E7AB3B96811}"/>
              </a:ext>
            </a:extLst>
          </p:cNvPr>
          <p:cNvSpPr txBox="1"/>
          <p:nvPr/>
        </p:nvSpPr>
        <p:spPr>
          <a:xfrm>
            <a:off x="6211243" y="3390900"/>
            <a:ext cx="434340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1897 </a:t>
            </a:r>
          </a:p>
          <a:p>
            <a:pPr algn="ctr"/>
            <a:r>
              <a:rPr lang="en-US" sz="4000" dirty="0"/>
              <a:t>Reaction to “Animal” Posts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278345-7D82-D046-91E5-0AD2CE00D950}"/>
              </a:ext>
            </a:extLst>
          </p:cNvPr>
          <p:cNvSpPr txBox="1"/>
          <p:nvPr/>
        </p:nvSpPr>
        <p:spPr>
          <a:xfrm>
            <a:off x="11318210" y="3204508"/>
            <a:ext cx="434340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January</a:t>
            </a:r>
          </a:p>
          <a:p>
            <a:pPr algn="ctr"/>
            <a:r>
              <a:rPr lang="en-US" sz="4000" dirty="0"/>
              <a:t>Month with most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AFF7E4D4-3F35-D35B-C635-35448B3489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4952695"/>
              </p:ext>
            </p:extLst>
          </p:nvPr>
        </p:nvGraphicFramePr>
        <p:xfrm>
          <a:off x="3429001" y="2019301"/>
          <a:ext cx="13086246" cy="6832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AFF7E4D4-3F35-D35B-C635-35448B3489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240181"/>
              </p:ext>
            </p:extLst>
          </p:nvPr>
        </p:nvGraphicFramePr>
        <p:xfrm>
          <a:off x="5338801" y="2171700"/>
          <a:ext cx="10056581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443</Words>
  <Application>Microsoft Office PowerPoint</Application>
  <PresentationFormat>Custom</PresentationFormat>
  <Paragraphs>92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Graphik Regular</vt:lpstr>
      <vt:lpstr>Clear Sans Regular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Harika Tanneru</cp:lastModifiedBy>
  <cp:revision>11</cp:revision>
  <dcterms:created xsi:type="dcterms:W3CDTF">2006-08-16T00:00:00Z</dcterms:created>
  <dcterms:modified xsi:type="dcterms:W3CDTF">2024-08-04T19:33:59Z</dcterms:modified>
  <dc:identifier>DAEhDyfaYKE</dc:identifier>
</cp:coreProperties>
</file>