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9" r:id="rId3"/>
    <p:sldId id="258" r:id="rId4"/>
    <p:sldId id="263" r:id="rId5"/>
    <p:sldId id="287" r:id="rId6"/>
    <p:sldId id="262" r:id="rId7"/>
    <p:sldId id="282" r:id="rId8"/>
    <p:sldId id="288" r:id="rId9"/>
    <p:sldId id="283" r:id="rId10"/>
    <p:sldId id="284" r:id="rId11"/>
    <p:sldId id="259" r:id="rId12"/>
    <p:sldId id="261" r:id="rId13"/>
    <p:sldId id="260" r:id="rId14"/>
    <p:sldId id="268" r:id="rId15"/>
    <p:sldId id="264" r:id="rId16"/>
    <p:sldId id="271" r:id="rId17"/>
    <p:sldId id="286" r:id="rId18"/>
    <p:sldId id="265" r:id="rId19"/>
    <p:sldId id="285" r:id="rId20"/>
    <p:sldId id="273" r:id="rId21"/>
    <p:sldId id="266" r:id="rId22"/>
    <p:sldId id="275" r:id="rId23"/>
    <p:sldId id="276" r:id="rId24"/>
    <p:sldId id="280" r:id="rId25"/>
    <p:sldId id="274" r:id="rId26"/>
    <p:sldId id="277" r:id="rId27"/>
    <p:sldId id="278" r:id="rId28"/>
    <p:sldId id="279" r:id="rId29"/>
    <p:sldId id="289" r:id="rId30"/>
    <p:sldId id="281" r:id="rId31"/>
  </p:sldIdLst>
  <p:sldSz cx="12179300" cy="9134475" type="ledger"/>
  <p:notesSz cx="6858000" cy="9144000"/>
  <p:defaultTextStyle>
    <a:defPPr>
      <a:defRPr lang="en-US"/>
    </a:defPPr>
    <a:lvl1pPr marL="0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1pPr>
    <a:lvl2pPr marL="608858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2pPr>
    <a:lvl3pPr marL="1217715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3pPr>
    <a:lvl4pPr marL="1826573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4pPr>
    <a:lvl5pPr marL="2435431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5pPr>
    <a:lvl6pPr marL="3044289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6pPr>
    <a:lvl7pPr marL="3653147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7pPr>
    <a:lvl8pPr marL="4262005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8pPr>
    <a:lvl9pPr marL="4870862" algn="l" defTabSz="608858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FA3A5-4F0B-1E45-9300-79EA3BF78B65}" v="92" dt="2019-07-02T14:30:28.860"/>
    <p1510:client id="{0FEC98DA-ED38-47C9-9939-B8E9685A5046}" v="3291" dt="2019-07-02T19:10:16.429"/>
    <p1510:client id="{3A1F51B1-093A-F1E5-5A53-7226F938E602}" v="5" dt="2019-07-01T22:49:12.970"/>
    <p1510:client id="{A6F2AD58-0192-AA67-B623-E1C42DC3F418}" v="118" dt="2019-07-01T19:15:59.583"/>
    <p1510:client id="{BD4980A0-FB11-9525-6143-BA77A26E61C1}" v="5" dt="2019-07-01T21:10:02.400"/>
    <p1510:client id="{D7A81B66-C9EE-3F69-FF75-7D2A9404A837}" v="69" dt="2019-07-02T17:04:26.674"/>
    <p1510:client id="{EA5A915E-27EF-41E9-B482-9920443CFAC5}" v="276" dt="2019-07-02T14:50:58.006"/>
    <p1510:client id="{EC804F69-46B3-4247-8D26-F206546F7A5E}" v="1984" dt="2019-07-02T16:20:35.930"/>
    <p1510:client id="{FBA2E3CF-26A9-944C-D4B3-46860A92B756}" v="23" dt="2019-07-01T21:13:43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7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B671B-E3D7-4993-B421-57189B15E95F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6E3368D-3BF2-4A0C-AC6B-F82428EEFD0B}">
      <dgm:prSet phldrT="[Texto]" custT="1"/>
      <dgm:spPr/>
      <dgm:t>
        <a:bodyPr/>
        <a:lstStyle/>
        <a:p>
          <a:r>
            <a:rPr lang="es-MX" sz="2800" b="1">
              <a:latin typeface="Arial Narrow" panose="020B0606020202030204" pitchFamily="34" charset="0"/>
            </a:rPr>
            <a:t>Lectura</a:t>
          </a:r>
        </a:p>
      </dgm:t>
    </dgm:pt>
    <dgm:pt modelId="{3BED4DE3-DA56-4D4F-BB23-DA3A9136A175}" type="parTrans" cxnId="{931B11DD-E2C1-4779-9850-025E77862B8A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EC743770-EF41-4A85-9D97-D4584A94748F}" type="sibTrans" cxnId="{931B11DD-E2C1-4779-9850-025E77862B8A}">
      <dgm:prSet/>
      <dgm:spPr>
        <a:solidFill>
          <a:srgbClr val="204559"/>
        </a:solidFill>
      </dgm:spPr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00E2C2E3-3A39-467E-A5F9-B98014ED9BFE}">
      <dgm:prSet phldrT="[Texto]" custT="1"/>
      <dgm:spPr/>
      <dgm:t>
        <a:bodyPr/>
        <a:lstStyle/>
        <a:p>
          <a:r>
            <a:rPr lang="es-MX" sz="2800" b="1">
              <a:latin typeface="Arial Narrow" panose="020B0606020202030204" pitchFamily="34" charset="0"/>
            </a:rPr>
            <a:t>Limpieza</a:t>
          </a:r>
        </a:p>
      </dgm:t>
    </dgm:pt>
    <dgm:pt modelId="{2A72EF68-458D-42FD-8B13-8D5B033E2367}" type="parTrans" cxnId="{77BD267A-E85B-4263-9134-D47C52864487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75B28C65-5523-40F5-9B97-8D14E65AB878}" type="sibTrans" cxnId="{77BD267A-E85B-4263-9134-D47C52864487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BF9A5AA1-994B-4FAF-ABD7-6BBECD6AC1A9}">
      <dgm:prSet phldrT="[Texto]" custT="1"/>
      <dgm:spPr/>
      <dgm:t>
        <a:bodyPr/>
        <a:lstStyle/>
        <a:p>
          <a:r>
            <a:rPr lang="es-MX" sz="2800" b="1">
              <a:latin typeface="Arial Narrow" panose="020B0606020202030204" pitchFamily="34" charset="0"/>
            </a:rPr>
            <a:t>Cálculo</a:t>
          </a:r>
        </a:p>
      </dgm:t>
    </dgm:pt>
    <dgm:pt modelId="{7BDF7CE4-EB9F-45D3-BA1E-182E49D91785}" type="parTrans" cxnId="{380BDFB4-A52E-4D9D-A445-8684A169B749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C1459258-3674-458D-B2A3-DBDCADD039D4}" type="sibTrans" cxnId="{380BDFB4-A52E-4D9D-A445-8684A169B749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1931096B-A5A6-41DD-A82C-BE06458E1583}">
      <dgm:prSet phldrT="[Texto]" custT="1"/>
      <dgm:spPr/>
      <dgm:t>
        <a:bodyPr/>
        <a:lstStyle/>
        <a:p>
          <a:r>
            <a:rPr lang="es-MX" sz="2800" b="1">
              <a:latin typeface="Arial Narrow" panose="020B0606020202030204" pitchFamily="34" charset="0"/>
            </a:rPr>
            <a:t>Extracción de información</a:t>
          </a:r>
        </a:p>
      </dgm:t>
    </dgm:pt>
    <dgm:pt modelId="{710530CA-9DFD-4B57-95B7-C97AD0B8F1F7}" type="parTrans" cxnId="{65E4948E-1A26-45ED-8323-93246B956AC8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5F1D3B21-53C4-4FF9-A554-2BEABC4C9487}" type="sibTrans" cxnId="{65E4948E-1A26-45ED-8323-93246B956AC8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88B5C92C-9DAB-4076-9228-9DE87FC2138D}" type="pres">
      <dgm:prSet presAssocID="{D4AB671B-E3D7-4993-B421-57189B15E95F}" presName="Name0" presStyleCnt="0">
        <dgm:presLayoutVars>
          <dgm:dir/>
          <dgm:resizeHandles val="exact"/>
        </dgm:presLayoutVars>
      </dgm:prSet>
      <dgm:spPr/>
    </dgm:pt>
    <dgm:pt modelId="{37021219-4503-42F6-87D9-EC4970A09137}" type="pres">
      <dgm:prSet presAssocID="{D4AB671B-E3D7-4993-B421-57189B15E95F}" presName="cycle" presStyleCnt="0"/>
      <dgm:spPr/>
    </dgm:pt>
    <dgm:pt modelId="{53498313-FA63-40BF-B40B-6BB216F8E88D}" type="pres">
      <dgm:prSet presAssocID="{86E3368D-3BF2-4A0C-AC6B-F82428EEFD0B}" presName="nodeFirstNode" presStyleLbl="node1" presStyleIdx="0" presStyleCnt="4">
        <dgm:presLayoutVars>
          <dgm:bulletEnabled val="1"/>
        </dgm:presLayoutVars>
      </dgm:prSet>
      <dgm:spPr/>
    </dgm:pt>
    <dgm:pt modelId="{CD405003-DA60-4D55-8BF9-B6858FB726EC}" type="pres">
      <dgm:prSet presAssocID="{EC743770-EF41-4A85-9D97-D4584A94748F}" presName="sibTransFirstNode" presStyleLbl="bgShp" presStyleIdx="0" presStyleCnt="1"/>
      <dgm:spPr/>
    </dgm:pt>
    <dgm:pt modelId="{E7A8E13C-A1D4-4EE9-BCD5-E9B0E7D56D4E}" type="pres">
      <dgm:prSet presAssocID="{00E2C2E3-3A39-467E-A5F9-B98014ED9BFE}" presName="nodeFollowingNodes" presStyleLbl="node1" presStyleIdx="1" presStyleCnt="4">
        <dgm:presLayoutVars>
          <dgm:bulletEnabled val="1"/>
        </dgm:presLayoutVars>
      </dgm:prSet>
      <dgm:spPr/>
    </dgm:pt>
    <dgm:pt modelId="{0EE84F6A-44B7-4DE3-B6E0-C179C1C2A116}" type="pres">
      <dgm:prSet presAssocID="{BF9A5AA1-994B-4FAF-ABD7-6BBECD6AC1A9}" presName="nodeFollowingNodes" presStyleLbl="node1" presStyleIdx="2" presStyleCnt="4" custRadScaleRad="100965">
        <dgm:presLayoutVars>
          <dgm:bulletEnabled val="1"/>
        </dgm:presLayoutVars>
      </dgm:prSet>
      <dgm:spPr/>
    </dgm:pt>
    <dgm:pt modelId="{8E310D3A-766D-4F63-BEFB-FC6222080775}" type="pres">
      <dgm:prSet presAssocID="{1931096B-A5A6-41DD-A82C-BE06458E1583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FF679A2D-2B67-4667-BB4A-D3DEF419C2EF}" type="presOf" srcId="{1931096B-A5A6-41DD-A82C-BE06458E1583}" destId="{8E310D3A-766D-4F63-BEFB-FC6222080775}" srcOrd="0" destOrd="0" presId="urn:microsoft.com/office/officeart/2005/8/layout/cycle3"/>
    <dgm:cxn modelId="{6BD2D05E-F6EB-484A-8CEB-67A6EEF4E07A}" type="presOf" srcId="{BF9A5AA1-994B-4FAF-ABD7-6BBECD6AC1A9}" destId="{0EE84F6A-44B7-4DE3-B6E0-C179C1C2A116}" srcOrd="0" destOrd="0" presId="urn:microsoft.com/office/officeart/2005/8/layout/cycle3"/>
    <dgm:cxn modelId="{CC31DF71-5543-48FC-8B7E-9A9F08B26FB3}" type="presOf" srcId="{00E2C2E3-3A39-467E-A5F9-B98014ED9BFE}" destId="{E7A8E13C-A1D4-4EE9-BCD5-E9B0E7D56D4E}" srcOrd="0" destOrd="0" presId="urn:microsoft.com/office/officeart/2005/8/layout/cycle3"/>
    <dgm:cxn modelId="{F8499476-A89D-4AA5-B0ED-61DDB6E910A2}" type="presOf" srcId="{86E3368D-3BF2-4A0C-AC6B-F82428EEFD0B}" destId="{53498313-FA63-40BF-B40B-6BB216F8E88D}" srcOrd="0" destOrd="0" presId="urn:microsoft.com/office/officeart/2005/8/layout/cycle3"/>
    <dgm:cxn modelId="{B64D8F77-836D-4EA5-85D8-A467C27C47A3}" type="presOf" srcId="{EC743770-EF41-4A85-9D97-D4584A94748F}" destId="{CD405003-DA60-4D55-8BF9-B6858FB726EC}" srcOrd="0" destOrd="0" presId="urn:microsoft.com/office/officeart/2005/8/layout/cycle3"/>
    <dgm:cxn modelId="{77BD267A-E85B-4263-9134-D47C52864487}" srcId="{D4AB671B-E3D7-4993-B421-57189B15E95F}" destId="{00E2C2E3-3A39-467E-A5F9-B98014ED9BFE}" srcOrd="1" destOrd="0" parTransId="{2A72EF68-458D-42FD-8B13-8D5B033E2367}" sibTransId="{75B28C65-5523-40F5-9B97-8D14E65AB878}"/>
    <dgm:cxn modelId="{5916E382-1618-441F-B22A-7ABBEA3952CA}" type="presOf" srcId="{D4AB671B-E3D7-4993-B421-57189B15E95F}" destId="{88B5C92C-9DAB-4076-9228-9DE87FC2138D}" srcOrd="0" destOrd="0" presId="urn:microsoft.com/office/officeart/2005/8/layout/cycle3"/>
    <dgm:cxn modelId="{65E4948E-1A26-45ED-8323-93246B956AC8}" srcId="{D4AB671B-E3D7-4993-B421-57189B15E95F}" destId="{1931096B-A5A6-41DD-A82C-BE06458E1583}" srcOrd="3" destOrd="0" parTransId="{710530CA-9DFD-4B57-95B7-C97AD0B8F1F7}" sibTransId="{5F1D3B21-53C4-4FF9-A554-2BEABC4C9487}"/>
    <dgm:cxn modelId="{380BDFB4-A52E-4D9D-A445-8684A169B749}" srcId="{D4AB671B-E3D7-4993-B421-57189B15E95F}" destId="{BF9A5AA1-994B-4FAF-ABD7-6BBECD6AC1A9}" srcOrd="2" destOrd="0" parTransId="{7BDF7CE4-EB9F-45D3-BA1E-182E49D91785}" sibTransId="{C1459258-3674-458D-B2A3-DBDCADD039D4}"/>
    <dgm:cxn modelId="{931B11DD-E2C1-4779-9850-025E77862B8A}" srcId="{D4AB671B-E3D7-4993-B421-57189B15E95F}" destId="{86E3368D-3BF2-4A0C-AC6B-F82428EEFD0B}" srcOrd="0" destOrd="0" parTransId="{3BED4DE3-DA56-4D4F-BB23-DA3A9136A175}" sibTransId="{EC743770-EF41-4A85-9D97-D4584A94748F}"/>
    <dgm:cxn modelId="{51C5EC6B-0B76-4850-8F29-174256D04E9F}" type="presParOf" srcId="{88B5C92C-9DAB-4076-9228-9DE87FC2138D}" destId="{37021219-4503-42F6-87D9-EC4970A09137}" srcOrd="0" destOrd="0" presId="urn:microsoft.com/office/officeart/2005/8/layout/cycle3"/>
    <dgm:cxn modelId="{08E8A52A-025B-479E-86F0-B80880DDE588}" type="presParOf" srcId="{37021219-4503-42F6-87D9-EC4970A09137}" destId="{53498313-FA63-40BF-B40B-6BB216F8E88D}" srcOrd="0" destOrd="0" presId="urn:microsoft.com/office/officeart/2005/8/layout/cycle3"/>
    <dgm:cxn modelId="{127DF7C0-C86B-48DD-883E-B619633D2E6C}" type="presParOf" srcId="{37021219-4503-42F6-87D9-EC4970A09137}" destId="{CD405003-DA60-4D55-8BF9-B6858FB726EC}" srcOrd="1" destOrd="0" presId="urn:microsoft.com/office/officeart/2005/8/layout/cycle3"/>
    <dgm:cxn modelId="{C6F1D0F4-A6C8-4866-A3AC-55B65F35AFC8}" type="presParOf" srcId="{37021219-4503-42F6-87D9-EC4970A09137}" destId="{E7A8E13C-A1D4-4EE9-BCD5-E9B0E7D56D4E}" srcOrd="2" destOrd="0" presId="urn:microsoft.com/office/officeart/2005/8/layout/cycle3"/>
    <dgm:cxn modelId="{EEC3C793-4A8D-4CCB-9F5A-63517CA03F44}" type="presParOf" srcId="{37021219-4503-42F6-87D9-EC4970A09137}" destId="{0EE84F6A-44B7-4DE3-B6E0-C179C1C2A116}" srcOrd="3" destOrd="0" presId="urn:microsoft.com/office/officeart/2005/8/layout/cycle3"/>
    <dgm:cxn modelId="{DCDED073-670A-434C-BC72-2A3ED1C97130}" type="presParOf" srcId="{37021219-4503-42F6-87D9-EC4970A09137}" destId="{8E310D3A-766D-4F63-BEFB-FC6222080775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B671B-E3D7-4993-B421-57189B15E95F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6E3368D-3BF2-4A0C-AC6B-F82428EEFD0B}">
      <dgm:prSet phldrT="[Texto]" custT="1"/>
      <dgm:spPr/>
      <dgm:t>
        <a:bodyPr/>
        <a:lstStyle/>
        <a:p>
          <a:r>
            <a:rPr lang="es-MX" sz="2800" b="1" dirty="0">
              <a:latin typeface="Arial Narrow" panose="020B0606020202030204" pitchFamily="34" charset="0"/>
            </a:rPr>
            <a:t>Lectura</a:t>
          </a:r>
        </a:p>
      </dgm:t>
    </dgm:pt>
    <dgm:pt modelId="{3BED4DE3-DA56-4D4F-BB23-DA3A9136A175}" type="parTrans" cxnId="{931B11DD-E2C1-4779-9850-025E77862B8A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EC743770-EF41-4A85-9D97-D4584A94748F}" type="sibTrans" cxnId="{931B11DD-E2C1-4779-9850-025E77862B8A}">
      <dgm:prSet/>
      <dgm:spPr>
        <a:solidFill>
          <a:srgbClr val="204559"/>
        </a:solidFill>
      </dgm:spPr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00E2C2E3-3A39-467E-A5F9-B98014ED9BFE}">
      <dgm:prSet phldrT="[Texto]" custT="1"/>
      <dgm:spPr/>
      <dgm:t>
        <a:bodyPr/>
        <a:lstStyle/>
        <a:p>
          <a:r>
            <a:rPr lang="es-MX" sz="2800" b="1">
              <a:latin typeface="Arial Narrow" panose="020B0606020202030204" pitchFamily="34" charset="0"/>
            </a:rPr>
            <a:t>Limpieza</a:t>
          </a:r>
        </a:p>
      </dgm:t>
    </dgm:pt>
    <dgm:pt modelId="{2A72EF68-458D-42FD-8B13-8D5B033E2367}" type="parTrans" cxnId="{77BD267A-E85B-4263-9134-D47C52864487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75B28C65-5523-40F5-9B97-8D14E65AB878}" type="sibTrans" cxnId="{77BD267A-E85B-4263-9134-D47C52864487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BF9A5AA1-994B-4FAF-ABD7-6BBECD6AC1A9}">
      <dgm:prSet phldrT="[Texto]" custT="1"/>
      <dgm:spPr/>
      <dgm:t>
        <a:bodyPr/>
        <a:lstStyle/>
        <a:p>
          <a:r>
            <a:rPr lang="es-MX" sz="2800" b="1">
              <a:latin typeface="Arial Narrow" panose="020B0606020202030204" pitchFamily="34" charset="0"/>
            </a:rPr>
            <a:t>Cálculo</a:t>
          </a:r>
        </a:p>
      </dgm:t>
    </dgm:pt>
    <dgm:pt modelId="{7BDF7CE4-EB9F-45D3-BA1E-182E49D91785}" type="parTrans" cxnId="{380BDFB4-A52E-4D9D-A445-8684A169B749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C1459258-3674-458D-B2A3-DBDCADD039D4}" type="sibTrans" cxnId="{380BDFB4-A52E-4D9D-A445-8684A169B749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1931096B-A5A6-41DD-A82C-BE06458E1583}">
      <dgm:prSet phldrT="[Texto]" custT="1"/>
      <dgm:spPr/>
      <dgm:t>
        <a:bodyPr/>
        <a:lstStyle/>
        <a:p>
          <a:r>
            <a:rPr lang="es-MX" sz="2800" b="1">
              <a:latin typeface="Arial Narrow" panose="020B0606020202030204" pitchFamily="34" charset="0"/>
            </a:rPr>
            <a:t>Extracción de información</a:t>
          </a:r>
        </a:p>
      </dgm:t>
    </dgm:pt>
    <dgm:pt modelId="{710530CA-9DFD-4B57-95B7-C97AD0B8F1F7}" type="parTrans" cxnId="{65E4948E-1A26-45ED-8323-93246B956AC8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5F1D3B21-53C4-4FF9-A554-2BEABC4C9487}" type="sibTrans" cxnId="{65E4948E-1A26-45ED-8323-93246B956AC8}">
      <dgm:prSet/>
      <dgm:spPr/>
      <dgm:t>
        <a:bodyPr/>
        <a:lstStyle/>
        <a:p>
          <a:endParaRPr lang="es-MX" sz="2800" b="1">
            <a:latin typeface="Arial Narrow" panose="020B0606020202030204" pitchFamily="34" charset="0"/>
          </a:endParaRPr>
        </a:p>
      </dgm:t>
    </dgm:pt>
    <dgm:pt modelId="{45235AE6-28EF-459A-905C-5F1F03187CAB}">
      <dgm:prSet phldrT="[Text]" phldr="0" custT="1"/>
      <dgm:spPr/>
      <dgm:t>
        <a:bodyPr/>
        <a:lstStyle/>
        <a:p>
          <a:r>
            <a:rPr lang="es-MX" sz="2800" b="1" dirty="0">
              <a:latin typeface="Arial Narrow"/>
            </a:rPr>
            <a:t>MUESTRA</a:t>
          </a:r>
          <a:endParaRPr lang="es-MX" sz="5500" b="1" dirty="0">
            <a:latin typeface="Arial Narrow"/>
          </a:endParaRPr>
        </a:p>
      </dgm:t>
    </dgm:pt>
    <dgm:pt modelId="{4D6CE317-0B0A-412D-83CA-7ED322F30841}" type="parTrans" cxnId="{6E24C4B4-DDAC-4400-8078-9BDFF8FCEBBE}">
      <dgm:prSet/>
      <dgm:spPr/>
      <dgm:t>
        <a:bodyPr/>
        <a:lstStyle/>
        <a:p>
          <a:endParaRPr lang="es-MX"/>
        </a:p>
      </dgm:t>
    </dgm:pt>
    <dgm:pt modelId="{2A4D7FCE-05DC-41DB-9ADF-8FF6B53A8361}" type="sibTrans" cxnId="{6E24C4B4-DDAC-4400-8078-9BDFF8FCEBBE}">
      <dgm:prSet/>
      <dgm:spPr/>
      <dgm:t>
        <a:bodyPr/>
        <a:lstStyle/>
        <a:p>
          <a:endParaRPr lang="es-MX"/>
        </a:p>
      </dgm:t>
    </dgm:pt>
    <dgm:pt modelId="{88B5C92C-9DAB-4076-9228-9DE87FC2138D}" type="pres">
      <dgm:prSet presAssocID="{D4AB671B-E3D7-4993-B421-57189B15E95F}" presName="Name0" presStyleCnt="0">
        <dgm:presLayoutVars>
          <dgm:dir/>
          <dgm:resizeHandles val="exact"/>
        </dgm:presLayoutVars>
      </dgm:prSet>
      <dgm:spPr/>
    </dgm:pt>
    <dgm:pt modelId="{37021219-4503-42F6-87D9-EC4970A09137}" type="pres">
      <dgm:prSet presAssocID="{D4AB671B-E3D7-4993-B421-57189B15E95F}" presName="cycle" presStyleCnt="0"/>
      <dgm:spPr/>
    </dgm:pt>
    <dgm:pt modelId="{53498313-FA63-40BF-B40B-6BB216F8E88D}" type="pres">
      <dgm:prSet presAssocID="{86E3368D-3BF2-4A0C-AC6B-F82428EEFD0B}" presName="nodeFirstNode" presStyleLbl="node1" presStyleIdx="0" presStyleCnt="5">
        <dgm:presLayoutVars>
          <dgm:bulletEnabled val="1"/>
        </dgm:presLayoutVars>
      </dgm:prSet>
      <dgm:spPr/>
    </dgm:pt>
    <dgm:pt modelId="{CD405003-DA60-4D55-8BF9-B6858FB726EC}" type="pres">
      <dgm:prSet presAssocID="{EC743770-EF41-4A85-9D97-D4584A94748F}" presName="sibTransFirstNode" presStyleLbl="bgShp" presStyleIdx="0" presStyleCnt="1"/>
      <dgm:spPr/>
    </dgm:pt>
    <dgm:pt modelId="{AE31278E-C7D1-42E5-AF02-ABB3F76D6D4B}" type="pres">
      <dgm:prSet presAssocID="{45235AE6-28EF-459A-905C-5F1F03187CAB}" presName="nodeFollowingNodes" presStyleLbl="node1" presStyleIdx="1" presStyleCnt="5">
        <dgm:presLayoutVars>
          <dgm:bulletEnabled val="1"/>
        </dgm:presLayoutVars>
      </dgm:prSet>
      <dgm:spPr/>
    </dgm:pt>
    <dgm:pt modelId="{E7A8E13C-A1D4-4EE9-BCD5-E9B0E7D56D4E}" type="pres">
      <dgm:prSet presAssocID="{00E2C2E3-3A39-467E-A5F9-B98014ED9BFE}" presName="nodeFollowingNodes" presStyleLbl="node1" presStyleIdx="2" presStyleCnt="5">
        <dgm:presLayoutVars>
          <dgm:bulletEnabled val="1"/>
        </dgm:presLayoutVars>
      </dgm:prSet>
      <dgm:spPr/>
    </dgm:pt>
    <dgm:pt modelId="{0EE84F6A-44B7-4DE3-B6E0-C179C1C2A116}" type="pres">
      <dgm:prSet presAssocID="{BF9A5AA1-994B-4FAF-ABD7-6BBECD6AC1A9}" presName="nodeFollowingNodes" presStyleLbl="node1" presStyleIdx="3" presStyleCnt="5" custRadScaleRad="100965">
        <dgm:presLayoutVars>
          <dgm:bulletEnabled val="1"/>
        </dgm:presLayoutVars>
      </dgm:prSet>
      <dgm:spPr/>
    </dgm:pt>
    <dgm:pt modelId="{8E310D3A-766D-4F63-BEFB-FC6222080775}" type="pres">
      <dgm:prSet presAssocID="{1931096B-A5A6-41DD-A82C-BE06458E1583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B5527225-9DD5-4B30-8FF9-5A03F0F1B16F}" type="presOf" srcId="{45235AE6-28EF-459A-905C-5F1F03187CAB}" destId="{AE31278E-C7D1-42E5-AF02-ABB3F76D6D4B}" srcOrd="0" destOrd="0" presId="urn:microsoft.com/office/officeart/2005/8/layout/cycle3"/>
    <dgm:cxn modelId="{FF679A2D-2B67-4667-BB4A-D3DEF419C2EF}" type="presOf" srcId="{1931096B-A5A6-41DD-A82C-BE06458E1583}" destId="{8E310D3A-766D-4F63-BEFB-FC6222080775}" srcOrd="0" destOrd="0" presId="urn:microsoft.com/office/officeart/2005/8/layout/cycle3"/>
    <dgm:cxn modelId="{6BD2D05E-F6EB-484A-8CEB-67A6EEF4E07A}" type="presOf" srcId="{BF9A5AA1-994B-4FAF-ABD7-6BBECD6AC1A9}" destId="{0EE84F6A-44B7-4DE3-B6E0-C179C1C2A116}" srcOrd="0" destOrd="0" presId="urn:microsoft.com/office/officeart/2005/8/layout/cycle3"/>
    <dgm:cxn modelId="{CC31DF71-5543-48FC-8B7E-9A9F08B26FB3}" type="presOf" srcId="{00E2C2E3-3A39-467E-A5F9-B98014ED9BFE}" destId="{E7A8E13C-A1D4-4EE9-BCD5-E9B0E7D56D4E}" srcOrd="0" destOrd="0" presId="urn:microsoft.com/office/officeart/2005/8/layout/cycle3"/>
    <dgm:cxn modelId="{F8499476-A89D-4AA5-B0ED-61DDB6E910A2}" type="presOf" srcId="{86E3368D-3BF2-4A0C-AC6B-F82428EEFD0B}" destId="{53498313-FA63-40BF-B40B-6BB216F8E88D}" srcOrd="0" destOrd="0" presId="urn:microsoft.com/office/officeart/2005/8/layout/cycle3"/>
    <dgm:cxn modelId="{B64D8F77-836D-4EA5-85D8-A467C27C47A3}" type="presOf" srcId="{EC743770-EF41-4A85-9D97-D4584A94748F}" destId="{CD405003-DA60-4D55-8BF9-B6858FB726EC}" srcOrd="0" destOrd="0" presId="urn:microsoft.com/office/officeart/2005/8/layout/cycle3"/>
    <dgm:cxn modelId="{77BD267A-E85B-4263-9134-D47C52864487}" srcId="{D4AB671B-E3D7-4993-B421-57189B15E95F}" destId="{00E2C2E3-3A39-467E-A5F9-B98014ED9BFE}" srcOrd="2" destOrd="0" parTransId="{2A72EF68-458D-42FD-8B13-8D5B033E2367}" sibTransId="{75B28C65-5523-40F5-9B97-8D14E65AB878}"/>
    <dgm:cxn modelId="{5916E382-1618-441F-B22A-7ABBEA3952CA}" type="presOf" srcId="{D4AB671B-E3D7-4993-B421-57189B15E95F}" destId="{88B5C92C-9DAB-4076-9228-9DE87FC2138D}" srcOrd="0" destOrd="0" presId="urn:microsoft.com/office/officeart/2005/8/layout/cycle3"/>
    <dgm:cxn modelId="{65E4948E-1A26-45ED-8323-93246B956AC8}" srcId="{D4AB671B-E3D7-4993-B421-57189B15E95F}" destId="{1931096B-A5A6-41DD-A82C-BE06458E1583}" srcOrd="4" destOrd="0" parTransId="{710530CA-9DFD-4B57-95B7-C97AD0B8F1F7}" sibTransId="{5F1D3B21-53C4-4FF9-A554-2BEABC4C9487}"/>
    <dgm:cxn modelId="{6E24C4B4-DDAC-4400-8078-9BDFF8FCEBBE}" srcId="{D4AB671B-E3D7-4993-B421-57189B15E95F}" destId="{45235AE6-28EF-459A-905C-5F1F03187CAB}" srcOrd="1" destOrd="0" parTransId="{4D6CE317-0B0A-412D-83CA-7ED322F30841}" sibTransId="{2A4D7FCE-05DC-41DB-9ADF-8FF6B53A8361}"/>
    <dgm:cxn modelId="{380BDFB4-A52E-4D9D-A445-8684A169B749}" srcId="{D4AB671B-E3D7-4993-B421-57189B15E95F}" destId="{BF9A5AA1-994B-4FAF-ABD7-6BBECD6AC1A9}" srcOrd="3" destOrd="0" parTransId="{7BDF7CE4-EB9F-45D3-BA1E-182E49D91785}" sibTransId="{C1459258-3674-458D-B2A3-DBDCADD039D4}"/>
    <dgm:cxn modelId="{931B11DD-E2C1-4779-9850-025E77862B8A}" srcId="{D4AB671B-E3D7-4993-B421-57189B15E95F}" destId="{86E3368D-3BF2-4A0C-AC6B-F82428EEFD0B}" srcOrd="0" destOrd="0" parTransId="{3BED4DE3-DA56-4D4F-BB23-DA3A9136A175}" sibTransId="{EC743770-EF41-4A85-9D97-D4584A94748F}"/>
    <dgm:cxn modelId="{51C5EC6B-0B76-4850-8F29-174256D04E9F}" type="presParOf" srcId="{88B5C92C-9DAB-4076-9228-9DE87FC2138D}" destId="{37021219-4503-42F6-87D9-EC4970A09137}" srcOrd="0" destOrd="0" presId="urn:microsoft.com/office/officeart/2005/8/layout/cycle3"/>
    <dgm:cxn modelId="{08E8A52A-025B-479E-86F0-B80880DDE588}" type="presParOf" srcId="{37021219-4503-42F6-87D9-EC4970A09137}" destId="{53498313-FA63-40BF-B40B-6BB216F8E88D}" srcOrd="0" destOrd="0" presId="urn:microsoft.com/office/officeart/2005/8/layout/cycle3"/>
    <dgm:cxn modelId="{127DF7C0-C86B-48DD-883E-B619633D2E6C}" type="presParOf" srcId="{37021219-4503-42F6-87D9-EC4970A09137}" destId="{CD405003-DA60-4D55-8BF9-B6858FB726EC}" srcOrd="1" destOrd="0" presId="urn:microsoft.com/office/officeart/2005/8/layout/cycle3"/>
    <dgm:cxn modelId="{FC3EEDDD-68B6-46EA-8924-DEF401D34D18}" type="presParOf" srcId="{37021219-4503-42F6-87D9-EC4970A09137}" destId="{AE31278E-C7D1-42E5-AF02-ABB3F76D6D4B}" srcOrd="2" destOrd="0" presId="urn:microsoft.com/office/officeart/2005/8/layout/cycle3"/>
    <dgm:cxn modelId="{C6F1D0F4-A6C8-4866-A3AC-55B65F35AFC8}" type="presParOf" srcId="{37021219-4503-42F6-87D9-EC4970A09137}" destId="{E7A8E13C-A1D4-4EE9-BCD5-E9B0E7D56D4E}" srcOrd="3" destOrd="0" presId="urn:microsoft.com/office/officeart/2005/8/layout/cycle3"/>
    <dgm:cxn modelId="{EEC3C793-4A8D-4CCB-9F5A-63517CA03F44}" type="presParOf" srcId="{37021219-4503-42F6-87D9-EC4970A09137}" destId="{0EE84F6A-44B7-4DE3-B6E0-C179C1C2A116}" srcOrd="4" destOrd="0" presId="urn:microsoft.com/office/officeart/2005/8/layout/cycle3"/>
    <dgm:cxn modelId="{DCDED073-670A-434C-BC72-2A3ED1C97130}" type="presParOf" srcId="{37021219-4503-42F6-87D9-EC4970A09137}" destId="{8E310D3A-766D-4F63-BEFB-FC6222080775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05003-DA60-4D55-8BF9-B6858FB726EC}">
      <dsp:nvSpPr>
        <dsp:cNvPr id="0" name=""/>
        <dsp:cNvSpPr/>
      </dsp:nvSpPr>
      <dsp:spPr>
        <a:xfrm>
          <a:off x="1473835" y="-125348"/>
          <a:ext cx="5171862" cy="5171862"/>
        </a:xfrm>
        <a:prstGeom prst="circularArrow">
          <a:avLst>
            <a:gd name="adj1" fmla="val 4668"/>
            <a:gd name="adj2" fmla="val 272909"/>
            <a:gd name="adj3" fmla="val 12888703"/>
            <a:gd name="adj4" fmla="val 17991876"/>
            <a:gd name="adj5" fmla="val 4847"/>
          </a:avLst>
        </a:prstGeom>
        <a:solidFill>
          <a:srgbClr val="20455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98313-FA63-40BF-B40B-6BB216F8E88D}">
      <dsp:nvSpPr>
        <dsp:cNvPr id="0" name=""/>
        <dsp:cNvSpPr/>
      </dsp:nvSpPr>
      <dsp:spPr>
        <a:xfrm>
          <a:off x="2362910" y="1040"/>
          <a:ext cx="3393711" cy="1696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>
              <a:latin typeface="Arial Narrow" panose="020B0606020202030204" pitchFamily="34" charset="0"/>
            </a:rPr>
            <a:t>Lectura</a:t>
          </a:r>
        </a:p>
      </dsp:txBody>
      <dsp:txXfrm>
        <a:off x="2445744" y="83874"/>
        <a:ext cx="3228043" cy="1531187"/>
      </dsp:txXfrm>
    </dsp:sp>
    <dsp:sp modelId="{E7A8E13C-A1D4-4EE9-BCD5-E9B0E7D56D4E}">
      <dsp:nvSpPr>
        <dsp:cNvPr id="0" name=""/>
        <dsp:cNvSpPr/>
      </dsp:nvSpPr>
      <dsp:spPr>
        <a:xfrm>
          <a:off x="4219953" y="1858083"/>
          <a:ext cx="3393711" cy="1696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>
              <a:latin typeface="Arial Narrow" panose="020B0606020202030204" pitchFamily="34" charset="0"/>
            </a:rPr>
            <a:t>Limpieza</a:t>
          </a:r>
        </a:p>
      </dsp:txBody>
      <dsp:txXfrm>
        <a:off x="4302787" y="1940917"/>
        <a:ext cx="3228043" cy="1531187"/>
      </dsp:txXfrm>
    </dsp:sp>
    <dsp:sp modelId="{0EE84F6A-44B7-4DE3-B6E0-C179C1C2A116}">
      <dsp:nvSpPr>
        <dsp:cNvPr id="0" name=""/>
        <dsp:cNvSpPr/>
      </dsp:nvSpPr>
      <dsp:spPr>
        <a:xfrm>
          <a:off x="2362910" y="3716166"/>
          <a:ext cx="3393711" cy="1696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>
              <a:latin typeface="Arial Narrow" panose="020B0606020202030204" pitchFamily="34" charset="0"/>
            </a:rPr>
            <a:t>Cálculo</a:t>
          </a:r>
        </a:p>
      </dsp:txBody>
      <dsp:txXfrm>
        <a:off x="2445744" y="3799000"/>
        <a:ext cx="3228043" cy="1531187"/>
      </dsp:txXfrm>
    </dsp:sp>
    <dsp:sp modelId="{8E310D3A-766D-4F63-BEFB-FC6222080775}">
      <dsp:nvSpPr>
        <dsp:cNvPr id="0" name=""/>
        <dsp:cNvSpPr/>
      </dsp:nvSpPr>
      <dsp:spPr>
        <a:xfrm>
          <a:off x="505868" y="1858083"/>
          <a:ext cx="3393711" cy="1696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>
              <a:latin typeface="Arial Narrow" panose="020B0606020202030204" pitchFamily="34" charset="0"/>
            </a:rPr>
            <a:t>Extracción de información</a:t>
          </a:r>
        </a:p>
      </dsp:txBody>
      <dsp:txXfrm>
        <a:off x="588702" y="1940917"/>
        <a:ext cx="3228043" cy="1531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05003-DA60-4D55-8BF9-B6858FB726EC}">
      <dsp:nvSpPr>
        <dsp:cNvPr id="0" name=""/>
        <dsp:cNvSpPr/>
      </dsp:nvSpPr>
      <dsp:spPr>
        <a:xfrm>
          <a:off x="1372732" y="-32005"/>
          <a:ext cx="5374067" cy="5374067"/>
        </a:xfrm>
        <a:prstGeom prst="circularArrow">
          <a:avLst>
            <a:gd name="adj1" fmla="val 5544"/>
            <a:gd name="adj2" fmla="val 330680"/>
            <a:gd name="adj3" fmla="val 13767645"/>
            <a:gd name="adj4" fmla="val 17391006"/>
            <a:gd name="adj5" fmla="val 5757"/>
          </a:avLst>
        </a:prstGeom>
        <a:solidFill>
          <a:srgbClr val="20455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98313-FA63-40BF-B40B-6BB216F8E88D}">
      <dsp:nvSpPr>
        <dsp:cNvPr id="0" name=""/>
        <dsp:cNvSpPr/>
      </dsp:nvSpPr>
      <dsp:spPr>
        <a:xfrm>
          <a:off x="2797036" y="2271"/>
          <a:ext cx="2525460" cy="126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latin typeface="Arial Narrow" panose="020B0606020202030204" pitchFamily="34" charset="0"/>
            </a:rPr>
            <a:t>Lectura</a:t>
          </a:r>
        </a:p>
      </dsp:txBody>
      <dsp:txXfrm>
        <a:off x="2858677" y="63912"/>
        <a:ext cx="2402178" cy="1139448"/>
      </dsp:txXfrm>
    </dsp:sp>
    <dsp:sp modelId="{AE31278E-C7D1-42E5-AF02-ABB3F76D6D4B}">
      <dsp:nvSpPr>
        <dsp:cNvPr id="0" name=""/>
        <dsp:cNvSpPr/>
      </dsp:nvSpPr>
      <dsp:spPr>
        <a:xfrm>
          <a:off x="4976585" y="1585806"/>
          <a:ext cx="2525460" cy="126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latin typeface="Arial Narrow"/>
            </a:rPr>
            <a:t>MUESTRA</a:t>
          </a:r>
          <a:endParaRPr lang="es-MX" sz="5500" b="1" kern="1200" dirty="0">
            <a:latin typeface="Arial Narrow"/>
          </a:endParaRPr>
        </a:p>
      </dsp:txBody>
      <dsp:txXfrm>
        <a:off x="5038226" y="1647447"/>
        <a:ext cx="2402178" cy="1139448"/>
      </dsp:txXfrm>
    </dsp:sp>
    <dsp:sp modelId="{E7A8E13C-A1D4-4EE9-BCD5-E9B0E7D56D4E}">
      <dsp:nvSpPr>
        <dsp:cNvPr id="0" name=""/>
        <dsp:cNvSpPr/>
      </dsp:nvSpPr>
      <dsp:spPr>
        <a:xfrm>
          <a:off x="4144071" y="4148020"/>
          <a:ext cx="2525460" cy="126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>
              <a:latin typeface="Arial Narrow" panose="020B0606020202030204" pitchFamily="34" charset="0"/>
            </a:rPr>
            <a:t>Limpieza</a:t>
          </a:r>
        </a:p>
      </dsp:txBody>
      <dsp:txXfrm>
        <a:off x="4205712" y="4209661"/>
        <a:ext cx="2402178" cy="1139448"/>
      </dsp:txXfrm>
    </dsp:sp>
    <dsp:sp modelId="{0EE84F6A-44B7-4DE3-B6E0-C179C1C2A116}">
      <dsp:nvSpPr>
        <dsp:cNvPr id="0" name=""/>
        <dsp:cNvSpPr/>
      </dsp:nvSpPr>
      <dsp:spPr>
        <a:xfrm>
          <a:off x="1437002" y="4150291"/>
          <a:ext cx="2525460" cy="126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>
              <a:latin typeface="Arial Narrow" panose="020B0606020202030204" pitchFamily="34" charset="0"/>
            </a:rPr>
            <a:t>Cálculo</a:t>
          </a:r>
        </a:p>
      </dsp:txBody>
      <dsp:txXfrm>
        <a:off x="1498643" y="4211932"/>
        <a:ext cx="2402178" cy="1139448"/>
      </dsp:txXfrm>
    </dsp:sp>
    <dsp:sp modelId="{8E310D3A-766D-4F63-BEFB-FC6222080775}">
      <dsp:nvSpPr>
        <dsp:cNvPr id="0" name=""/>
        <dsp:cNvSpPr/>
      </dsp:nvSpPr>
      <dsp:spPr>
        <a:xfrm>
          <a:off x="617487" y="1585806"/>
          <a:ext cx="2525460" cy="126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>
              <a:latin typeface="Arial Narrow" panose="020B0606020202030204" pitchFamily="34" charset="0"/>
            </a:rPr>
            <a:t>Extracción de información</a:t>
          </a:r>
        </a:p>
      </dsp:txBody>
      <dsp:txXfrm>
        <a:off x="679128" y="1647447"/>
        <a:ext cx="2402178" cy="1139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585" y="243586"/>
            <a:ext cx="11692128" cy="864730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824" y="1175276"/>
            <a:ext cx="9956578" cy="389737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991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7752" y="5154141"/>
            <a:ext cx="8758727" cy="1848959"/>
          </a:xfrm>
        </p:spPr>
        <p:txBody>
          <a:bodyPr>
            <a:normAutofit/>
          </a:bodyPr>
          <a:lstStyle>
            <a:lvl1pPr marL="0" indent="0" algn="ctr">
              <a:spcBef>
                <a:spcPts val="1332"/>
              </a:spcBef>
              <a:buNone/>
              <a:defRPr sz="2397">
                <a:solidFill>
                  <a:srgbClr val="FFFFFF"/>
                </a:solidFill>
              </a:defRPr>
            </a:lvl1pPr>
            <a:lvl2pPr marL="456705" indent="0" algn="ctr">
              <a:buNone/>
              <a:defRPr sz="2397"/>
            </a:lvl2pPr>
            <a:lvl3pPr marL="913408" indent="0" algn="ctr">
              <a:buNone/>
              <a:defRPr sz="2397"/>
            </a:lvl3pPr>
            <a:lvl4pPr marL="1370114" indent="0" algn="ctr">
              <a:buNone/>
              <a:defRPr sz="1998"/>
            </a:lvl4pPr>
            <a:lvl5pPr marL="1826817" indent="0" algn="ctr">
              <a:buNone/>
              <a:defRPr sz="1998"/>
            </a:lvl5pPr>
            <a:lvl6pPr marL="2283521" indent="0" algn="ctr">
              <a:buNone/>
              <a:defRPr sz="1998"/>
            </a:lvl6pPr>
            <a:lvl7pPr marL="2740224" indent="0" algn="ctr">
              <a:buNone/>
              <a:defRPr sz="1998"/>
            </a:lvl7pPr>
            <a:lvl8pPr marL="3196930" indent="0" algn="ctr">
              <a:buNone/>
              <a:defRPr sz="1998"/>
            </a:lvl8pPr>
            <a:lvl9pPr marL="3653633" indent="0" algn="ctr">
              <a:buNone/>
              <a:defRPr sz="199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6601" y="4973214"/>
            <a:ext cx="822102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93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99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4" y="1014942"/>
            <a:ext cx="2321679" cy="720608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811" y="1014942"/>
            <a:ext cx="7421761" cy="720608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56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332"/>
              </a:spcBef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22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271" y="1563137"/>
            <a:ext cx="9956578" cy="389737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991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8147" y="5533590"/>
            <a:ext cx="8759962" cy="1816514"/>
          </a:xfrm>
        </p:spPr>
        <p:txBody>
          <a:bodyPr anchor="t">
            <a:normAutofit/>
          </a:bodyPr>
          <a:lstStyle>
            <a:lvl1pPr marL="0" indent="0" algn="ctr">
              <a:buNone/>
              <a:defRPr sz="2397">
                <a:solidFill>
                  <a:schemeClr val="accent1"/>
                </a:solidFill>
              </a:defRPr>
            </a:lvl1pPr>
            <a:lvl2pPr marL="456705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40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114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4pPr>
            <a:lvl5pPr marL="182681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5pPr>
            <a:lvl6pPr marL="2283521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6pPr>
            <a:lvl7pPr marL="2740224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7pPr>
            <a:lvl8pPr marL="3196930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8pPr>
            <a:lvl9pPr marL="3653633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79138" y="5354960"/>
            <a:ext cx="82210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56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809" y="2740341"/>
            <a:ext cx="4749927" cy="5358892"/>
          </a:xfrm>
        </p:spPr>
        <p:txBody>
          <a:bodyPr/>
          <a:lstStyle>
            <a:lvl1pPr>
              <a:defRPr sz="21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1083" y="2740343"/>
            <a:ext cx="4749927" cy="5358892"/>
          </a:xfrm>
        </p:spPr>
        <p:txBody>
          <a:bodyPr/>
          <a:lstStyle>
            <a:lvl1pPr>
              <a:defRPr sz="21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25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9" y="2665901"/>
            <a:ext cx="4749927" cy="103524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7" b="1"/>
            </a:lvl1pPr>
            <a:lvl2pPr marL="456705" indent="0">
              <a:buNone/>
              <a:defRPr sz="1998" b="1"/>
            </a:lvl2pPr>
            <a:lvl3pPr marL="913408" indent="0">
              <a:buNone/>
              <a:defRPr sz="1798" b="1"/>
            </a:lvl3pPr>
            <a:lvl4pPr marL="1370114" indent="0">
              <a:buNone/>
              <a:defRPr sz="1598" b="1"/>
            </a:lvl4pPr>
            <a:lvl5pPr marL="1826817" indent="0">
              <a:buNone/>
              <a:defRPr sz="1598" b="1"/>
            </a:lvl5pPr>
            <a:lvl6pPr marL="2283521" indent="0">
              <a:buNone/>
              <a:defRPr sz="1598" b="1"/>
            </a:lvl6pPr>
            <a:lvl7pPr marL="2740224" indent="0">
              <a:buNone/>
              <a:defRPr sz="1598" b="1"/>
            </a:lvl7pPr>
            <a:lvl8pPr marL="3196930" indent="0">
              <a:buNone/>
              <a:defRPr sz="1598" b="1"/>
            </a:lvl8pPr>
            <a:lvl9pPr marL="3653633" indent="0">
              <a:buNone/>
              <a:defRPr sz="1598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809" y="3624864"/>
            <a:ext cx="4749927" cy="4506341"/>
          </a:xfrm>
        </p:spPr>
        <p:txBody>
          <a:bodyPr/>
          <a:lstStyle>
            <a:lvl1pPr>
              <a:defRPr sz="21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643" y="2662599"/>
            <a:ext cx="4749927" cy="103524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7" b="1"/>
            </a:lvl1pPr>
            <a:lvl2pPr marL="456705" indent="0">
              <a:buNone/>
              <a:defRPr sz="1998" b="1"/>
            </a:lvl2pPr>
            <a:lvl3pPr marL="913408" indent="0">
              <a:buNone/>
              <a:defRPr sz="1798" b="1"/>
            </a:lvl3pPr>
            <a:lvl4pPr marL="1370114" indent="0">
              <a:buNone/>
              <a:defRPr sz="1598" b="1"/>
            </a:lvl4pPr>
            <a:lvl5pPr marL="1826817" indent="0">
              <a:buNone/>
              <a:defRPr sz="1598" b="1"/>
            </a:lvl5pPr>
            <a:lvl6pPr marL="2283521" indent="0">
              <a:buNone/>
              <a:defRPr sz="1598" b="1"/>
            </a:lvl6pPr>
            <a:lvl7pPr marL="2740224" indent="0">
              <a:buNone/>
              <a:defRPr sz="1598" b="1"/>
            </a:lvl7pPr>
            <a:lvl8pPr marL="3196930" indent="0">
              <a:buNone/>
              <a:defRPr sz="1598" b="1"/>
            </a:lvl8pPr>
            <a:lvl9pPr marL="3653633" indent="0">
              <a:buNone/>
              <a:defRPr sz="1598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643" y="3621987"/>
            <a:ext cx="4749927" cy="4506341"/>
          </a:xfrm>
        </p:spPr>
        <p:txBody>
          <a:bodyPr/>
          <a:lstStyle>
            <a:lvl1pPr>
              <a:defRPr sz="21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33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85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81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809" y="1461516"/>
            <a:ext cx="3775583" cy="2314067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6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17" y="1461516"/>
            <a:ext cx="5527087" cy="6211443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7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809" y="3775583"/>
            <a:ext cx="3775583" cy="38973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66"/>
              </a:spcBef>
              <a:buNone/>
              <a:defRPr sz="1698"/>
            </a:lvl1pPr>
            <a:lvl2pPr marL="456705" indent="0">
              <a:buNone/>
              <a:defRPr sz="1199"/>
            </a:lvl2pPr>
            <a:lvl3pPr marL="913408" indent="0">
              <a:buNone/>
              <a:defRPr sz="999"/>
            </a:lvl3pPr>
            <a:lvl4pPr marL="1370114" indent="0">
              <a:buNone/>
              <a:defRPr sz="899"/>
            </a:lvl4pPr>
            <a:lvl5pPr marL="1826817" indent="0">
              <a:buNone/>
              <a:defRPr sz="899"/>
            </a:lvl5pPr>
            <a:lvl6pPr marL="2283521" indent="0">
              <a:buNone/>
              <a:defRPr sz="899"/>
            </a:lvl6pPr>
            <a:lvl7pPr marL="2740224" indent="0">
              <a:buNone/>
              <a:defRPr sz="899"/>
            </a:lvl7pPr>
            <a:lvl8pPr marL="3196930" indent="0">
              <a:buNone/>
              <a:defRPr sz="899"/>
            </a:lvl8pPr>
            <a:lvl9pPr marL="3653633" indent="0">
              <a:buNone/>
              <a:defRPr sz="89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84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809" y="1461516"/>
            <a:ext cx="3775583" cy="2314067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6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3229" y="1424977"/>
            <a:ext cx="5671024" cy="6187086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7"/>
            </a:lvl1pPr>
            <a:lvl2pPr marL="456705" indent="0">
              <a:buNone/>
              <a:defRPr sz="2797"/>
            </a:lvl2pPr>
            <a:lvl3pPr marL="913408" indent="0">
              <a:buNone/>
              <a:defRPr sz="2397"/>
            </a:lvl3pPr>
            <a:lvl4pPr marL="1370114" indent="0">
              <a:buNone/>
              <a:defRPr sz="1998"/>
            </a:lvl4pPr>
            <a:lvl5pPr marL="1826817" indent="0">
              <a:buNone/>
              <a:defRPr sz="1998"/>
            </a:lvl5pPr>
            <a:lvl6pPr marL="2283521" indent="0">
              <a:buNone/>
              <a:defRPr sz="1998"/>
            </a:lvl6pPr>
            <a:lvl7pPr marL="2740224" indent="0">
              <a:buNone/>
              <a:defRPr sz="1998"/>
            </a:lvl7pPr>
            <a:lvl8pPr marL="3196930" indent="0">
              <a:buNone/>
              <a:defRPr sz="1998"/>
            </a:lvl8pPr>
            <a:lvl9pPr marL="3653633" indent="0">
              <a:buNone/>
              <a:defRPr sz="199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809" y="3775583"/>
            <a:ext cx="3775583" cy="38364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66"/>
              </a:spcBef>
              <a:buNone/>
              <a:defRPr sz="1698"/>
            </a:lvl1pPr>
            <a:lvl2pPr marL="456705" indent="0">
              <a:buNone/>
              <a:defRPr sz="1199"/>
            </a:lvl2pPr>
            <a:lvl3pPr marL="913408" indent="0">
              <a:buNone/>
              <a:defRPr sz="999"/>
            </a:lvl3pPr>
            <a:lvl4pPr marL="1370114" indent="0">
              <a:buNone/>
              <a:defRPr sz="899"/>
            </a:lvl4pPr>
            <a:lvl5pPr marL="1826817" indent="0">
              <a:buNone/>
              <a:defRPr sz="899"/>
            </a:lvl5pPr>
            <a:lvl6pPr marL="2283521" indent="0">
              <a:buNone/>
              <a:defRPr sz="899"/>
            </a:lvl6pPr>
            <a:lvl7pPr marL="2740224" indent="0">
              <a:buNone/>
              <a:defRPr sz="899"/>
            </a:lvl7pPr>
            <a:lvl8pPr marL="3196930" indent="0">
              <a:buNone/>
              <a:defRPr sz="899"/>
            </a:lvl8pPr>
            <a:lvl9pPr marL="3653633" indent="0">
              <a:buNone/>
              <a:defRPr sz="89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22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586" y="243586"/>
            <a:ext cx="11692128" cy="86473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809" y="811953"/>
            <a:ext cx="9865233" cy="1806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13" y="2740342"/>
            <a:ext cx="9862586" cy="5379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1805" y="8289795"/>
            <a:ext cx="2326649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2">
                <a:solidFill>
                  <a:schemeClr val="accent1"/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5035" y="8289795"/>
            <a:ext cx="4712860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2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9813" y="8289795"/>
            <a:ext cx="1704440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>
                <a:solidFill>
                  <a:schemeClr val="accent1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55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3408" rtl="0" eaLnBrk="1" latinLnBrk="0" hangingPunct="1">
        <a:lnSpc>
          <a:spcPct val="90000"/>
        </a:lnSpc>
        <a:spcBef>
          <a:spcPct val="0"/>
        </a:spcBef>
        <a:buNone/>
        <a:defRPr sz="5328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352" indent="-182681" algn="l" defTabSz="913408" rtl="0" eaLnBrk="1" latinLnBrk="0" hangingPunct="1">
        <a:lnSpc>
          <a:spcPct val="90000"/>
        </a:lnSpc>
        <a:spcBef>
          <a:spcPts val="1332"/>
        </a:spcBef>
        <a:buClr>
          <a:schemeClr val="accent1"/>
        </a:buClr>
        <a:buSzPct val="80000"/>
        <a:buFont typeface="Corbel" pitchFamily="34" charset="0"/>
        <a:buChar char="•"/>
        <a:defRPr sz="2664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6705" indent="-182681" algn="l" defTabSz="91340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397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0727" indent="-182681" algn="l" defTabSz="91340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131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4749" indent="-182681" algn="l" defTabSz="91340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65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25496" indent="-182681" algn="l" defTabSz="91340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65" kern="1200">
          <a:solidFill>
            <a:schemeClr val="accent1"/>
          </a:solidFill>
          <a:latin typeface="+mn-lt"/>
          <a:ea typeface="+mn-ea"/>
          <a:cs typeface="+mn-cs"/>
        </a:defRPr>
      </a:lvl5pPr>
      <a:lvl6pPr marL="1465077" indent="-228352" algn="l" defTabSz="91340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65" kern="1200">
          <a:solidFill>
            <a:schemeClr val="accent1"/>
          </a:solidFill>
          <a:latin typeface="+mn-lt"/>
          <a:ea typeface="+mn-ea"/>
          <a:cs typeface="+mn-cs"/>
        </a:defRPr>
      </a:lvl6pPr>
      <a:lvl7pPr marL="1731454" indent="-228352" algn="l" defTabSz="91340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65" kern="1200">
          <a:solidFill>
            <a:schemeClr val="accent1"/>
          </a:solidFill>
          <a:latin typeface="+mn-lt"/>
          <a:ea typeface="+mn-ea"/>
          <a:cs typeface="+mn-cs"/>
        </a:defRPr>
      </a:lvl7pPr>
      <a:lvl8pPr marL="1997831" indent="-228352" algn="l" defTabSz="91340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65" kern="1200">
          <a:solidFill>
            <a:schemeClr val="accent1"/>
          </a:solidFill>
          <a:latin typeface="+mn-lt"/>
          <a:ea typeface="+mn-ea"/>
          <a:cs typeface="+mn-cs"/>
        </a:defRPr>
      </a:lvl8pPr>
      <a:lvl9pPr marL="2264209" indent="-228352" algn="l" defTabSz="91340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65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05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08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114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817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521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224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6930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633" algn="l" defTabSz="91340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uevayork.com/los-taxis-en-nueva-york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2B9C20F-985A-4CF2-A374-D2D1949F78A0}"/>
              </a:ext>
            </a:extLst>
          </p:cNvPr>
          <p:cNvGrpSpPr/>
          <p:nvPr/>
        </p:nvGrpSpPr>
        <p:grpSpPr>
          <a:xfrm>
            <a:off x="4585500" y="635438"/>
            <a:ext cx="3054026" cy="1014004"/>
            <a:chOff x="5863957" y="553642"/>
            <a:chExt cx="3596489" cy="76129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304F41D0-A7AD-426D-8C4B-79E8A2432EEF}"/>
                </a:ext>
              </a:extLst>
            </p:cNvPr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3333" y1="51724" x2="43333" y2="51724"/>
                          <a14:foregroundMark x1="68667" y1="40230" x2="68667" y2="40230"/>
                          <a14:foregroundMark x1="80000" y1="42529" x2="80000" y2="425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53642"/>
              <a:ext cx="3132404" cy="761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529E69F-FD06-40A5-9C9F-672470EC1498}"/>
                </a:ext>
              </a:extLst>
            </p:cNvPr>
            <p:cNvSpPr/>
            <p:nvPr/>
          </p:nvSpPr>
          <p:spPr>
            <a:xfrm>
              <a:off x="5863957" y="1053328"/>
              <a:ext cx="3596489" cy="1770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932">
                  <a:solidFill>
                    <a:schemeClr val="bg2">
                      <a:lumMod val="25000"/>
                    </a:schemeClr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</a:t>
              </a:r>
              <a:r>
                <a:rPr lang="es-MX" sz="932">
                  <a:solidFill>
                    <a:schemeClr val="bg2">
                      <a:lumMod val="25000"/>
                    </a:schemeClr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ABORATORIO NACIONAL DE INFORMÁTICA AVANZADA</a:t>
              </a:r>
              <a:endParaRPr lang="es-MX" sz="932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57D60522-632E-42F4-BA01-029DD4262D49}"/>
              </a:ext>
            </a:extLst>
          </p:cNvPr>
          <p:cNvSpPr/>
          <p:nvPr/>
        </p:nvSpPr>
        <p:spPr>
          <a:xfrm>
            <a:off x="913113" y="1673409"/>
            <a:ext cx="10353074" cy="123957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endParaRPr lang="es-MX" sz="3193" dirty="0">
              <a:solidFill>
                <a:schemeClr val="bg2">
                  <a:lumMod val="25000"/>
                </a:schemeClr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ES" sz="4250" b="1">
                <a:solidFill>
                  <a:srgbClr val="13133F"/>
                </a:solidFill>
                <a:latin typeface="Arial Narrow"/>
                <a:ea typeface="Times New Roman" panose="02020603050405020304" pitchFamily="18" charset="0"/>
                <a:cs typeface="Arial"/>
              </a:rPr>
              <a:t>EXAMEN DE MEDIO TÉRMINO</a:t>
            </a:r>
            <a:endParaRPr lang="es-ES" sz="4262" b="1" dirty="0">
              <a:solidFill>
                <a:srgbClr val="1313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DB2BD4-D6EC-403E-BFF0-2F3C40FDA906}"/>
              </a:ext>
            </a:extLst>
          </p:cNvPr>
          <p:cNvSpPr/>
          <p:nvPr/>
        </p:nvSpPr>
        <p:spPr>
          <a:xfrm>
            <a:off x="3669856" y="3532534"/>
            <a:ext cx="4804289" cy="3534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s-ES" sz="3193" b="1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MX" sz="2397" b="1" dirty="0">
                <a:solidFill>
                  <a:srgbClr val="1312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Integrantes:</a:t>
            </a:r>
          </a:p>
          <a:p>
            <a:pPr algn="ctr"/>
            <a:endParaRPr lang="es-MX" sz="2397" b="1" dirty="0">
              <a:solidFill>
                <a:srgbClr val="1312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s-MX" sz="2397" b="1" dirty="0">
              <a:solidFill>
                <a:srgbClr val="1312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MX" sz="2397" dirty="0">
                <a:solidFill>
                  <a:srgbClr val="1312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s-MX" sz="2397" dirty="0">
              <a:solidFill>
                <a:srgbClr val="1312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s-MX" sz="2397" dirty="0">
              <a:solidFill>
                <a:srgbClr val="1312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s-MX" sz="2397" dirty="0"/>
          </a:p>
          <a:p>
            <a:pPr algn="ctr"/>
            <a:r>
              <a:rPr lang="es-MX" sz="2397" dirty="0">
                <a:solidFill>
                  <a:srgbClr val="1312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Generación: MCA 2018-2020 </a:t>
            </a:r>
            <a:endParaRPr lang="es-MX" sz="3193" dirty="0">
              <a:solidFill>
                <a:srgbClr val="13123F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5B8A39-A37B-45D6-82DF-093E3B92EE8C}"/>
              </a:ext>
            </a:extLst>
          </p:cNvPr>
          <p:cNvSpPr/>
          <p:nvPr/>
        </p:nvSpPr>
        <p:spPr>
          <a:xfrm>
            <a:off x="3466079" y="6895094"/>
            <a:ext cx="5176538" cy="119898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s-MX" sz="2397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Dr. Horacio Tapia </a:t>
            </a:r>
            <a:r>
              <a:rPr lang="es-MX" sz="2397" dirty="0" err="1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Mcclung</a:t>
            </a:r>
            <a:endParaRPr lang="es-MX" sz="2397" dirty="0">
              <a:solidFill>
                <a:srgbClr val="1313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MX" sz="2397">
                <a:solidFill>
                  <a:srgbClr val="13133F"/>
                </a:solidFill>
                <a:latin typeface="Arial Narrow"/>
                <a:ea typeface="Times New Roman" panose="02020603050405020304" pitchFamily="18" charset="0"/>
                <a:cs typeface="Arial"/>
              </a:rPr>
              <a:t>Sistemas Distribuidos II</a:t>
            </a:r>
            <a:endParaRPr lang="es-MX" sz="2397" dirty="0">
              <a:solidFill>
                <a:srgbClr val="1313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MX" sz="2397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02 de Julio de 2019</a:t>
            </a:r>
            <a:endParaRPr lang="es-MX" sz="2397" dirty="0">
              <a:solidFill>
                <a:srgbClr val="13133F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D5C24B-D26A-4F78-BEAB-9B422D5C6482}"/>
              </a:ext>
            </a:extLst>
          </p:cNvPr>
          <p:cNvSpPr/>
          <p:nvPr/>
        </p:nvSpPr>
        <p:spPr>
          <a:xfrm>
            <a:off x="3501381" y="4498138"/>
            <a:ext cx="5176538" cy="11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397" dirty="0">
                <a:solidFill>
                  <a:srgbClr val="13123F"/>
                </a:solidFill>
                <a:latin typeface="Arial Narrow" panose="020B0606020202030204" pitchFamily="34" charset="0"/>
              </a:rPr>
              <a:t>Cinthia Selene Morales Luna</a:t>
            </a:r>
          </a:p>
          <a:p>
            <a:pPr algn="ctr"/>
            <a:r>
              <a:rPr lang="es-MX" sz="2397" dirty="0">
                <a:solidFill>
                  <a:srgbClr val="13123F"/>
                </a:solidFill>
                <a:latin typeface="Arial Narrow" panose="020B0606020202030204" pitchFamily="34" charset="0"/>
              </a:rPr>
              <a:t>Víctor Ortiz Pérez</a:t>
            </a:r>
          </a:p>
          <a:p>
            <a:pPr algn="ctr"/>
            <a:r>
              <a:rPr lang="es-MX" sz="2397" dirty="0">
                <a:solidFill>
                  <a:srgbClr val="13123F"/>
                </a:solidFill>
                <a:latin typeface="Arial Narrow" panose="020B0606020202030204" pitchFamily="34" charset="0"/>
              </a:rPr>
              <a:t>Fernanda Izamar Zurita Barbosa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CA4029-3DF4-4DF5-AE0B-758868049F91}"/>
              </a:ext>
            </a:extLst>
          </p:cNvPr>
          <p:cNvSpPr/>
          <p:nvPr/>
        </p:nvSpPr>
        <p:spPr>
          <a:xfrm>
            <a:off x="1507998" y="5954958"/>
            <a:ext cx="9092700" cy="39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193"/>
          </a:p>
        </p:txBody>
      </p:sp>
    </p:spTree>
    <p:extLst>
      <p:ext uri="{BB962C8B-B14F-4D97-AF65-F5344CB8AC3E}">
        <p14:creationId xmlns:p14="http://schemas.microsoft.com/office/powerpoint/2010/main" val="3688673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CF6834-0A10-4A2A-90EB-8C13DAEC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3" y="982217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MX" sz="2397" b="1">
                <a:solidFill>
                  <a:schemeClr val="bg1"/>
                </a:solidFill>
                <a:latin typeface="Arial Narrow" panose="020B0606020202030204" pitchFamily="34" charset="0"/>
              </a:rPr>
              <a:t>CÁLCULOS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8A489B-04CC-4371-BDFD-BD72EA318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7" t="583" r="29044" b="1490"/>
          <a:stretch/>
        </p:blipFill>
        <p:spPr>
          <a:xfrm>
            <a:off x="2761124" y="1392868"/>
            <a:ext cx="6544235" cy="73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1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B45FCE7-E7CE-4574-85EE-3409857F0E99}"/>
              </a:ext>
            </a:extLst>
          </p:cNvPr>
          <p:cNvSpPr/>
          <p:nvPr/>
        </p:nvSpPr>
        <p:spPr>
          <a:xfrm>
            <a:off x="423631" y="402529"/>
            <a:ext cx="7360531" cy="50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664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 A T A F R A M E   D E  R E S U L T A D O 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C88221-E117-4EC5-B2EB-54DFA8F1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1" y="2765022"/>
            <a:ext cx="11332038" cy="291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6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BC1E582-A586-4EFB-8E53-5BE8B01B6424}"/>
              </a:ext>
            </a:extLst>
          </p:cNvPr>
          <p:cNvSpPr/>
          <p:nvPr/>
        </p:nvSpPr>
        <p:spPr>
          <a:xfrm>
            <a:off x="423630" y="402529"/>
            <a:ext cx="8949135" cy="50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664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 A T A F R A M E   M E D A L </a:t>
            </a:r>
            <a:r>
              <a:rPr lang="es-ES" sz="2664" b="1" dirty="0" err="1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s-ES" sz="2664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 O N – M A S – V I A J E 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30DA19-73D2-42D5-B892-92B783348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4" y="1805670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397" b="1" dirty="0">
                <a:solidFill>
                  <a:schemeClr val="bg1"/>
                </a:solidFill>
                <a:latin typeface="Arial Narrow" panose="020B0606020202030204" pitchFamily="34" charset="0"/>
              </a:rPr>
              <a:t>Los datos servirán para producir las gráficas las gráficas geográficas.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9087FF4-2F89-4BF1-A74F-6A7138AD8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148608"/>
              </p:ext>
            </p:extLst>
          </p:nvPr>
        </p:nvGraphicFramePr>
        <p:xfrm>
          <a:off x="1517999" y="3044771"/>
          <a:ext cx="9143299" cy="414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0">
                  <a:extLst>
                    <a:ext uri="{9D8B030D-6E8A-4147-A177-3AD203B41FA5}">
                      <a16:colId xmlns:a16="http://schemas.microsoft.com/office/drawing/2014/main" val="3298713163"/>
                    </a:ext>
                  </a:extLst>
                </a:gridCol>
                <a:gridCol w="8649599">
                  <a:extLst>
                    <a:ext uri="{9D8B030D-6E8A-4147-A177-3AD203B41FA5}">
                      <a16:colId xmlns:a16="http://schemas.microsoft.com/office/drawing/2014/main" val="17485774"/>
                    </a:ext>
                  </a:extLst>
                </a:gridCol>
              </a:tblGrid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mes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578432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medallion_mas_viajes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379676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pickup_longitude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521537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pickup_latitude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12814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dropoff_longitude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60266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dropoff_latitude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813457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pickup_datetime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477688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Dropoff_datetime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7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79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72A2611-5155-4679-96B5-84258A192FBE}"/>
              </a:ext>
            </a:extLst>
          </p:cNvPr>
          <p:cNvSpPr/>
          <p:nvPr/>
        </p:nvSpPr>
        <p:spPr>
          <a:xfrm>
            <a:off x="423631" y="402529"/>
            <a:ext cx="7360531" cy="5023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ES" sz="2650" b="1">
                <a:solidFill>
                  <a:srgbClr val="13133F"/>
                </a:solidFill>
                <a:latin typeface="Arial Narrow"/>
                <a:ea typeface="Times New Roman" panose="02020603050405020304" pitchFamily="18" charset="0"/>
                <a:cs typeface="Arial"/>
              </a:rPr>
              <a:t>D A T A F R A M E  D E  DF_H O R A S _ D Í 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6BC394-DD59-4278-9B3E-41D93E3F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4" y="1805670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397" b="1" dirty="0">
                <a:solidFill>
                  <a:schemeClr val="bg1"/>
                </a:solidFill>
                <a:latin typeface="Arial Narrow" panose="020B0606020202030204" pitchFamily="34" charset="0"/>
              </a:rPr>
              <a:t>Proporcionará los datos para generar las gráficas por número de pasajeros.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7ADDA7B-C212-44F4-AD8C-F8C4F6AA4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78353"/>
              </p:ext>
            </p:extLst>
          </p:nvPr>
        </p:nvGraphicFramePr>
        <p:xfrm>
          <a:off x="1517999" y="3044771"/>
          <a:ext cx="9143299" cy="1036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0">
                  <a:extLst>
                    <a:ext uri="{9D8B030D-6E8A-4147-A177-3AD203B41FA5}">
                      <a16:colId xmlns:a16="http://schemas.microsoft.com/office/drawing/2014/main" val="3298713163"/>
                    </a:ext>
                  </a:extLst>
                </a:gridCol>
                <a:gridCol w="8649599">
                  <a:extLst>
                    <a:ext uri="{9D8B030D-6E8A-4147-A177-3AD203B41FA5}">
                      <a16:colId xmlns:a16="http://schemas.microsoft.com/office/drawing/2014/main" val="17485774"/>
                    </a:ext>
                  </a:extLst>
                </a:gridCol>
              </a:tblGrid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no_pasajeros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578432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pickup_datetime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379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32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D7235-E09E-47D4-9D9E-45F957A8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33" y="551460"/>
            <a:ext cx="9865233" cy="237103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 </a:t>
            </a: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AGREGADOS POR DÍAS DEL AÑO.</a:t>
            </a: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ES" sz="22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38B6D-0F70-4DEE-BD3C-8F845B2E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66" y="2384612"/>
            <a:ext cx="11438965" cy="2996613"/>
          </a:xfrm>
          <a:noFill/>
        </p:spPr>
        <p:txBody>
          <a:bodyPr anchor="ctr">
            <a:normAutofit/>
          </a:bodyPr>
          <a:lstStyle/>
          <a:p>
            <a:pPr marL="227965" indent="-182245" algn="just"/>
            <a:endParaRPr lang="es-MX" sz="2400" dirty="0">
              <a:solidFill>
                <a:srgbClr val="204559"/>
              </a:solidFill>
              <a:latin typeface="Arial Narrow"/>
            </a:endParaRPr>
          </a:p>
          <a:p>
            <a:pPr marL="45720" indent="0" algn="just">
              <a:buNone/>
            </a:pPr>
            <a:r>
              <a:rPr lang="es-MX" sz="2100" b="1" dirty="0">
                <a:solidFill>
                  <a:srgbClr val="204559"/>
                </a:solidFill>
                <a:latin typeface="Arial Narrow"/>
              </a:rPr>
              <a:t>Se realizó una gráfica con base a el </a:t>
            </a:r>
            <a:r>
              <a:rPr lang="es-MX" sz="2100" b="1" dirty="0" err="1">
                <a:solidFill>
                  <a:srgbClr val="204559"/>
                </a:solidFill>
                <a:latin typeface="Arial Narrow"/>
              </a:rPr>
              <a:t>dataframe</a:t>
            </a:r>
            <a:r>
              <a:rPr lang="es-MX" sz="2100" b="1" dirty="0">
                <a:solidFill>
                  <a:srgbClr val="204559"/>
                </a:solidFill>
                <a:latin typeface="Arial Narrow"/>
              </a:rPr>
              <a:t> </a:t>
            </a:r>
            <a:r>
              <a:rPr lang="es-MX" sz="2100" b="1" dirty="0" err="1">
                <a:solidFill>
                  <a:srgbClr val="204559"/>
                </a:solidFill>
                <a:latin typeface="Arial Narrow"/>
              </a:rPr>
              <a:t>df_horas_día</a:t>
            </a:r>
            <a:r>
              <a:rPr lang="es-MX" sz="2100" b="1" dirty="0">
                <a:solidFill>
                  <a:srgbClr val="204559"/>
                </a:solidFill>
                <a:latin typeface="Arial Narrow"/>
              </a:rPr>
              <a:t>, ingresando una nueva columna llamada </a:t>
            </a:r>
            <a:r>
              <a:rPr lang="es-MX" sz="2100" b="1" dirty="0" err="1">
                <a:solidFill>
                  <a:srgbClr val="204559"/>
                </a:solidFill>
                <a:latin typeface="Arial Narrow"/>
              </a:rPr>
              <a:t>día_del_anio</a:t>
            </a:r>
            <a:r>
              <a:rPr lang="es-MX" sz="2100" b="1" dirty="0">
                <a:solidFill>
                  <a:srgbClr val="204559"/>
                </a:solidFill>
                <a:latin typeface="Arial Narrow"/>
              </a:rPr>
              <a:t> donde le asignamos el día del año mediante la columna </a:t>
            </a:r>
            <a:r>
              <a:rPr lang="es-MX" sz="2100" b="1" dirty="0" err="1">
                <a:solidFill>
                  <a:srgbClr val="204559"/>
                </a:solidFill>
                <a:latin typeface="Arial Narrow"/>
              </a:rPr>
              <a:t>pickup_datetime</a:t>
            </a:r>
            <a:r>
              <a:rPr lang="es-MX" sz="2100" b="1" dirty="0">
                <a:solidFill>
                  <a:srgbClr val="204559"/>
                </a:solidFill>
                <a:latin typeface="Arial Narrow"/>
              </a:rPr>
              <a:t>, se agrupan los datos dentro de una variable llamada </a:t>
            </a:r>
            <a:r>
              <a:rPr lang="es-MX" sz="2100" b="1" dirty="0" err="1">
                <a:solidFill>
                  <a:srgbClr val="204559"/>
                </a:solidFill>
                <a:latin typeface="Arial Narrow"/>
              </a:rPr>
              <a:t>día_anio</a:t>
            </a:r>
            <a:r>
              <a:rPr lang="es-MX" sz="2100" b="1" dirty="0">
                <a:solidFill>
                  <a:srgbClr val="204559"/>
                </a:solidFill>
                <a:latin typeface="Arial Narrow"/>
              </a:rPr>
              <a:t> y se obtiene el promedio de cada uno de los días del año guardando los datos dentro de una variable llamada </a:t>
            </a:r>
            <a:r>
              <a:rPr lang="es-MX" sz="2100" b="1" dirty="0" err="1">
                <a:solidFill>
                  <a:srgbClr val="204559"/>
                </a:solidFill>
                <a:latin typeface="Arial Narrow"/>
              </a:rPr>
              <a:t>resultado_pasajeros_día</a:t>
            </a:r>
            <a:r>
              <a:rPr lang="es-MX" sz="2100" b="1" dirty="0">
                <a:solidFill>
                  <a:srgbClr val="204559"/>
                </a:solidFill>
                <a:latin typeface="Arial Narrow"/>
              </a:rPr>
              <a:t> ,  se buscan los índices y se muestran dentro de la gráfica los resultados de esta variable.</a:t>
            </a:r>
            <a:endParaRPr lang="en-US" sz="2100" b="1" dirty="0">
              <a:solidFill>
                <a:srgbClr val="204559"/>
              </a:solidFill>
              <a:latin typeface="Arial Narrow"/>
            </a:endParaRPr>
          </a:p>
          <a:p>
            <a:pPr marL="45085" indent="0" algn="just">
              <a:buNone/>
            </a:pPr>
            <a:endParaRPr lang="es-MX" sz="24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DA5403-F6DD-486F-9458-E8B9725CE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28" y="6012355"/>
            <a:ext cx="8961120" cy="17235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df_horas_dia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dia_del_anio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df_horas_dia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pickup_datetime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dayofyear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dia_anio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df_horas_dia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dia_del_anio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resultado_pasajeros_dia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dia_anio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passenger_count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resultado_pasajeros_dia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resultado_pasajeros_dia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resultado_pasajeros_dia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resultado_pasajeros_dia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sort_index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resultado_pasajeros_dia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"-*"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figsize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ylabel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Número_de_pasajeros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4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9570DD5-469C-44B9-982E-B74B8016FD95}"/>
              </a:ext>
            </a:extLst>
          </p:cNvPr>
          <p:cNvSpPr/>
          <p:nvPr/>
        </p:nvSpPr>
        <p:spPr>
          <a:xfrm>
            <a:off x="645332" y="436309"/>
            <a:ext cx="10490426" cy="1936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 </a:t>
            </a: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AGREGADOS POR DÍAS DEL AÑO.</a:t>
            </a:r>
          </a:p>
          <a:p>
            <a:pPr algn="ctr"/>
            <a:endParaRPr lang="es-ES" sz="2397" b="1" dirty="0">
              <a:solidFill>
                <a:srgbClr val="1313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s-ES" sz="2397" b="1" dirty="0">
              <a:solidFill>
                <a:srgbClr val="1313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ES" sz="20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OBTENIDA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ACEE42-430F-4DFD-929F-08BD0E72C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" t="8756" r="9131" b="7186"/>
          <a:stretch/>
        </p:blipFill>
        <p:spPr>
          <a:xfrm>
            <a:off x="247118" y="2373058"/>
            <a:ext cx="11286851" cy="62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8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46CBF6-E93E-4A18-88F5-C5C5D0D14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20" y="3373921"/>
            <a:ext cx="9862586" cy="3942475"/>
          </a:xfrm>
        </p:spPr>
        <p:txBody>
          <a:bodyPr anchor="ctr">
            <a:noAutofit/>
          </a:bodyPr>
          <a:lstStyle/>
          <a:p>
            <a:pPr marL="227965" indent="-182245" algn="just"/>
            <a:r>
              <a:rPr lang="es-ES" sz="2600" dirty="0">
                <a:latin typeface="Arial Narrow"/>
              </a:rPr>
              <a:t>De acuerdo a la gráfica anual obtenida anteriormente se puede notar que los picos en los que existen un número mayor de pasajeros corresponden a los días festivos de los Estados Unidos:</a:t>
            </a:r>
            <a:endParaRPr lang="en-US" dirty="0">
              <a:latin typeface="Arial Narrow"/>
            </a:endParaRPr>
          </a:p>
          <a:p>
            <a:pPr marL="227965" indent="-182245" algn="just"/>
            <a:endParaRPr lang="es-ES" sz="2600" dirty="0">
              <a:latin typeface="Arial Narrow"/>
            </a:endParaRPr>
          </a:p>
          <a:p>
            <a:pPr marL="227965" indent="-182245"/>
            <a:r>
              <a:rPr lang="es-ES" sz="2600" b="1" dirty="0">
                <a:latin typeface="Arial Narrow"/>
              </a:rPr>
              <a:t>Ejemplos:</a:t>
            </a:r>
          </a:p>
          <a:p>
            <a:pPr marL="456565" lvl="1" indent="-182245" algn="just">
              <a:buFont typeface="Courier New" panose="02070309020205020404" pitchFamily="49" charset="0"/>
              <a:buChar char="o"/>
            </a:pPr>
            <a:r>
              <a:rPr lang="es-ES" sz="2600" dirty="0">
                <a:latin typeface="Arial Narrow"/>
              </a:rPr>
              <a:t> Existe un incremento de pasajeros a principios del mes de julio, debido al día de la independencia.</a:t>
            </a:r>
          </a:p>
          <a:p>
            <a:pPr marL="456565" lvl="1" indent="-182245" algn="just">
              <a:buFont typeface="Courier New" panose="02070309020205020404" pitchFamily="49" charset="0"/>
              <a:buChar char="o"/>
            </a:pPr>
            <a:r>
              <a:rPr lang="es-ES" sz="2600" dirty="0">
                <a:latin typeface="Arial Narrow"/>
              </a:rPr>
              <a:t> Existe un incremento de pasajeros en el periodo del 15 de diciembre al 1 de enero, posiblemente debido a las fiestas decembrinas. </a:t>
            </a:r>
            <a:endParaRPr lang="es-MX" sz="2600" dirty="0">
              <a:latin typeface="Arial Narrow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1E65A73-6787-4469-A7D5-B8A6B0F4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768" y="625476"/>
            <a:ext cx="9866312" cy="274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 </a:t>
            </a: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AGREGADOS POR DÍAS DEL AÑO.</a:t>
            </a: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263072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78519-3E5F-4F77-A5ED-0BD648A0F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813" y="3622431"/>
            <a:ext cx="9862586" cy="4497102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Arial Narrow" panose="020B0606020202030204" pitchFamily="34" charset="0"/>
              </a:rPr>
              <a:t>Se realizó una nueva columna </a:t>
            </a:r>
            <a:r>
              <a:rPr lang="es-MX" sz="2400" b="1" dirty="0" err="1">
                <a:latin typeface="Arial Narrow" panose="020B0606020202030204" pitchFamily="34" charset="0"/>
              </a:rPr>
              <a:t>día_de_la_semana</a:t>
            </a:r>
            <a:r>
              <a:rPr lang="es-MX" sz="2400" b="1" dirty="0">
                <a:latin typeface="Arial Narrow" panose="020B0606020202030204" pitchFamily="34" charset="0"/>
              </a:rPr>
              <a:t> </a:t>
            </a:r>
            <a:r>
              <a:rPr lang="es-MX" sz="2400" dirty="0">
                <a:latin typeface="Arial Narrow" panose="020B0606020202030204" pitchFamily="34" charset="0"/>
              </a:rPr>
              <a:t>buscando los días de la semana.</a:t>
            </a:r>
            <a:endParaRPr lang="es-MX" sz="2400" b="1" dirty="0">
              <a:latin typeface="Arial Narrow" panose="020B0606020202030204" pitchFamily="34" charset="0"/>
            </a:endParaRPr>
          </a:p>
          <a:p>
            <a:r>
              <a:rPr lang="es-MX" sz="2400" dirty="0">
                <a:latin typeface="Arial Narrow" panose="020B0606020202030204" pitchFamily="34" charset="0"/>
              </a:rPr>
              <a:t>Se realizó un ciclo para poder buscar por mes.</a:t>
            </a:r>
          </a:p>
          <a:p>
            <a:r>
              <a:rPr lang="es-MX" sz="2400" dirty="0">
                <a:latin typeface="Arial Narrow" panose="020B0606020202030204" pitchFamily="34" charset="0"/>
              </a:rPr>
              <a:t>Se agrupo dentro de  la variable </a:t>
            </a:r>
            <a:r>
              <a:rPr lang="es-MX" sz="2400" b="1" dirty="0" err="1">
                <a:latin typeface="Arial Narrow" panose="020B0606020202030204" pitchFamily="34" charset="0"/>
              </a:rPr>
              <a:t>días_semana</a:t>
            </a:r>
            <a:endParaRPr lang="es-MX" sz="2400" b="1" dirty="0">
              <a:latin typeface="Arial Narrow" panose="020B0606020202030204" pitchFamily="34" charset="0"/>
            </a:endParaRPr>
          </a:p>
          <a:p>
            <a:r>
              <a:rPr lang="es-MX" sz="2400" dirty="0">
                <a:latin typeface="Arial Narrow" panose="020B0606020202030204" pitchFamily="34" charset="0"/>
              </a:rPr>
              <a:t>Se realizó el promedio por día de la semana y se calculo el promedio de numero de pasajero por día.</a:t>
            </a:r>
            <a:endParaRPr lang="es-MX" sz="2400" b="1" dirty="0">
              <a:latin typeface="Arial Narrow" panose="020B0606020202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43543A5-380A-4384-A1D7-423DD90A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11213"/>
            <a:ext cx="9866312" cy="180657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 </a:t>
            </a: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AGREGADOS POR DÍAS DE LA SEMANA.</a:t>
            </a: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7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ES" sz="2200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743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AFE543A-E43F-45BF-ACF9-5D3193A64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" r="1347"/>
          <a:stretch/>
        </p:blipFill>
        <p:spPr>
          <a:xfrm>
            <a:off x="453780" y="2484193"/>
            <a:ext cx="11271740" cy="461999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F20F24-B303-4F86-93AA-5309FABF6D80}"/>
              </a:ext>
            </a:extLst>
          </p:cNvPr>
          <p:cNvSpPr/>
          <p:nvPr/>
        </p:nvSpPr>
        <p:spPr>
          <a:xfrm>
            <a:off x="797148" y="455282"/>
            <a:ext cx="10585003" cy="83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</a:t>
            </a: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AGREGADOS POR DIAS DE LA SEMANA.</a:t>
            </a:r>
          </a:p>
        </p:txBody>
      </p:sp>
    </p:spTree>
    <p:extLst>
      <p:ext uri="{BB962C8B-B14F-4D97-AF65-F5344CB8AC3E}">
        <p14:creationId xmlns:p14="http://schemas.microsoft.com/office/powerpoint/2010/main" val="1253971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8D113D9-9473-4C31-B5E4-4A0FA85C0923}"/>
              </a:ext>
            </a:extLst>
          </p:cNvPr>
          <p:cNvSpPr txBox="1">
            <a:spLocks/>
          </p:cNvSpPr>
          <p:nvPr/>
        </p:nvSpPr>
        <p:spPr>
          <a:xfrm>
            <a:off x="1156493" y="656354"/>
            <a:ext cx="9866312" cy="27484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34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28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 </a:t>
            </a: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AGREGADOS POR DÍAS DE LA SEMANA.</a:t>
            </a: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s-ES" sz="2397" b="1" dirty="0">
              <a:solidFill>
                <a:srgbClr val="1313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A74DF4-3BAC-4376-827D-C3249826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2" y="3799823"/>
            <a:ext cx="10908413" cy="2212913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El día con mayor cantidad de pasajeros es el sábado, seguido del domingo.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El día con menor numero de pasajeros es el miércoles.</a:t>
            </a:r>
            <a:endParaRPr lang="es-MX" dirty="0">
              <a:solidFill>
                <a:schemeClr val="bg1"/>
              </a:solidFill>
            </a:endParaRPr>
          </a:p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2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DC7A82-E116-44A7-A983-ED971E7ACD3A}"/>
              </a:ext>
            </a:extLst>
          </p:cNvPr>
          <p:cNvSpPr/>
          <p:nvPr/>
        </p:nvSpPr>
        <p:spPr>
          <a:xfrm>
            <a:off x="423631" y="402529"/>
            <a:ext cx="7360531" cy="5023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ES" sz="2650" b="1">
                <a:solidFill>
                  <a:srgbClr val="13133F"/>
                </a:solidFill>
                <a:latin typeface="Arial Narrow"/>
                <a:cs typeface="Arial"/>
              </a:rPr>
              <a:t>R  E  T  O</a:t>
            </a:r>
            <a:endParaRPr lang="es-E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850DE2-4D0F-4D14-80EB-3DB5B1BF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4" y="1805670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350" b="1">
                <a:solidFill>
                  <a:schemeClr val="bg1"/>
                </a:solidFill>
                <a:latin typeface="Arial Narrow"/>
              </a:rPr>
              <a:t>Taxis NYC</a:t>
            </a:r>
            <a:endParaRPr lang="es-MX" altLang="es-MX" sz="235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4AC9BA9-A710-4550-8C6A-8716649B6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386364"/>
              </p:ext>
            </p:extLst>
          </p:nvPr>
        </p:nvGraphicFramePr>
        <p:xfrm>
          <a:off x="3069789" y="2577902"/>
          <a:ext cx="8119533" cy="5413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iagrama de flujo: disco magnético 2">
            <a:extLst>
              <a:ext uri="{FF2B5EF4-FFF2-40B4-BE49-F238E27FC236}">
                <a16:creationId xmlns:a16="http://schemas.microsoft.com/office/drawing/2014/main" id="{14F27FE8-C9BB-44FC-AA70-24A1A45ACC37}"/>
              </a:ext>
            </a:extLst>
          </p:cNvPr>
          <p:cNvSpPr/>
          <p:nvPr/>
        </p:nvSpPr>
        <p:spPr>
          <a:xfrm>
            <a:off x="842682" y="3442447"/>
            <a:ext cx="2008094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latin typeface="Arial Narrow" panose="020B0606020202030204" pitchFamily="34" charset="0"/>
              </a:rPr>
              <a:t>Resultados</a:t>
            </a:r>
          </a:p>
        </p:txBody>
      </p:sp>
      <p:sp>
        <p:nvSpPr>
          <p:cNvPr id="8" name="Diagrama de flujo: disco magnético 7">
            <a:extLst>
              <a:ext uri="{FF2B5EF4-FFF2-40B4-BE49-F238E27FC236}">
                <a16:creationId xmlns:a16="http://schemas.microsoft.com/office/drawing/2014/main" id="{83F21E2B-EEB1-46AC-B577-626E80EDE955}"/>
              </a:ext>
            </a:extLst>
          </p:cNvPr>
          <p:cNvSpPr/>
          <p:nvPr/>
        </p:nvSpPr>
        <p:spPr>
          <a:xfrm>
            <a:off x="842682" y="4827213"/>
            <a:ext cx="2008094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latin typeface="Arial Narrow" panose="020B0606020202030204" pitchFamily="34" charset="0"/>
              </a:rPr>
              <a:t>Medallón más viajes</a:t>
            </a:r>
          </a:p>
        </p:txBody>
      </p:sp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148DB845-0D86-4C7B-9453-67A4556FD7F7}"/>
              </a:ext>
            </a:extLst>
          </p:cNvPr>
          <p:cNvSpPr/>
          <p:nvPr/>
        </p:nvSpPr>
        <p:spPr>
          <a:xfrm>
            <a:off x="842682" y="6414405"/>
            <a:ext cx="2008094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latin typeface="Arial Narrow" panose="020B0606020202030204" pitchFamily="34" charset="0"/>
              </a:rPr>
              <a:t>Horas día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F7394CA1-608F-4269-A878-94F0925B9AA9}"/>
              </a:ext>
            </a:extLst>
          </p:cNvPr>
          <p:cNvSpPr/>
          <p:nvPr/>
        </p:nvSpPr>
        <p:spPr>
          <a:xfrm>
            <a:off x="2850776" y="3137647"/>
            <a:ext cx="842683" cy="442856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83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C864D2-455A-477C-A0D0-4323E3EB9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2400" dirty="0">
                <a:latin typeface="Arial Narrow" panose="020B0606020202030204" pitchFamily="34" charset="0"/>
              </a:rPr>
              <a:t>Se realizó una gráfica con base a el </a:t>
            </a:r>
            <a:r>
              <a:rPr lang="es-MX" sz="2400" dirty="0" err="1">
                <a:latin typeface="Arial Narrow" panose="020B0606020202030204" pitchFamily="34" charset="0"/>
              </a:rPr>
              <a:t>dataframe</a:t>
            </a:r>
            <a:r>
              <a:rPr lang="es-MX" sz="2400" dirty="0">
                <a:latin typeface="Arial Narrow" panose="020B0606020202030204" pitchFamily="34" charset="0"/>
              </a:rPr>
              <a:t> </a:t>
            </a:r>
            <a:r>
              <a:rPr lang="es-MX" sz="2400" b="1" dirty="0" err="1">
                <a:latin typeface="Arial Narrow" panose="020B0606020202030204" pitchFamily="34" charset="0"/>
              </a:rPr>
              <a:t>df_horas_día</a:t>
            </a:r>
            <a:r>
              <a:rPr lang="es-MX" sz="2400" b="1" dirty="0">
                <a:latin typeface="Arial Narrow" panose="020B0606020202030204" pitchFamily="34" charset="0"/>
              </a:rPr>
              <a:t> </a:t>
            </a:r>
            <a:r>
              <a:rPr lang="es-MX" sz="2400" dirty="0">
                <a:latin typeface="Arial Narrow" panose="020B0606020202030204" pitchFamily="34" charset="0"/>
              </a:rPr>
              <a:t>ingresando una nueva columna llamada </a:t>
            </a:r>
            <a:r>
              <a:rPr lang="es-MX" sz="2400" b="1" dirty="0">
                <a:latin typeface="Arial Narrow" panose="020B0606020202030204" pitchFamily="34" charset="0"/>
              </a:rPr>
              <a:t>horas </a:t>
            </a:r>
            <a:r>
              <a:rPr lang="es-MX" sz="2400" dirty="0">
                <a:latin typeface="Arial Narrow" panose="020B0606020202030204" pitchFamily="34" charset="0"/>
              </a:rPr>
              <a:t>donde le asignamos la hora del día mediante la columna </a:t>
            </a:r>
            <a:r>
              <a:rPr lang="es-MX" sz="2400" b="1" dirty="0" err="1">
                <a:latin typeface="Arial Narrow" panose="020B0606020202030204" pitchFamily="34" charset="0"/>
              </a:rPr>
              <a:t>pickup_datetime</a:t>
            </a:r>
            <a:r>
              <a:rPr lang="es-MX" sz="2400" dirty="0">
                <a:latin typeface="Arial Narrow" panose="020B0606020202030204" pitchFamily="34" charset="0"/>
              </a:rPr>
              <a:t>, se agrupan los datos en una variable </a:t>
            </a:r>
            <a:r>
              <a:rPr lang="es-MX" sz="2400" b="1" dirty="0" err="1">
                <a:latin typeface="Arial Narrow" panose="020B0606020202030204" pitchFamily="34" charset="0"/>
              </a:rPr>
              <a:t>días_horas</a:t>
            </a:r>
            <a:r>
              <a:rPr lang="es-MX" sz="2400" b="1" dirty="0">
                <a:latin typeface="Arial Narrow" panose="020B0606020202030204" pitchFamily="34" charset="0"/>
              </a:rPr>
              <a:t> </a:t>
            </a:r>
            <a:r>
              <a:rPr lang="es-MX" sz="2400" dirty="0">
                <a:latin typeface="Arial Narrow" panose="020B0606020202030204" pitchFamily="34" charset="0"/>
              </a:rPr>
              <a:t> y se saca el promedio de cada de las horas del día acumulándolos en una variable llamada </a:t>
            </a:r>
            <a:r>
              <a:rPr lang="es-MX" sz="2400" b="1" dirty="0" err="1">
                <a:latin typeface="Arial Narrow" panose="020B0606020202030204" pitchFamily="34" charset="0"/>
              </a:rPr>
              <a:t>resultado_personas_horas</a:t>
            </a:r>
            <a:r>
              <a:rPr lang="es-MX" sz="2400" b="1" dirty="0">
                <a:latin typeface="Arial Narrow" panose="020B0606020202030204" pitchFamily="34" charset="0"/>
              </a:rPr>
              <a:t>, </a:t>
            </a:r>
            <a:r>
              <a:rPr lang="es-MX" sz="2400" dirty="0">
                <a:latin typeface="Arial Narrow" panose="020B0606020202030204" pitchFamily="34" charset="0"/>
              </a:rPr>
              <a:t>por ultimo se obtienen los índices y se muestra dentro de la gráfica.</a:t>
            </a:r>
          </a:p>
          <a:p>
            <a:endParaRPr lang="es-MX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41310F2-5B0F-4A5A-88A8-2D44D8A6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94" y="640652"/>
            <a:ext cx="9866312" cy="2084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 </a:t>
            </a: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AGREGADOS POR HORAS DEL DÍA.</a:t>
            </a: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s-ES" sz="2397" b="1" dirty="0">
              <a:solidFill>
                <a:srgbClr val="1313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497EE7-A936-455F-80B5-4A09E9531F02}"/>
              </a:ext>
            </a:extLst>
          </p:cNvPr>
          <p:cNvSpPr txBox="1"/>
          <p:nvPr/>
        </p:nvSpPr>
        <p:spPr>
          <a:xfrm>
            <a:off x="3083859" y="11654118"/>
            <a:ext cx="99261" cy="46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4188D9-98A5-4FCD-8494-DB15BD4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42" y="5588334"/>
            <a:ext cx="9108139" cy="17235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df_horas_dia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"horas"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df_horas_dia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pickup_datetime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hour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dias_horas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df_horas_dia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"horas"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resultado_personas_horas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dias_horas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passenger_count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resultado_personas_horas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resultado_personas_horas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resultado_personas_horas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resultado_personas_horas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sort_index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resultado_personas_horas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"-*"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figsize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ylabel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"Número de pasajeros"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6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82FD67E-2F32-4467-8E0C-4B621624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5" y="2102089"/>
            <a:ext cx="11465169" cy="607475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643D157-7A50-4CBA-8CA0-511845D58AE6}"/>
              </a:ext>
            </a:extLst>
          </p:cNvPr>
          <p:cNvSpPr/>
          <p:nvPr/>
        </p:nvSpPr>
        <p:spPr>
          <a:xfrm>
            <a:off x="1043331" y="957633"/>
            <a:ext cx="10585003" cy="11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 </a:t>
            </a: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AGREGADOS POR HORAS DEL DÍA.</a:t>
            </a: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OBTENIDA</a:t>
            </a:r>
          </a:p>
        </p:txBody>
      </p:sp>
    </p:spTree>
    <p:extLst>
      <p:ext uri="{BB962C8B-B14F-4D97-AF65-F5344CB8AC3E}">
        <p14:creationId xmlns:p14="http://schemas.microsoft.com/office/powerpoint/2010/main" val="2471995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80B96D-AC86-41C1-BEDE-2938CE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93" y="656354"/>
            <a:ext cx="9866312" cy="274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GRÁFICA TEMPORAL DEL PROMEDIO DE PASAJEROS, </a:t>
            </a: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AGREGADOS POR HORAS DEL DÍA.</a:t>
            </a: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s-ES" sz="2397" b="1" dirty="0">
              <a:solidFill>
                <a:srgbClr val="13133F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ES" sz="2397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88C12A-BFDA-46EC-969C-1E52282FA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2" y="3615189"/>
            <a:ext cx="10908413" cy="2582182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 algn="ctr" defTabSz="1217889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MX" sz="2397" b="1" dirty="0">
                <a:solidFill>
                  <a:schemeClr val="bg1"/>
                </a:solidFill>
                <a:latin typeface="Arial Narrow" panose="020B0606020202030204" pitchFamily="34" charset="0"/>
              </a:rPr>
              <a:t>Los pasajeros aumentan a partir de las 6 de la noche.</a:t>
            </a:r>
            <a:endParaRPr lang="es-ES" altLang="es-MX" sz="2397" b="1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 algn="ctr" defTabSz="1217889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MX" sz="2397" b="1" dirty="0">
                <a:solidFill>
                  <a:schemeClr val="bg1"/>
                </a:solidFill>
                <a:latin typeface="Arial Narrow" panose="020B0606020202030204" pitchFamily="34" charset="0"/>
              </a:rPr>
              <a:t>Los pasajeros disminuyen cerca de las 3 de la mañana.</a:t>
            </a:r>
            <a:endParaRPr lang="es-ES" altLang="es-MX" sz="2397" b="1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 algn="ctr" defTabSz="1217889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MX" sz="2397" b="1" dirty="0">
                <a:solidFill>
                  <a:schemeClr val="bg1"/>
                </a:solidFill>
                <a:latin typeface="Arial Narrow" panose="020B0606020202030204" pitchFamily="34" charset="0"/>
              </a:rPr>
              <a:t>El pico mas bajo es cerca de las 6 de la mañana.</a:t>
            </a:r>
            <a:endParaRPr lang="es-ES" altLang="es-MX" sz="2397" b="1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7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DC8D7-D1DB-4D59-9D24-84B50258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166" y="600303"/>
            <a:ext cx="9865233" cy="82927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s-ES" sz="2700" b="1" dirty="0">
                <a:latin typeface="Arial Narrow" panose="020B0606020202030204" pitchFamily="34" charset="0"/>
              </a:rPr>
              <a:t>MAPA DE LOS SITIOS DONDE SE SUBEN Y BAJAN PASAJEROS AGRUPADOS POR DÍA DE LA SEMANA Y POR HORA DEL DÍA</a:t>
            </a:r>
            <a:br>
              <a:rPr lang="es-ES" sz="2700" b="1" dirty="0">
                <a:latin typeface="Arial Narrow" panose="020B0606020202030204" pitchFamily="34" charset="0"/>
              </a:rPr>
            </a:br>
            <a:r>
              <a:rPr lang="es-ES" sz="2700" b="1" dirty="0">
                <a:latin typeface="Arial Narrow" panose="020B0606020202030204" pitchFamily="34" charset="0"/>
              </a:rPr>
              <a:t>SOLUCIÓN</a:t>
            </a:r>
            <a:br>
              <a:rPr lang="es-ES" sz="2700" b="1" dirty="0">
                <a:latin typeface="Arial Narrow" panose="020B0606020202030204" pitchFamily="34" charset="0"/>
              </a:rPr>
            </a:br>
            <a:br>
              <a:rPr lang="es-ES" dirty="0"/>
            </a:b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E10A835-FEFD-4B97-96B5-9280D81A688E}"/>
              </a:ext>
            </a:extLst>
          </p:cNvPr>
          <p:cNvSpPr txBox="1"/>
          <p:nvPr/>
        </p:nvSpPr>
        <p:spPr>
          <a:xfrm>
            <a:off x="1139166" y="2868706"/>
            <a:ext cx="9865233" cy="433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671" indent="0" algn="just">
              <a:buNone/>
            </a:pP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-Se realizó una función para convertir las columnas de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pickup_logitude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,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pickup_latitude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,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dropoff_logitude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  y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dropoff_latitude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 en formato web Mercator.</a:t>
            </a:r>
          </a:p>
          <a:p>
            <a:pPr marL="45671" indent="0" algn="just">
              <a:buNone/>
            </a:pPr>
            <a:endParaRPr lang="es-MX" sz="2100" b="1" dirty="0">
              <a:solidFill>
                <a:srgbClr val="204559"/>
              </a:solidFill>
              <a:latin typeface="Arial Narrow" panose="020B0606020202030204" pitchFamily="34" charset="0"/>
            </a:endParaRPr>
          </a:p>
          <a:p>
            <a:pPr marL="45671" indent="0" algn="just">
              <a:buNone/>
            </a:pP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-Utilizando en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dataframe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df_medallion_mas_viajes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  anexamos nuevas columnas con los resultados  y buscamos los datos que estén por día de la semana.</a:t>
            </a:r>
          </a:p>
          <a:p>
            <a:pPr marL="45671" indent="0" algn="just">
              <a:buNone/>
            </a:pPr>
            <a:endParaRPr lang="es-MX" sz="2100" b="1" dirty="0">
              <a:solidFill>
                <a:srgbClr val="204559"/>
              </a:solidFill>
              <a:latin typeface="Arial Narrow" panose="020B0606020202030204" pitchFamily="34" charset="0"/>
            </a:endParaRPr>
          </a:p>
          <a:p>
            <a:pPr marL="45671" indent="0" algn="just">
              <a:buNone/>
            </a:pP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-Copiamos las columnas del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dataframe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 anterior a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df_do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  con las columnas que vamos a necesitar para realizar la gráfica  de puntos.</a:t>
            </a:r>
          </a:p>
          <a:p>
            <a:pPr marL="45671" indent="0" algn="just">
              <a:buNone/>
            </a:pPr>
            <a:endParaRPr lang="es-MX" sz="2100" b="1" dirty="0">
              <a:solidFill>
                <a:srgbClr val="204559"/>
              </a:solidFill>
              <a:latin typeface="Arial Narrow" panose="020B0606020202030204" pitchFamily="34" charset="0"/>
            </a:endParaRPr>
          </a:p>
          <a:p>
            <a:pPr marL="45671" indent="0" algn="just">
              <a:buNone/>
            </a:pP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-Creamos </a:t>
            </a:r>
            <a:r>
              <a:rPr lang="es-MX" sz="2100" b="1" dirty="0" err="1">
                <a:solidFill>
                  <a:srgbClr val="204559"/>
                </a:solidFill>
                <a:latin typeface="Arial Narrow" panose="020B0606020202030204" pitchFamily="34" charset="0"/>
              </a:rPr>
              <a:t>dataframes</a:t>
            </a: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 por día de la semana.</a:t>
            </a:r>
          </a:p>
          <a:p>
            <a:pPr marL="45671" indent="0" algn="just">
              <a:buNone/>
            </a:pPr>
            <a:endParaRPr lang="es-MX" sz="2100" b="1" dirty="0">
              <a:solidFill>
                <a:srgbClr val="204559"/>
              </a:solidFill>
              <a:latin typeface="Arial Narrow" panose="020B0606020202030204" pitchFamily="34" charset="0"/>
            </a:endParaRPr>
          </a:p>
          <a:p>
            <a:pPr marL="45671" indent="0" algn="just">
              <a:buNone/>
            </a:pPr>
            <a:r>
              <a:rPr lang="es-MX" sz="2100" b="1" dirty="0">
                <a:solidFill>
                  <a:srgbClr val="204559"/>
                </a:solidFill>
                <a:latin typeface="Arial Narrow" panose="020B0606020202030204" pitchFamily="34" charset="0"/>
              </a:rPr>
              <a:t>-Graficamos los puntos.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603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8DECE5F-18E6-42B5-893B-4CFEDACBF7D5}"/>
              </a:ext>
            </a:extLst>
          </p:cNvPr>
          <p:cNvSpPr txBox="1">
            <a:spLocks/>
          </p:cNvSpPr>
          <p:nvPr/>
        </p:nvSpPr>
        <p:spPr>
          <a:xfrm>
            <a:off x="1268120" y="427467"/>
            <a:ext cx="9865233" cy="8292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9134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28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9600" b="1" dirty="0">
                <a:latin typeface="Arial Narrow" panose="020B0606020202030204" pitchFamily="34" charset="0"/>
              </a:rPr>
              <a:t>MAPA DE LOS SITIOS DONDE SE SUBEN Y BAJAN PASAJEROS AGRUPADOS POR DÍA DE LA SEMANA Y POR HORA DEL DÍA</a:t>
            </a:r>
            <a:br>
              <a:rPr lang="es-ES" sz="9600" b="1" dirty="0">
                <a:latin typeface="Arial Narrow" panose="020B0606020202030204" pitchFamily="34" charset="0"/>
              </a:rPr>
            </a:br>
            <a:r>
              <a:rPr lang="es-ES" sz="8000" b="1" dirty="0">
                <a:latin typeface="Arial Narrow" panose="020B0606020202030204" pitchFamily="34" charset="0"/>
              </a:rPr>
              <a:t>SOLUCIÓN - EJEMPLO</a:t>
            </a:r>
            <a:br>
              <a:rPr lang="es-ES" sz="2700" b="1" dirty="0">
                <a:latin typeface="Arial Narrow" panose="020B0606020202030204" pitchFamily="34" charset="0"/>
              </a:rPr>
            </a:br>
            <a:br>
              <a:rPr lang="es-ES" dirty="0"/>
            </a:br>
            <a:endParaRPr lang="es-MX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B024ED2-4FC1-4C32-BEDC-9F1C5B4FD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366" y="1371045"/>
            <a:ext cx="9963987" cy="75713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convertCoords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'epsg:4326'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'epsg:3857'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dropoff_longitude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dropoff_latitude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df_medallion_mas_viajes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'columnado_x'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df_medallion_mas_viajes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convertCoords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df_medallion_mas_viajes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df_medallion_mas_viajes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dropoff_datetime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weekday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df_medallion_mas_viajes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'columnado_x'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'columnado_y'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df_do_3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df_do_4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df_do_5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df_do_6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dropoff_day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options3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options4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options5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options6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fill_color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pink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output_notebook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muestras8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muestras9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df_do_3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df_do_4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muestras13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df_do_5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muestras14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df_do_6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base_plot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add_tile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STAMEN_TERRAIN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muestras8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muestras8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legend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'Lunes'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muestras9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muestras9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legend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'Martes'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muestras10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options3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legend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Miercoles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muestras11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options4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legend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'Jueves'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muestras12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options5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legend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'Viernes'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muestras13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muestras13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options6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legend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Sabado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muestras14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columnado_x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muestras14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columnado_y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options7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legend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'Domingo’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5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6C6F01E-D89F-4BD2-94FB-2FA6CA4C0428}"/>
              </a:ext>
            </a:extLst>
          </p:cNvPr>
          <p:cNvSpPr txBox="1">
            <a:spLocks/>
          </p:cNvSpPr>
          <p:nvPr/>
        </p:nvSpPr>
        <p:spPr>
          <a:xfrm>
            <a:off x="1157033" y="410308"/>
            <a:ext cx="9865233" cy="34300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34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28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>
                <a:latin typeface="Arial Narrow" panose="020B0606020202030204" pitchFamily="34" charset="0"/>
              </a:rPr>
              <a:t>MAPA DE LOS SITIOS DONDE SE SUBEN PASAJEROS AGRUPADOS POR DÍA DE LA SEMANA</a:t>
            </a:r>
            <a:br>
              <a:rPr lang="es-ES" sz="1800" b="1">
                <a:latin typeface="Arial Narrow" panose="020B0606020202030204" pitchFamily="34" charset="0"/>
              </a:rPr>
            </a:br>
            <a:br>
              <a:rPr lang="es-ES" sz="4000"/>
            </a:br>
            <a:endParaRPr lang="es-MX" sz="40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E92DAE-BE53-4331-84DF-C0DBC90A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65" y="753311"/>
            <a:ext cx="8837968" cy="76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5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C71BEBC-7758-411F-A986-D576FB2442A1}"/>
              </a:ext>
            </a:extLst>
          </p:cNvPr>
          <p:cNvSpPr txBox="1">
            <a:spLocks/>
          </p:cNvSpPr>
          <p:nvPr/>
        </p:nvSpPr>
        <p:spPr>
          <a:xfrm>
            <a:off x="1157033" y="410308"/>
            <a:ext cx="9865233" cy="34300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34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28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>
                <a:latin typeface="Arial Narrow" panose="020B0606020202030204" pitchFamily="34" charset="0"/>
              </a:rPr>
              <a:t>MAPA DE LOS SITIOS DONDE SE BAJAN PASAJEROS AGRUPADOS POR DÍA DE LA SEMANA</a:t>
            </a:r>
            <a:br>
              <a:rPr lang="es-ES" sz="1800" b="1">
                <a:latin typeface="Arial Narrow" panose="020B0606020202030204" pitchFamily="34" charset="0"/>
              </a:rPr>
            </a:br>
            <a:br>
              <a:rPr lang="es-ES" sz="4000"/>
            </a:br>
            <a:endParaRPr lang="es-MX" sz="400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CD405D7-9559-4453-8547-B08F51C78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65" y="859598"/>
            <a:ext cx="8837968" cy="76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57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093A26-02B0-4DC3-9419-F5F1B7F5F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8"/>
          <a:stretch/>
        </p:blipFill>
        <p:spPr>
          <a:xfrm>
            <a:off x="1648952" y="753311"/>
            <a:ext cx="8881396" cy="763800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AE64B37B-18D1-4C8C-B56C-CD57CD5901BC}"/>
              </a:ext>
            </a:extLst>
          </p:cNvPr>
          <p:cNvSpPr txBox="1">
            <a:spLocks/>
          </p:cNvSpPr>
          <p:nvPr/>
        </p:nvSpPr>
        <p:spPr>
          <a:xfrm>
            <a:off x="1157033" y="410308"/>
            <a:ext cx="9865233" cy="34300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34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28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>
                <a:latin typeface="Arial Narrow" panose="020B0606020202030204" pitchFamily="34" charset="0"/>
              </a:rPr>
              <a:t>MAPA DE LOS SITIOS DONDE SE SUBEN PASAJEROS AGRUPADOS POR HORA DEL DÍA</a:t>
            </a:r>
            <a:br>
              <a:rPr lang="es-ES" sz="1800" b="1">
                <a:latin typeface="Arial Narrow" panose="020B0606020202030204" pitchFamily="34" charset="0"/>
              </a:rPr>
            </a:br>
            <a:br>
              <a:rPr lang="es-ES" sz="4000"/>
            </a:br>
            <a:endParaRPr lang="es-MX" sz="4000"/>
          </a:p>
        </p:txBody>
      </p:sp>
    </p:spTree>
    <p:extLst>
      <p:ext uri="{BB962C8B-B14F-4D97-AF65-F5344CB8AC3E}">
        <p14:creationId xmlns:p14="http://schemas.microsoft.com/office/powerpoint/2010/main" val="2954238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FD706EB-2641-4A96-B9B3-2C079E854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4"/>
          <a:stretch/>
        </p:blipFill>
        <p:spPr>
          <a:xfrm>
            <a:off x="1672082" y="753311"/>
            <a:ext cx="8830060" cy="763800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FD37D8D-9FC8-4107-BB69-43288A53F82F}"/>
              </a:ext>
            </a:extLst>
          </p:cNvPr>
          <p:cNvSpPr txBox="1">
            <a:spLocks/>
          </p:cNvSpPr>
          <p:nvPr/>
        </p:nvSpPr>
        <p:spPr>
          <a:xfrm>
            <a:off x="1157033" y="410308"/>
            <a:ext cx="9865233" cy="34300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34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28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>
                <a:latin typeface="Arial Narrow" panose="020B0606020202030204" pitchFamily="34" charset="0"/>
              </a:rPr>
              <a:t>MAPA DE LOS SITIOS DONDE SE BAJAN PASAJEROS AGRUPADOS POR HORA DEL DÍA</a:t>
            </a:r>
            <a:br>
              <a:rPr lang="es-ES" sz="1800" b="1">
                <a:latin typeface="Arial Narrow" panose="020B0606020202030204" pitchFamily="34" charset="0"/>
              </a:rPr>
            </a:br>
            <a:br>
              <a:rPr lang="es-ES" sz="4000"/>
            </a:br>
            <a:endParaRPr lang="es-MX" sz="4000"/>
          </a:p>
        </p:txBody>
      </p:sp>
    </p:spTree>
    <p:extLst>
      <p:ext uri="{BB962C8B-B14F-4D97-AF65-F5344CB8AC3E}">
        <p14:creationId xmlns:p14="http://schemas.microsoft.com/office/powerpoint/2010/main" val="2462754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DC7A82-E116-44A7-A983-ED971E7ACD3A}"/>
              </a:ext>
            </a:extLst>
          </p:cNvPr>
          <p:cNvSpPr/>
          <p:nvPr/>
        </p:nvSpPr>
        <p:spPr>
          <a:xfrm>
            <a:off x="423631" y="402529"/>
            <a:ext cx="7360531" cy="5023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ES" sz="2650" b="1">
                <a:solidFill>
                  <a:srgbClr val="13133F"/>
                </a:solidFill>
                <a:latin typeface="Arial Narrow"/>
                <a:cs typeface="Arial"/>
              </a:rPr>
              <a:t>A P R E N D I Z A J E</a:t>
            </a:r>
            <a:endParaRPr lang="es-E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850DE2-4D0F-4D14-80EB-3DB5B1BF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4" y="1805670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350" b="1">
                <a:solidFill>
                  <a:schemeClr val="bg1"/>
                </a:solidFill>
                <a:latin typeface="Arial Narrow"/>
              </a:rPr>
              <a:t>Futuras experiencias</a:t>
            </a:r>
            <a:endParaRPr lang="es-MX" altLang="es-MX" sz="235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4AC9BA9-A710-4550-8C6A-8716649B6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772082"/>
              </p:ext>
            </p:extLst>
          </p:nvPr>
        </p:nvGraphicFramePr>
        <p:xfrm>
          <a:off x="3069789" y="2577902"/>
          <a:ext cx="8119533" cy="5413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iagrama de flujo: disco magnético 2">
            <a:extLst>
              <a:ext uri="{FF2B5EF4-FFF2-40B4-BE49-F238E27FC236}">
                <a16:creationId xmlns:a16="http://schemas.microsoft.com/office/drawing/2014/main" id="{14F27FE8-C9BB-44FC-AA70-24A1A45ACC37}"/>
              </a:ext>
            </a:extLst>
          </p:cNvPr>
          <p:cNvSpPr/>
          <p:nvPr/>
        </p:nvSpPr>
        <p:spPr>
          <a:xfrm>
            <a:off x="842682" y="3442447"/>
            <a:ext cx="2008094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latin typeface="Arial Narrow" panose="020B0606020202030204" pitchFamily="34" charset="0"/>
              </a:rPr>
              <a:t>Resultados</a:t>
            </a:r>
          </a:p>
        </p:txBody>
      </p:sp>
      <p:sp>
        <p:nvSpPr>
          <p:cNvPr id="8" name="Diagrama de flujo: disco magnético 7">
            <a:extLst>
              <a:ext uri="{FF2B5EF4-FFF2-40B4-BE49-F238E27FC236}">
                <a16:creationId xmlns:a16="http://schemas.microsoft.com/office/drawing/2014/main" id="{83F21E2B-EEB1-46AC-B577-626E80EDE955}"/>
              </a:ext>
            </a:extLst>
          </p:cNvPr>
          <p:cNvSpPr/>
          <p:nvPr/>
        </p:nvSpPr>
        <p:spPr>
          <a:xfrm>
            <a:off x="842682" y="4827213"/>
            <a:ext cx="2008094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latin typeface="Arial Narrow" panose="020B0606020202030204" pitchFamily="34" charset="0"/>
              </a:rPr>
              <a:t>Medallón más viajes</a:t>
            </a:r>
          </a:p>
        </p:txBody>
      </p:sp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148DB845-0D86-4C7B-9453-67A4556FD7F7}"/>
              </a:ext>
            </a:extLst>
          </p:cNvPr>
          <p:cNvSpPr/>
          <p:nvPr/>
        </p:nvSpPr>
        <p:spPr>
          <a:xfrm>
            <a:off x="842682" y="6414405"/>
            <a:ext cx="2008094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latin typeface="Arial Narrow" panose="020B0606020202030204" pitchFamily="34" charset="0"/>
              </a:rPr>
              <a:t>Horas día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F7394CA1-608F-4269-A878-94F0925B9AA9}"/>
              </a:ext>
            </a:extLst>
          </p:cNvPr>
          <p:cNvSpPr/>
          <p:nvPr/>
        </p:nvSpPr>
        <p:spPr>
          <a:xfrm>
            <a:off x="2850776" y="3137647"/>
            <a:ext cx="842683" cy="442856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751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DC7A82-E116-44A7-A983-ED971E7ACD3A}"/>
              </a:ext>
            </a:extLst>
          </p:cNvPr>
          <p:cNvSpPr/>
          <p:nvPr/>
        </p:nvSpPr>
        <p:spPr>
          <a:xfrm>
            <a:off x="423631" y="402529"/>
            <a:ext cx="7360531" cy="5023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ES" sz="2650" b="1">
                <a:solidFill>
                  <a:srgbClr val="13133F"/>
                </a:solidFill>
                <a:latin typeface="Arial Narrow"/>
                <a:ea typeface="Times New Roman" panose="02020603050405020304" pitchFamily="18" charset="0"/>
                <a:cs typeface="Arial"/>
              </a:rPr>
              <a:t>B I B L I O T E C A 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850DE2-4D0F-4D14-80EB-3DB5B1BF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4" y="1805670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350" b="1">
                <a:solidFill>
                  <a:schemeClr val="bg1"/>
                </a:solidFill>
                <a:latin typeface="Arial Narrow"/>
              </a:rPr>
              <a:t>Bibliotecas indispensables para la ejecución de cada uno de los apartados solicitados: </a:t>
            </a:r>
            <a:endParaRPr lang="es-MX" altLang="es-MX" sz="2397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9CDE145-2E62-4E7B-A1D0-7C06CD4BD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362"/>
              </p:ext>
            </p:extLst>
          </p:nvPr>
        </p:nvGraphicFramePr>
        <p:xfrm>
          <a:off x="1517999" y="3044771"/>
          <a:ext cx="9143299" cy="414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0">
                  <a:extLst>
                    <a:ext uri="{9D8B030D-6E8A-4147-A177-3AD203B41FA5}">
                      <a16:colId xmlns:a16="http://schemas.microsoft.com/office/drawing/2014/main" val="3298713163"/>
                    </a:ext>
                  </a:extLst>
                </a:gridCol>
                <a:gridCol w="8649599">
                  <a:extLst>
                    <a:ext uri="{9D8B030D-6E8A-4147-A177-3AD203B41FA5}">
                      <a16:colId xmlns:a16="http://schemas.microsoft.com/office/drawing/2014/main" val="17485774"/>
                    </a:ext>
                  </a:extLst>
                </a:gridCol>
              </a:tblGrid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import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dask.dataframe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as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dd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578432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import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pandas as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pd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379676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import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matplotlib.pyplot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as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plt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521537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from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pyproj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import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Proj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transform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12814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from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time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import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time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60266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from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bokeh.models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import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BoxZoomTool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813457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from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bokeh.plotting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import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figure,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output_notebook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, show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477688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from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bokeh.tile_providers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import</a:t>
                      </a: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STAMEN_TERRAIN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7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299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23A73-EFF3-4AAD-9C70-C9A460D97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65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DC4AF34-4EC5-4F54-86FA-18FDF6F70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93026"/>
              </p:ext>
            </p:extLst>
          </p:nvPr>
        </p:nvGraphicFramePr>
        <p:xfrm>
          <a:off x="1517999" y="3044771"/>
          <a:ext cx="9143299" cy="498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0">
                  <a:extLst>
                    <a:ext uri="{9D8B030D-6E8A-4147-A177-3AD203B41FA5}">
                      <a16:colId xmlns:a16="http://schemas.microsoft.com/office/drawing/2014/main" val="3298713163"/>
                    </a:ext>
                  </a:extLst>
                </a:gridCol>
                <a:gridCol w="8649599">
                  <a:extLst>
                    <a:ext uri="{9D8B030D-6E8A-4147-A177-3AD203B41FA5}">
                      <a16:colId xmlns:a16="http://schemas.microsoft.com/office/drawing/2014/main" val="17485774"/>
                    </a:ext>
                  </a:extLst>
                </a:gridCol>
              </a:tblGrid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Conversión de datos en columnas que se lograron identificar para evitar errores posteriores.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578432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Producir nuevas columnas renombradas de forma que no afecten ejecuciones siguientes.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379676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Identificar columnas necesarias para la creación de un </a:t>
                      </a:r>
                      <a:r>
                        <a:rPr lang="es-ES" sz="1900" b="0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dataframe</a:t>
                      </a: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 de resultados.</a:t>
                      </a: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521537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Encontrar si existen renglones con errores en sus datos.</a:t>
                      </a:r>
                    </a:p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-Campos vacíos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12814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Exclusión de registros, haciendo uso de criterios específicos:</a:t>
                      </a:r>
                    </a:p>
                    <a:p>
                      <a:pPr marL="0" marR="0" lvl="0" indent="0" algn="just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-Columna (</a:t>
                      </a:r>
                      <a:r>
                        <a:rPr lang="es-ES" sz="1900" b="1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passenger_count</a:t>
                      </a: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):</a:t>
                      </a:r>
                    </a:p>
                    <a:p>
                      <a:pPr marL="0" marR="0" lvl="0" indent="0" algn="just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Contiene el número de pasajeros por taxi, se realizó una limpieza de los datos tomando en cuenta solo aquellos en donde el numero de pasajeros fuera menor a 4 de acuerdo a la siguiente referencia </a:t>
                      </a: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https://www.anuevayork.com/los-taxis-en-nueva-york</a:t>
                      </a: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  <a:p>
                      <a:pPr marL="0" marR="0" lvl="0" indent="0" algn="just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-Columnas (</a:t>
                      </a:r>
                      <a:r>
                        <a:rPr lang="es-ES" sz="1900" b="1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pickup_longitude</a:t>
                      </a:r>
                      <a:r>
                        <a:rPr lang="es-ES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s-ES" sz="1900" b="1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pickup_latitude</a:t>
                      </a:r>
                      <a:r>
                        <a:rPr lang="es-ES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s-ES" sz="1900" b="1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dropoff_longitude</a:t>
                      </a:r>
                      <a:r>
                        <a:rPr lang="es-ES" sz="1900" b="1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s-ES" sz="1900" b="1" dirty="0" err="1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dropoff_latitude</a:t>
                      </a: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):</a:t>
                      </a:r>
                    </a:p>
                    <a:p>
                      <a:pPr marL="0" marR="0" lvl="0" indent="0" algn="just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>
                          <a:solidFill>
                            <a:srgbClr val="204559"/>
                          </a:solidFill>
                          <a:latin typeface="Arial Narrow" panose="020B0606020202030204" pitchFamily="34" charset="0"/>
                        </a:rPr>
                        <a:t>Contienen coordenadas de llevada y recogida donde solo se conservan las que se encuentren dentro del rango siguiente (-74.253842,-73.709271) y (40.495089,40.910281).</a:t>
                      </a:r>
                    </a:p>
                    <a:p>
                      <a:pPr marL="342900" marR="0" lvl="0" indent="-34290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MX" sz="1900" b="0" dirty="0">
                        <a:solidFill>
                          <a:srgbClr val="204559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21793" marR="121793" marT="60897" marB="6089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60266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C1A162AC-A92E-47E1-8FCF-40D48F7EE13C}"/>
              </a:ext>
            </a:extLst>
          </p:cNvPr>
          <p:cNvSpPr/>
          <p:nvPr/>
        </p:nvSpPr>
        <p:spPr>
          <a:xfrm>
            <a:off x="423631" y="402529"/>
            <a:ext cx="7360531" cy="50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664" b="1" dirty="0">
                <a:solidFill>
                  <a:srgbClr val="13133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 I M P I E Z A   D E   R E G I S T R O 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CC6DB5E-5032-4549-8F94-4FD0963E8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4" y="1805670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397" b="1" dirty="0">
                <a:solidFill>
                  <a:schemeClr val="bg1"/>
                </a:solidFill>
                <a:latin typeface="Arial Narrow" panose="020B0606020202030204" pitchFamily="34" charset="0"/>
              </a:rPr>
              <a:t>Listado de primeras acciones realizadas. </a:t>
            </a:r>
          </a:p>
        </p:txBody>
      </p:sp>
    </p:spTree>
    <p:extLst>
      <p:ext uri="{BB962C8B-B14F-4D97-AF65-F5344CB8AC3E}">
        <p14:creationId xmlns:p14="http://schemas.microsoft.com/office/powerpoint/2010/main" val="74891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A4736F-06D5-4DF4-9F4B-1B227864811D}"/>
              </a:ext>
            </a:extLst>
          </p:cNvPr>
          <p:cNvSpPr txBox="1"/>
          <p:nvPr/>
        </p:nvSpPr>
        <p:spPr>
          <a:xfrm>
            <a:off x="990600" y="990600"/>
            <a:ext cx="45719" cy="507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E9BF70-8772-4706-A553-67763137C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5"/>
          <a:stretch/>
        </p:blipFill>
        <p:spPr>
          <a:xfrm>
            <a:off x="433826" y="2455068"/>
            <a:ext cx="11311648" cy="4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7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CF6834-0A10-4A2A-90EB-8C13DAEC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3" y="797776"/>
            <a:ext cx="10908413" cy="737766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MX" sz="2397" b="1" dirty="0">
                <a:solidFill>
                  <a:schemeClr val="bg1"/>
                </a:solidFill>
                <a:latin typeface="Arial Narrow" panose="020B0606020202030204" pitchFamily="34" charset="0"/>
              </a:rPr>
              <a:t>DEFINICIÓN DEL DATAFRAME DE RESULTADOS QUE CONTIENE CADA UNOS DE LOS MESES CON LOS QUE SE TRABAJARÁN Y LAS COLUMNAS REQUERIDAS.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CCAF69-FF39-4586-8C28-687271B1CE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85083" y="3503274"/>
            <a:ext cx="9609131" cy="1538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df_resultados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'mes'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'mean_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tiempo_mean_distance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'mean_time'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'tiempo_mean_time'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viajes_largos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'numero_taxis_diferentes'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medallion_mas_viajes_largos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numero_viajes_max_medallion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69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CF6834-0A10-4A2A-90EB-8C13DAEC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3" y="982217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MX" sz="2397" b="1">
                <a:solidFill>
                  <a:schemeClr val="bg1"/>
                </a:solidFill>
                <a:latin typeface="Arial Narrow" panose="020B0606020202030204" pitchFamily="34" charset="0"/>
              </a:rPr>
              <a:t>CÁLCULOS</a:t>
            </a:r>
          </a:p>
        </p:txBody>
      </p:sp>
      <p:pic>
        <p:nvPicPr>
          <p:cNvPr id="9" name="Picture 9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E0AE3F5A-B5A8-4FA1-98FD-919D33FB9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27" y="1736130"/>
            <a:ext cx="11130830" cy="600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CF6834-0A10-4A2A-90EB-8C13DAEC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3" y="982217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MX" sz="2397" b="1">
                <a:solidFill>
                  <a:schemeClr val="bg1"/>
                </a:solidFill>
                <a:latin typeface="Arial Narrow" panose="020B0606020202030204" pitchFamily="34" charset="0"/>
              </a:rPr>
              <a:t>CÁLCULOS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0ADF89-2654-4D37-B7CA-8019919C0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69" t="8177" r="17414" b="15367"/>
          <a:stretch/>
        </p:blipFill>
        <p:spPr>
          <a:xfrm>
            <a:off x="1004046" y="1685364"/>
            <a:ext cx="10345271" cy="65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9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CF6834-0A10-4A2A-90EB-8C13DAEC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3" y="982217"/>
            <a:ext cx="10908413" cy="368884"/>
          </a:xfrm>
          <a:prstGeom prst="rect">
            <a:avLst/>
          </a:prstGeom>
          <a:solidFill>
            <a:srgbClr val="20455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788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MX" sz="2397" b="1">
                <a:solidFill>
                  <a:schemeClr val="bg1"/>
                </a:solidFill>
                <a:latin typeface="Arial Narrow" panose="020B0606020202030204" pitchFamily="34" charset="0"/>
              </a:rPr>
              <a:t>CÁLCULOS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0E3198-0177-471F-8312-CBD82BD6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14" t="3033" r="18445" b="62236"/>
          <a:stretch/>
        </p:blipFill>
        <p:spPr>
          <a:xfrm>
            <a:off x="635442" y="3000607"/>
            <a:ext cx="10749733" cy="31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505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alizado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204559"/>
      </a:accent1>
      <a:accent2>
        <a:srgbClr val="403E36"/>
      </a:accent2>
      <a:accent3>
        <a:srgbClr val="FFFFFF"/>
      </a:accent3>
      <a:accent4>
        <a:srgbClr val="418AB3"/>
      </a:accent4>
      <a:accent5>
        <a:srgbClr val="306786"/>
      </a:accent5>
      <a:accent6>
        <a:srgbClr val="89B9D4"/>
      </a:accent6>
      <a:hlink>
        <a:srgbClr val="7F7F7F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719</TotalTime>
  <Words>2156</Words>
  <Application>Microsoft Office PowerPoint</Application>
  <PresentationFormat>Doble carta (432 x 279 mm)</PresentationFormat>
  <Paragraphs>207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Arial Narrow</vt:lpstr>
      <vt:lpstr>Corbel</vt:lpstr>
      <vt:lpstr>Courier New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GRÁFICA TEMPORAL DEL PROMEDIO DE PASAJEROS,  AGREGADOS POR DÍAS DEL AÑO.     SOLUCIÓN</vt:lpstr>
      <vt:lpstr>Presentación de PowerPoint</vt:lpstr>
      <vt:lpstr>GRÁFICA TEMPORAL DEL PROMEDIO DE PASAJEROS,  AGREGADOS POR DÍAS DEL AÑO.      CONCLUSIONES</vt:lpstr>
      <vt:lpstr>GRÁFICA TEMPORAL DEL PROMEDIO DE PASAJEROS,  AGREGADOS POR DÍAS DE LA SEMANA.     SOLUCIÓN</vt:lpstr>
      <vt:lpstr>Presentación de PowerPoint</vt:lpstr>
      <vt:lpstr>Presentación de PowerPoint</vt:lpstr>
      <vt:lpstr>GRÁFICA TEMPORAL DEL PROMEDIO DE PASAJEROS,  AGREGADOS POR HORAS DEL DÍA.    SOLUCIÓN</vt:lpstr>
      <vt:lpstr>Presentación de PowerPoint</vt:lpstr>
      <vt:lpstr>GRÁFICA TEMPORAL DEL PROMEDIO DE PASAJEROS,  AGREGADOS POR HORAS DEL DÍA.      CONCLUSIONES</vt:lpstr>
      <vt:lpstr>MAPA DE LOS SITIOS DONDE SE SUBEN Y BAJAN PASAJEROS AGRUPADOS POR DÍA DE LA SEMANA Y POR HORA DEL DÍA SOLUCIÓN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Cinthia Selene Morales Luna</dc:creator>
  <cp:lastModifiedBy>Cinthia Selene Morales Luna</cp:lastModifiedBy>
  <cp:revision>3</cp:revision>
  <dcterms:created xsi:type="dcterms:W3CDTF">2012-07-30T22:48:03Z</dcterms:created>
  <dcterms:modified xsi:type="dcterms:W3CDTF">2019-07-02T19:10:16Z</dcterms:modified>
</cp:coreProperties>
</file>