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72" r:id="rId11"/>
    <p:sldId id="273" r:id="rId12"/>
    <p:sldId id="274" r:id="rId13"/>
    <p:sldId id="275" r:id="rId14"/>
    <p:sldId id="276" r:id="rId15"/>
    <p:sldId id="267" r:id="rId16"/>
    <p:sldId id="268" r:id="rId17"/>
    <p:sldId id="269" r:id="rId18"/>
    <p:sldId id="270" r:id="rId19"/>
    <p:sldId id="271" r:id="rId20"/>
    <p:sldId id="277" r:id="rId21"/>
    <p:sldId id="278" r:id="rId22"/>
    <p:sldId id="279" r:id="rId23"/>
    <p:sldId id="280" r:id="rId24"/>
    <p:sldId id="281" r:id="rId25"/>
    <p:sldId id="282" r:id="rId26"/>
    <p:sldId id="283" r:id="rId27"/>
    <p:sldId id="284" r:id="rId28"/>
    <p:sldId id="25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7/2/2019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7/2/2019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7/2/2019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org/download/nycTaxiTripData2013/trip_data.7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BE3F5-73A5-44E2-B779-5F5053126CD2}"/>
              </a:ext>
            </a:extLst>
          </p:cNvPr>
          <p:cNvSpPr>
            <a:spLocks noGrp="1"/>
          </p:cNvSpPr>
          <p:nvPr>
            <p:ph type="ctrTitle"/>
          </p:nvPr>
        </p:nvSpPr>
        <p:spPr/>
        <p:txBody>
          <a:bodyPr/>
          <a:lstStyle/>
          <a:p>
            <a:r>
              <a:rPr lang="es-MX" dirty="0"/>
              <a:t>Examen Sistemas Distribuidos II</a:t>
            </a:r>
          </a:p>
        </p:txBody>
      </p:sp>
      <p:sp>
        <p:nvSpPr>
          <p:cNvPr id="3" name="Subtítulo 2">
            <a:extLst>
              <a:ext uri="{FF2B5EF4-FFF2-40B4-BE49-F238E27FC236}">
                <a16:creationId xmlns:a16="http://schemas.microsoft.com/office/drawing/2014/main" id="{EB1C27B8-6D73-40FC-A5D3-B8E28FECE043}"/>
              </a:ext>
            </a:extLst>
          </p:cNvPr>
          <p:cNvSpPr>
            <a:spLocks noGrp="1"/>
          </p:cNvSpPr>
          <p:nvPr>
            <p:ph type="subTitle" idx="1"/>
          </p:nvPr>
        </p:nvSpPr>
        <p:spPr/>
        <p:txBody>
          <a:bodyPr>
            <a:normAutofit/>
          </a:bodyPr>
          <a:lstStyle/>
          <a:p>
            <a:r>
              <a:rPr lang="es-MX" dirty="0"/>
              <a:t>Aguilar Hernández Joaquín</a:t>
            </a:r>
          </a:p>
          <a:p>
            <a:r>
              <a:rPr lang="es-MX" dirty="0"/>
              <a:t>Valenzuela Carrasco Georgina </a:t>
            </a:r>
          </a:p>
        </p:txBody>
      </p:sp>
      <p:sp>
        <p:nvSpPr>
          <p:cNvPr id="4" name="CuadroTexto 3">
            <a:extLst>
              <a:ext uri="{FF2B5EF4-FFF2-40B4-BE49-F238E27FC236}">
                <a16:creationId xmlns:a16="http://schemas.microsoft.com/office/drawing/2014/main" id="{C4270A75-94A1-4C83-96A9-BF78335BDC13}"/>
              </a:ext>
            </a:extLst>
          </p:cNvPr>
          <p:cNvSpPr txBox="1"/>
          <p:nvPr/>
        </p:nvSpPr>
        <p:spPr>
          <a:xfrm>
            <a:off x="9705750" y="3737447"/>
            <a:ext cx="2778711" cy="369332"/>
          </a:xfrm>
          <a:prstGeom prst="rect">
            <a:avLst/>
          </a:prstGeom>
          <a:noFill/>
        </p:spPr>
        <p:txBody>
          <a:bodyPr wrap="square" rtlCol="0">
            <a:spAutoFit/>
          </a:bodyPr>
          <a:lstStyle/>
          <a:p>
            <a:r>
              <a:rPr lang="es-MX" dirty="0"/>
              <a:t>MCA 2018 - 2020</a:t>
            </a:r>
          </a:p>
        </p:txBody>
      </p:sp>
      <p:pic>
        <p:nvPicPr>
          <p:cNvPr id="5" name="Imagen 4">
            <a:extLst>
              <a:ext uri="{FF2B5EF4-FFF2-40B4-BE49-F238E27FC236}">
                <a16:creationId xmlns:a16="http://schemas.microsoft.com/office/drawing/2014/main" id="{33B6B8C5-AFE4-4991-AD19-E662DA6D7223}"/>
              </a:ext>
            </a:extLst>
          </p:cNvPr>
          <p:cNvPicPr/>
          <p:nvPr/>
        </p:nvPicPr>
        <p:blipFill>
          <a:blip r:embed="rId2">
            <a:extLst>
              <a:ext uri="{28A0092B-C50C-407E-A947-70E740481C1C}">
                <a14:useLocalDpi xmlns:a14="http://schemas.microsoft.com/office/drawing/2010/main" val="0"/>
              </a:ext>
            </a:extLst>
          </a:blip>
          <a:stretch>
            <a:fillRect/>
          </a:stretch>
        </p:blipFill>
        <p:spPr>
          <a:xfrm>
            <a:off x="9241706" y="2827357"/>
            <a:ext cx="2857500" cy="828675"/>
          </a:xfrm>
          <a:prstGeom prst="rect">
            <a:avLst/>
          </a:prstGeom>
        </p:spPr>
      </p:pic>
    </p:spTree>
    <p:extLst>
      <p:ext uri="{BB962C8B-B14F-4D97-AF65-F5344CB8AC3E}">
        <p14:creationId xmlns:p14="http://schemas.microsoft.com/office/powerpoint/2010/main" val="47240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11620-6F68-4124-85D7-94161D6E8F55}"/>
              </a:ext>
            </a:extLst>
          </p:cNvPr>
          <p:cNvSpPr>
            <a:spLocks noGrp="1"/>
          </p:cNvSpPr>
          <p:nvPr>
            <p:ph type="title"/>
          </p:nvPr>
        </p:nvSpPr>
        <p:spPr>
          <a:xfrm>
            <a:off x="680321" y="753228"/>
            <a:ext cx="9613861" cy="1080938"/>
          </a:xfrm>
        </p:spPr>
        <p:txBody>
          <a:bodyPr/>
          <a:lstStyle/>
          <a:p>
            <a:r>
              <a:rPr lang="es-MX"/>
              <a:t>4. Pandas</a:t>
            </a:r>
            <a:endParaRPr lang="es-MX" dirty="0"/>
          </a:p>
        </p:txBody>
      </p:sp>
      <p:sp>
        <p:nvSpPr>
          <p:cNvPr id="3" name="Marcador de contenido 2">
            <a:extLst>
              <a:ext uri="{FF2B5EF4-FFF2-40B4-BE49-F238E27FC236}">
                <a16:creationId xmlns:a16="http://schemas.microsoft.com/office/drawing/2014/main" id="{1E07F533-F637-4755-BDFA-0AFFBC1D57F3}"/>
              </a:ext>
            </a:extLst>
          </p:cNvPr>
          <p:cNvSpPr>
            <a:spLocks noGrp="1"/>
          </p:cNvSpPr>
          <p:nvPr>
            <p:ph idx="1"/>
          </p:nvPr>
        </p:nvSpPr>
        <p:spPr>
          <a:xfrm>
            <a:off x="680321" y="2336873"/>
            <a:ext cx="9613861" cy="3599316"/>
          </a:xfrm>
        </p:spPr>
        <p:txBody>
          <a:bodyPr>
            <a:normAutofit fontScale="92500" lnSpcReduction="10000"/>
          </a:bodyPr>
          <a:lstStyle/>
          <a:p>
            <a:r>
              <a:rPr lang="es-MX"/>
              <a:t>def huella_de_memoria():</a:t>
            </a:r>
          </a:p>
          <a:p>
            <a:pPr marL="0" indent="0">
              <a:buNone/>
            </a:pPr>
            <a:r>
              <a:rPr lang="es-MX"/>
              <a:t>     mem=psutil.Process(os.getpid()).memory_info().rss</a:t>
            </a:r>
          </a:p>
          <a:p>
            <a:pPr marL="0" indent="0">
              <a:buNone/>
            </a:pPr>
            <a:r>
              <a:rPr lang="es-MX"/>
              <a:t>     return(mem//1024**2)</a:t>
            </a:r>
          </a:p>
          <a:p>
            <a:r>
              <a:rPr lang="es-MX"/>
              <a:t>antes=huella_de_memoria()</a:t>
            </a:r>
          </a:p>
          <a:p>
            <a:pPr marL="0" indent="0">
              <a:buNone/>
            </a:pPr>
            <a:r>
              <a:rPr lang="es-MX"/>
              <a:t>   t_start=time.time()</a:t>
            </a:r>
          </a:p>
          <a:p>
            <a:pPr marL="0" indent="0">
              <a:buNone/>
            </a:pPr>
            <a:r>
              <a:rPr lang="es-MX"/>
              <a:t>   df=pd.read_csv('trip_data_1.csv’)</a:t>
            </a:r>
          </a:p>
          <a:p>
            <a:pPr marL="0" indent="0">
              <a:buNone/>
            </a:pPr>
            <a:r>
              <a:rPr lang="es-MX"/>
              <a:t>   t_final=time.time()</a:t>
            </a:r>
          </a:p>
          <a:p>
            <a:pPr marL="0" indent="0">
              <a:buNone/>
            </a:pPr>
            <a:r>
              <a:rPr lang="es-MX"/>
              <a:t>  despues=huella_de_memoria()</a:t>
            </a:r>
          </a:p>
          <a:p>
            <a:r>
              <a:rPr lang="en-US"/>
              <a:t>tam=df.memory_usage().sum() // (1024**2)</a:t>
            </a:r>
            <a:endParaRPr lang="es-MX" dirty="0"/>
          </a:p>
        </p:txBody>
      </p:sp>
    </p:spTree>
    <p:extLst>
      <p:ext uri="{BB962C8B-B14F-4D97-AF65-F5344CB8AC3E}">
        <p14:creationId xmlns:p14="http://schemas.microsoft.com/office/powerpoint/2010/main" val="247222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EBB78-4277-4831-BDB8-9B2411A8E412}"/>
              </a:ext>
            </a:extLst>
          </p:cNvPr>
          <p:cNvSpPr>
            <a:spLocks noGrp="1"/>
          </p:cNvSpPr>
          <p:nvPr>
            <p:ph type="title"/>
          </p:nvPr>
        </p:nvSpPr>
        <p:spPr/>
        <p:txBody>
          <a:bodyPr/>
          <a:lstStyle/>
          <a:p>
            <a:r>
              <a:rPr lang="es-MX" dirty="0"/>
              <a:t>4. Pandas</a:t>
            </a:r>
          </a:p>
        </p:txBody>
      </p:sp>
      <p:sp>
        <p:nvSpPr>
          <p:cNvPr id="3" name="Marcador de contenido 2">
            <a:extLst>
              <a:ext uri="{FF2B5EF4-FFF2-40B4-BE49-F238E27FC236}">
                <a16:creationId xmlns:a16="http://schemas.microsoft.com/office/drawing/2014/main" id="{E6FDDA81-247D-494A-AE9C-236B5109389D}"/>
              </a:ext>
            </a:extLst>
          </p:cNvPr>
          <p:cNvSpPr>
            <a:spLocks noGrp="1"/>
          </p:cNvSpPr>
          <p:nvPr>
            <p:ph idx="1"/>
          </p:nvPr>
        </p:nvSpPr>
        <p:spPr/>
        <p:txBody>
          <a:bodyPr/>
          <a:lstStyle/>
          <a:p>
            <a:r>
              <a:rPr lang="es-MX" dirty="0" err="1"/>
              <a:t>print</a:t>
            </a:r>
            <a:r>
              <a:rPr lang="es-MX" dirty="0"/>
              <a:t>('Tiempo que tarda en leer: {}s'.</a:t>
            </a:r>
            <a:r>
              <a:rPr lang="es-MX" dirty="0" err="1"/>
              <a:t>format</a:t>
            </a:r>
            <a:r>
              <a:rPr lang="es-MX" dirty="0"/>
              <a:t>(</a:t>
            </a:r>
            <a:r>
              <a:rPr lang="es-MX" dirty="0" err="1"/>
              <a:t>t_final-t_start</a:t>
            </a:r>
            <a:r>
              <a:rPr lang="es-MX" dirty="0"/>
              <a:t>))</a:t>
            </a:r>
          </a:p>
          <a:p>
            <a:r>
              <a:rPr lang="es-MX" dirty="0" err="1"/>
              <a:t>print</a:t>
            </a:r>
            <a:r>
              <a:rPr lang="es-MX" dirty="0"/>
              <a:t>('huella de memoria= ', </a:t>
            </a:r>
            <a:r>
              <a:rPr lang="es-MX" dirty="0" err="1"/>
              <a:t>despues</a:t>
            </a:r>
            <a:r>
              <a:rPr lang="es-MX" dirty="0"/>
              <a:t>-antes)</a:t>
            </a:r>
          </a:p>
          <a:p>
            <a:r>
              <a:rPr lang="es-MX" dirty="0" err="1"/>
              <a:t>print</a:t>
            </a:r>
            <a:r>
              <a:rPr lang="es-MX" dirty="0"/>
              <a:t>('Memoria usada: {} MB'.</a:t>
            </a:r>
            <a:r>
              <a:rPr lang="es-MX" dirty="0" err="1"/>
              <a:t>format</a:t>
            </a:r>
            <a:r>
              <a:rPr lang="es-MX" dirty="0"/>
              <a:t>(</a:t>
            </a:r>
            <a:r>
              <a:rPr lang="es-MX" dirty="0" err="1"/>
              <a:t>tam</a:t>
            </a:r>
            <a:r>
              <a:rPr lang="es-MX" dirty="0"/>
              <a:t>))</a:t>
            </a:r>
          </a:p>
        </p:txBody>
      </p:sp>
      <p:pic>
        <p:nvPicPr>
          <p:cNvPr id="4" name="Imagen 3">
            <a:extLst>
              <a:ext uri="{FF2B5EF4-FFF2-40B4-BE49-F238E27FC236}">
                <a16:creationId xmlns:a16="http://schemas.microsoft.com/office/drawing/2014/main" id="{28E06A9D-0B93-4165-B10F-9A351B662E8F}"/>
              </a:ext>
            </a:extLst>
          </p:cNvPr>
          <p:cNvPicPr>
            <a:picLocks noChangeAspect="1"/>
          </p:cNvPicPr>
          <p:nvPr/>
        </p:nvPicPr>
        <p:blipFill>
          <a:blip r:embed="rId2"/>
          <a:stretch>
            <a:fillRect/>
          </a:stretch>
        </p:blipFill>
        <p:spPr>
          <a:xfrm>
            <a:off x="3029517" y="4203846"/>
            <a:ext cx="5210175" cy="933450"/>
          </a:xfrm>
          <a:prstGeom prst="rect">
            <a:avLst/>
          </a:prstGeom>
        </p:spPr>
      </p:pic>
    </p:spTree>
    <p:extLst>
      <p:ext uri="{BB962C8B-B14F-4D97-AF65-F5344CB8AC3E}">
        <p14:creationId xmlns:p14="http://schemas.microsoft.com/office/powerpoint/2010/main" val="68048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28BFE-6693-4A12-AEDB-A1DA76166714}"/>
              </a:ext>
            </a:extLst>
          </p:cNvPr>
          <p:cNvSpPr>
            <a:spLocks noGrp="1"/>
          </p:cNvSpPr>
          <p:nvPr>
            <p:ph type="title"/>
          </p:nvPr>
        </p:nvSpPr>
        <p:spPr/>
        <p:txBody>
          <a:bodyPr/>
          <a:lstStyle/>
          <a:p>
            <a:r>
              <a:rPr lang="es-MX" dirty="0"/>
              <a:t>4. Pandas</a:t>
            </a:r>
          </a:p>
        </p:txBody>
      </p:sp>
      <p:sp>
        <p:nvSpPr>
          <p:cNvPr id="3" name="Marcador de contenido 2">
            <a:extLst>
              <a:ext uri="{FF2B5EF4-FFF2-40B4-BE49-F238E27FC236}">
                <a16:creationId xmlns:a16="http://schemas.microsoft.com/office/drawing/2014/main" id="{93D9DE96-DB64-4119-86DA-12335124FB36}"/>
              </a:ext>
            </a:extLst>
          </p:cNvPr>
          <p:cNvSpPr>
            <a:spLocks noGrp="1"/>
          </p:cNvSpPr>
          <p:nvPr>
            <p:ph idx="1"/>
          </p:nvPr>
        </p:nvSpPr>
        <p:spPr/>
        <p:txBody>
          <a:bodyPr>
            <a:normAutofit/>
          </a:bodyPr>
          <a:lstStyle/>
          <a:p>
            <a:r>
              <a:rPr lang="es-MX" dirty="0"/>
              <a:t>#promedio de distancia de viaje</a:t>
            </a:r>
          </a:p>
          <a:p>
            <a:r>
              <a:rPr lang="es-MX" dirty="0"/>
              <a:t>%%time</a:t>
            </a:r>
          </a:p>
          <a:p>
            <a:r>
              <a:rPr lang="es-MX" dirty="0" err="1"/>
              <a:t>df</a:t>
            </a:r>
            <a:r>
              <a:rPr lang="es-MX" dirty="0"/>
              <a:t>['</a:t>
            </a:r>
            <a:r>
              <a:rPr lang="es-MX" dirty="0" err="1"/>
              <a:t>trip_distance</a:t>
            </a:r>
            <a:r>
              <a:rPr lang="es-MX" dirty="0"/>
              <a:t>'].mean()</a:t>
            </a:r>
          </a:p>
          <a:p>
            <a:endParaRPr lang="es-MX" dirty="0"/>
          </a:p>
          <a:p>
            <a:endParaRPr lang="es-MX" dirty="0"/>
          </a:p>
          <a:p>
            <a:endParaRPr lang="es-MX" dirty="0"/>
          </a:p>
        </p:txBody>
      </p:sp>
      <p:pic>
        <p:nvPicPr>
          <p:cNvPr id="4" name="Imagen 3">
            <a:extLst>
              <a:ext uri="{FF2B5EF4-FFF2-40B4-BE49-F238E27FC236}">
                <a16:creationId xmlns:a16="http://schemas.microsoft.com/office/drawing/2014/main" id="{D4DAA7A5-FFC2-4D03-8F10-DB1A03F1047D}"/>
              </a:ext>
            </a:extLst>
          </p:cNvPr>
          <p:cNvPicPr>
            <a:picLocks noChangeAspect="1"/>
          </p:cNvPicPr>
          <p:nvPr/>
        </p:nvPicPr>
        <p:blipFill>
          <a:blip r:embed="rId2"/>
          <a:stretch>
            <a:fillRect/>
          </a:stretch>
        </p:blipFill>
        <p:spPr>
          <a:xfrm>
            <a:off x="971877" y="3861252"/>
            <a:ext cx="5715000" cy="981075"/>
          </a:xfrm>
          <a:prstGeom prst="rect">
            <a:avLst/>
          </a:prstGeom>
        </p:spPr>
      </p:pic>
    </p:spTree>
    <p:extLst>
      <p:ext uri="{BB962C8B-B14F-4D97-AF65-F5344CB8AC3E}">
        <p14:creationId xmlns:p14="http://schemas.microsoft.com/office/powerpoint/2010/main" val="280727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DA649-1703-4787-A450-3E4BE1D6AADF}"/>
              </a:ext>
            </a:extLst>
          </p:cNvPr>
          <p:cNvSpPr>
            <a:spLocks noGrp="1"/>
          </p:cNvSpPr>
          <p:nvPr>
            <p:ph type="title"/>
          </p:nvPr>
        </p:nvSpPr>
        <p:spPr/>
        <p:txBody>
          <a:bodyPr/>
          <a:lstStyle/>
          <a:p>
            <a:r>
              <a:rPr lang="es-MX" dirty="0"/>
              <a:t>5. </a:t>
            </a:r>
            <a:r>
              <a:rPr lang="es-MX" dirty="0" err="1"/>
              <a:t>Dask</a:t>
            </a:r>
            <a:endParaRPr lang="es-MX" dirty="0"/>
          </a:p>
        </p:txBody>
      </p:sp>
      <p:sp>
        <p:nvSpPr>
          <p:cNvPr id="3" name="Marcador de contenido 2">
            <a:extLst>
              <a:ext uri="{FF2B5EF4-FFF2-40B4-BE49-F238E27FC236}">
                <a16:creationId xmlns:a16="http://schemas.microsoft.com/office/drawing/2014/main" id="{E0F7F0E9-E46B-4935-B3F9-71E5C027B527}"/>
              </a:ext>
            </a:extLst>
          </p:cNvPr>
          <p:cNvSpPr>
            <a:spLocks noGrp="1"/>
          </p:cNvSpPr>
          <p:nvPr>
            <p:ph idx="1"/>
          </p:nvPr>
        </p:nvSpPr>
        <p:spPr/>
        <p:txBody>
          <a:bodyPr/>
          <a:lstStyle/>
          <a:p>
            <a:r>
              <a:rPr lang="en-US" dirty="0"/>
              <a:t>df = </a:t>
            </a:r>
            <a:r>
              <a:rPr lang="en-US" dirty="0" err="1"/>
              <a:t>dd.read_csv</a:t>
            </a:r>
            <a:r>
              <a:rPr lang="en-US" dirty="0"/>
              <a:t>('trip_data_1.csv', </a:t>
            </a:r>
            <a:r>
              <a:rPr lang="en-US" dirty="0" err="1"/>
              <a:t>usecols</a:t>
            </a:r>
            <a:r>
              <a:rPr lang="en-US" dirty="0"/>
              <a:t>= ["trip_distance","</a:t>
            </a:r>
            <a:r>
              <a:rPr lang="en-US" dirty="0" err="1"/>
              <a:t>trip_time_in_secs</a:t>
            </a:r>
            <a:r>
              <a:rPr lang="en-US" dirty="0"/>
              <a:t>"])</a:t>
            </a:r>
          </a:p>
          <a:p>
            <a:r>
              <a:rPr lang="es-MX" dirty="0"/>
              <a:t>t1 = </a:t>
            </a:r>
            <a:r>
              <a:rPr lang="es-MX" dirty="0" err="1"/>
              <a:t>time.time</a:t>
            </a:r>
            <a:r>
              <a:rPr lang="es-MX" dirty="0"/>
              <a:t>()</a:t>
            </a:r>
          </a:p>
          <a:p>
            <a:r>
              <a:rPr lang="es-MX" dirty="0"/>
              <a:t>promedio = </a:t>
            </a:r>
            <a:r>
              <a:rPr lang="es-MX" dirty="0" err="1"/>
              <a:t>df</a:t>
            </a:r>
            <a:r>
              <a:rPr lang="es-MX" dirty="0"/>
              <a:t>["</a:t>
            </a:r>
            <a:r>
              <a:rPr lang="es-MX" dirty="0" err="1"/>
              <a:t>trip_distance</a:t>
            </a:r>
            <a:r>
              <a:rPr lang="es-MX" dirty="0"/>
              <a:t>"].mean().compute()</a:t>
            </a:r>
          </a:p>
          <a:p>
            <a:r>
              <a:rPr lang="es-MX" dirty="0"/>
              <a:t>t2 = </a:t>
            </a:r>
            <a:r>
              <a:rPr lang="es-MX" dirty="0" err="1"/>
              <a:t>time.time</a:t>
            </a:r>
            <a:r>
              <a:rPr lang="es-MX" dirty="0"/>
              <a:t>()</a:t>
            </a:r>
          </a:p>
          <a:p>
            <a:r>
              <a:rPr lang="es-MX" dirty="0" err="1"/>
              <a:t>print</a:t>
            </a:r>
            <a:r>
              <a:rPr lang="es-MX" dirty="0"/>
              <a:t>("Promedio usando </a:t>
            </a:r>
            <a:r>
              <a:rPr lang="es-MX" dirty="0" err="1"/>
              <a:t>Dask</a:t>
            </a:r>
            <a:r>
              <a:rPr lang="es-MX" dirty="0"/>
              <a:t>  {:.2f} ms".</a:t>
            </a:r>
            <a:r>
              <a:rPr lang="es-MX" dirty="0" err="1"/>
              <a:t>format</a:t>
            </a:r>
            <a:r>
              <a:rPr lang="es-MX" dirty="0"/>
              <a:t>((t2 - t1)*1000) )</a:t>
            </a:r>
          </a:p>
        </p:txBody>
      </p:sp>
      <p:pic>
        <p:nvPicPr>
          <p:cNvPr id="4" name="Imagen 3">
            <a:extLst>
              <a:ext uri="{FF2B5EF4-FFF2-40B4-BE49-F238E27FC236}">
                <a16:creationId xmlns:a16="http://schemas.microsoft.com/office/drawing/2014/main" id="{4659CF30-F50F-4920-8B65-A20115686859}"/>
              </a:ext>
            </a:extLst>
          </p:cNvPr>
          <p:cNvPicPr>
            <a:picLocks noChangeAspect="1"/>
          </p:cNvPicPr>
          <p:nvPr/>
        </p:nvPicPr>
        <p:blipFill>
          <a:blip r:embed="rId2"/>
          <a:stretch>
            <a:fillRect/>
          </a:stretch>
        </p:blipFill>
        <p:spPr>
          <a:xfrm>
            <a:off x="2889526" y="5273835"/>
            <a:ext cx="4181475" cy="504825"/>
          </a:xfrm>
          <a:prstGeom prst="rect">
            <a:avLst/>
          </a:prstGeom>
        </p:spPr>
      </p:pic>
    </p:spTree>
    <p:extLst>
      <p:ext uri="{BB962C8B-B14F-4D97-AF65-F5344CB8AC3E}">
        <p14:creationId xmlns:p14="http://schemas.microsoft.com/office/powerpoint/2010/main" val="19537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FA056-BB9C-4CAA-9625-45098CD3EC44}"/>
              </a:ext>
            </a:extLst>
          </p:cNvPr>
          <p:cNvSpPr>
            <a:spLocks noGrp="1"/>
          </p:cNvSpPr>
          <p:nvPr>
            <p:ph type="title"/>
          </p:nvPr>
        </p:nvSpPr>
        <p:spPr/>
        <p:txBody>
          <a:bodyPr/>
          <a:lstStyle/>
          <a:p>
            <a:r>
              <a:rPr lang="es-MX" dirty="0"/>
              <a:t>5. </a:t>
            </a:r>
            <a:r>
              <a:rPr lang="es-MX" dirty="0" err="1"/>
              <a:t>Dask</a:t>
            </a:r>
            <a:endParaRPr lang="es-MX" dirty="0"/>
          </a:p>
        </p:txBody>
      </p:sp>
      <p:sp>
        <p:nvSpPr>
          <p:cNvPr id="3" name="Marcador de contenido 2">
            <a:extLst>
              <a:ext uri="{FF2B5EF4-FFF2-40B4-BE49-F238E27FC236}">
                <a16:creationId xmlns:a16="http://schemas.microsoft.com/office/drawing/2014/main" id="{6AB13050-8452-4DCA-B70C-66FB0752D24E}"/>
              </a:ext>
            </a:extLst>
          </p:cNvPr>
          <p:cNvSpPr>
            <a:spLocks noGrp="1"/>
          </p:cNvSpPr>
          <p:nvPr>
            <p:ph idx="1"/>
          </p:nvPr>
        </p:nvSpPr>
        <p:spPr/>
        <p:txBody>
          <a:bodyPr/>
          <a:lstStyle/>
          <a:p>
            <a:r>
              <a:rPr lang="es-MX" dirty="0"/>
              <a:t>t1 = </a:t>
            </a:r>
            <a:r>
              <a:rPr lang="es-MX" dirty="0" err="1"/>
              <a:t>time.time</a:t>
            </a:r>
            <a:r>
              <a:rPr lang="es-MX" dirty="0"/>
              <a:t>()</a:t>
            </a:r>
          </a:p>
          <a:p>
            <a:r>
              <a:rPr lang="es-MX" dirty="0"/>
              <a:t>promedio = </a:t>
            </a:r>
            <a:r>
              <a:rPr lang="es-MX" dirty="0" err="1"/>
              <a:t>df</a:t>
            </a:r>
            <a:r>
              <a:rPr lang="es-MX" dirty="0"/>
              <a:t>["</a:t>
            </a:r>
            <a:r>
              <a:rPr lang="es-MX" dirty="0" err="1"/>
              <a:t>trip_time_in_secs</a:t>
            </a:r>
            <a:r>
              <a:rPr lang="es-MX" dirty="0"/>
              <a:t>"].mean().compute()</a:t>
            </a:r>
          </a:p>
          <a:p>
            <a:r>
              <a:rPr lang="es-MX" dirty="0"/>
              <a:t>t2 = </a:t>
            </a:r>
            <a:r>
              <a:rPr lang="es-MX" dirty="0" err="1"/>
              <a:t>time.time</a:t>
            </a:r>
            <a:r>
              <a:rPr lang="es-MX" dirty="0"/>
              <a:t>()</a:t>
            </a:r>
          </a:p>
          <a:p>
            <a:r>
              <a:rPr lang="es-MX" dirty="0" err="1"/>
              <a:t>print</a:t>
            </a:r>
            <a:r>
              <a:rPr lang="es-MX" dirty="0"/>
              <a:t>("Promedio usando </a:t>
            </a:r>
            <a:r>
              <a:rPr lang="es-MX" dirty="0" err="1"/>
              <a:t>Dask</a:t>
            </a:r>
            <a:r>
              <a:rPr lang="es-MX" dirty="0"/>
              <a:t>  {:.2f} ms".</a:t>
            </a:r>
            <a:r>
              <a:rPr lang="es-MX" dirty="0" err="1"/>
              <a:t>format</a:t>
            </a:r>
            <a:r>
              <a:rPr lang="es-MX" dirty="0"/>
              <a:t>((t2 - t1)*1000) )</a:t>
            </a:r>
          </a:p>
        </p:txBody>
      </p:sp>
      <p:pic>
        <p:nvPicPr>
          <p:cNvPr id="4" name="Imagen 3">
            <a:extLst>
              <a:ext uri="{FF2B5EF4-FFF2-40B4-BE49-F238E27FC236}">
                <a16:creationId xmlns:a16="http://schemas.microsoft.com/office/drawing/2014/main" id="{52EA4620-3CCD-4CF6-A8FE-0B55155953B4}"/>
              </a:ext>
            </a:extLst>
          </p:cNvPr>
          <p:cNvPicPr>
            <a:picLocks noChangeAspect="1"/>
          </p:cNvPicPr>
          <p:nvPr/>
        </p:nvPicPr>
        <p:blipFill>
          <a:blip r:embed="rId2"/>
          <a:stretch>
            <a:fillRect/>
          </a:stretch>
        </p:blipFill>
        <p:spPr>
          <a:xfrm>
            <a:off x="3548913" y="4736940"/>
            <a:ext cx="3876675" cy="504825"/>
          </a:xfrm>
          <a:prstGeom prst="rect">
            <a:avLst/>
          </a:prstGeom>
        </p:spPr>
      </p:pic>
    </p:spTree>
    <p:extLst>
      <p:ext uri="{BB962C8B-B14F-4D97-AF65-F5344CB8AC3E}">
        <p14:creationId xmlns:p14="http://schemas.microsoft.com/office/powerpoint/2010/main" val="59398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D88F-344D-4A40-A58F-BC5C3996CAD4}"/>
              </a:ext>
            </a:extLst>
          </p:cNvPr>
          <p:cNvSpPr>
            <a:spLocks noGrp="1"/>
          </p:cNvSpPr>
          <p:nvPr>
            <p:ph type="title"/>
          </p:nvPr>
        </p:nvSpPr>
        <p:spPr/>
        <p:txBody>
          <a:bodyPr/>
          <a:lstStyle/>
          <a:p>
            <a:r>
              <a:rPr lang="es-MX" dirty="0"/>
              <a:t>5. </a:t>
            </a:r>
            <a:r>
              <a:rPr lang="es-MX" dirty="0" err="1"/>
              <a:t>Dask</a:t>
            </a:r>
            <a:endParaRPr lang="es-MX" dirty="0"/>
          </a:p>
        </p:txBody>
      </p:sp>
      <p:sp>
        <p:nvSpPr>
          <p:cNvPr id="3" name="Marcador de contenido 2">
            <a:extLst>
              <a:ext uri="{FF2B5EF4-FFF2-40B4-BE49-F238E27FC236}">
                <a16:creationId xmlns:a16="http://schemas.microsoft.com/office/drawing/2014/main" id="{9E45C9DF-1965-4C47-87E0-0D82F0F1261E}"/>
              </a:ext>
            </a:extLst>
          </p:cNvPr>
          <p:cNvSpPr>
            <a:spLocks noGrp="1"/>
          </p:cNvSpPr>
          <p:nvPr>
            <p:ph idx="1"/>
          </p:nvPr>
        </p:nvSpPr>
        <p:spPr>
          <a:xfrm>
            <a:off x="680321" y="2336872"/>
            <a:ext cx="9613861" cy="4214930"/>
          </a:xfrm>
        </p:spPr>
        <p:txBody>
          <a:bodyPr>
            <a:normAutofit fontScale="92500" lnSpcReduction="10000"/>
          </a:bodyPr>
          <a:lstStyle/>
          <a:p>
            <a:r>
              <a:rPr lang="es-MX" dirty="0" err="1"/>
              <a:t>df</a:t>
            </a:r>
            <a:r>
              <a:rPr lang="es-MX" dirty="0"/>
              <a:t> = </a:t>
            </a:r>
            <a:r>
              <a:rPr lang="es-MX" dirty="0" err="1"/>
              <a:t>dd.read_csv</a:t>
            </a:r>
            <a:r>
              <a:rPr lang="es-MX" dirty="0"/>
              <a:t>('trip_data_1.csv', </a:t>
            </a:r>
            <a:r>
              <a:rPr lang="es-MX" dirty="0" err="1"/>
              <a:t>usecols</a:t>
            </a:r>
            <a:r>
              <a:rPr lang="es-MX" dirty="0"/>
              <a:t>= ["pickup_</a:t>
            </a:r>
            <a:r>
              <a:rPr lang="es-MX" dirty="0" err="1"/>
              <a:t>datetime</a:t>
            </a:r>
            <a:r>
              <a:rPr lang="es-MX" dirty="0"/>
              <a:t>","</a:t>
            </a:r>
            <a:r>
              <a:rPr lang="es-MX" dirty="0" err="1"/>
              <a:t>dropoff_datetime</a:t>
            </a:r>
            <a:r>
              <a:rPr lang="es-MX" dirty="0"/>
              <a:t>",  "</a:t>
            </a:r>
            <a:r>
              <a:rPr lang="es-MX" dirty="0" err="1"/>
              <a:t>trip_time_in_secs</a:t>
            </a:r>
            <a:r>
              <a:rPr lang="es-MX" dirty="0"/>
              <a:t>"])</a:t>
            </a:r>
          </a:p>
          <a:p>
            <a:r>
              <a:rPr lang="es-MX" dirty="0" err="1"/>
              <a:t>df</a:t>
            </a:r>
            <a:r>
              <a:rPr lang="es-MX" dirty="0"/>
              <a:t>["</a:t>
            </a:r>
            <a:r>
              <a:rPr lang="es-MX" dirty="0" err="1"/>
              <a:t>pickup_datetime</a:t>
            </a:r>
            <a:r>
              <a:rPr lang="es-MX" dirty="0"/>
              <a:t>"] = </a:t>
            </a:r>
            <a:r>
              <a:rPr lang="es-MX" dirty="0" err="1"/>
              <a:t>dd.to_datetime</a:t>
            </a:r>
            <a:r>
              <a:rPr lang="es-MX" dirty="0"/>
              <a:t>(</a:t>
            </a:r>
            <a:r>
              <a:rPr lang="es-MX" dirty="0" err="1"/>
              <a:t>df</a:t>
            </a:r>
            <a:r>
              <a:rPr lang="es-MX" dirty="0"/>
              <a:t>["</a:t>
            </a:r>
            <a:r>
              <a:rPr lang="es-MX" dirty="0" err="1"/>
              <a:t>pickup_datetime</a:t>
            </a:r>
            <a:r>
              <a:rPr lang="es-MX" dirty="0"/>
              <a:t>"])</a:t>
            </a:r>
          </a:p>
          <a:p>
            <a:r>
              <a:rPr lang="es-MX" dirty="0" err="1"/>
              <a:t>df</a:t>
            </a:r>
            <a:r>
              <a:rPr lang="es-MX" dirty="0"/>
              <a:t>["</a:t>
            </a:r>
            <a:r>
              <a:rPr lang="es-MX" dirty="0" err="1"/>
              <a:t>dropoff_datetime</a:t>
            </a:r>
            <a:r>
              <a:rPr lang="es-MX" dirty="0"/>
              <a:t>"] = </a:t>
            </a:r>
            <a:r>
              <a:rPr lang="es-MX" dirty="0" err="1"/>
              <a:t>dd.to_datetime</a:t>
            </a:r>
            <a:r>
              <a:rPr lang="es-MX" dirty="0"/>
              <a:t>(</a:t>
            </a:r>
            <a:r>
              <a:rPr lang="es-MX" dirty="0" err="1"/>
              <a:t>df</a:t>
            </a:r>
            <a:r>
              <a:rPr lang="es-MX" dirty="0"/>
              <a:t>["</a:t>
            </a:r>
            <a:r>
              <a:rPr lang="es-MX" dirty="0" err="1"/>
              <a:t>dropoff_datetime</a:t>
            </a:r>
            <a:r>
              <a:rPr lang="es-MX" dirty="0"/>
              <a:t>"])</a:t>
            </a:r>
          </a:p>
          <a:p>
            <a:r>
              <a:rPr lang="es-MX" dirty="0" err="1"/>
              <a:t>df</a:t>
            </a:r>
            <a:r>
              <a:rPr lang="es-MX" dirty="0"/>
              <a:t>["</a:t>
            </a:r>
            <a:r>
              <a:rPr lang="es-MX" dirty="0" err="1"/>
              <a:t>duracion</a:t>
            </a:r>
            <a:r>
              <a:rPr lang="es-MX" dirty="0"/>
              <a:t>"] = </a:t>
            </a:r>
            <a:r>
              <a:rPr lang="es-MX" dirty="0" err="1"/>
              <a:t>df</a:t>
            </a:r>
            <a:r>
              <a:rPr lang="es-MX" dirty="0"/>
              <a:t>["</a:t>
            </a:r>
            <a:r>
              <a:rPr lang="es-MX" dirty="0" err="1"/>
              <a:t>dropoff_datetime</a:t>
            </a:r>
            <a:r>
              <a:rPr lang="es-MX" dirty="0"/>
              <a:t>"] - </a:t>
            </a:r>
            <a:r>
              <a:rPr lang="es-MX" dirty="0" err="1"/>
              <a:t>df</a:t>
            </a:r>
            <a:r>
              <a:rPr lang="es-MX" dirty="0"/>
              <a:t>["</a:t>
            </a:r>
            <a:r>
              <a:rPr lang="es-MX" dirty="0" err="1"/>
              <a:t>pickup_datetime</a:t>
            </a:r>
            <a:r>
              <a:rPr lang="es-MX" dirty="0"/>
              <a:t>"]</a:t>
            </a:r>
          </a:p>
          <a:p>
            <a:r>
              <a:rPr lang="es-MX" dirty="0" err="1"/>
              <a:t>df</a:t>
            </a:r>
            <a:r>
              <a:rPr lang="es-MX" dirty="0"/>
              <a:t>["</a:t>
            </a:r>
            <a:r>
              <a:rPr lang="es-MX" dirty="0" err="1"/>
              <a:t>duracion</a:t>
            </a:r>
            <a:r>
              <a:rPr lang="es-MX" dirty="0"/>
              <a:t>"] = </a:t>
            </a:r>
            <a:r>
              <a:rPr lang="es-MX" dirty="0" err="1"/>
              <a:t>df</a:t>
            </a:r>
            <a:r>
              <a:rPr lang="es-MX" dirty="0"/>
              <a:t>["</a:t>
            </a:r>
            <a:r>
              <a:rPr lang="es-MX" dirty="0" err="1"/>
              <a:t>duracion</a:t>
            </a:r>
            <a:r>
              <a:rPr lang="es-MX" dirty="0"/>
              <a:t>"].</a:t>
            </a:r>
            <a:r>
              <a:rPr lang="es-MX" dirty="0" err="1"/>
              <a:t>dt.total_seconds</a:t>
            </a:r>
            <a:r>
              <a:rPr lang="es-MX" dirty="0"/>
              <a:t>()</a:t>
            </a:r>
          </a:p>
          <a:p>
            <a:r>
              <a:rPr lang="es-MX" dirty="0"/>
              <a:t>diferencia = </a:t>
            </a:r>
            <a:r>
              <a:rPr lang="es-MX" dirty="0" err="1"/>
              <a:t>df</a:t>
            </a:r>
            <a:r>
              <a:rPr lang="es-MX" dirty="0"/>
              <a:t>[(</a:t>
            </a:r>
            <a:r>
              <a:rPr lang="es-MX" dirty="0" err="1"/>
              <a:t>df</a:t>
            </a:r>
            <a:r>
              <a:rPr lang="es-MX" dirty="0"/>
              <a:t>["</a:t>
            </a:r>
            <a:r>
              <a:rPr lang="es-MX" dirty="0" err="1"/>
              <a:t>duracion</a:t>
            </a:r>
            <a:r>
              <a:rPr lang="es-MX" dirty="0"/>
              <a:t>"] != </a:t>
            </a:r>
            <a:r>
              <a:rPr lang="es-MX" dirty="0" err="1"/>
              <a:t>df</a:t>
            </a:r>
            <a:r>
              <a:rPr lang="es-MX" dirty="0"/>
              <a:t>["</a:t>
            </a:r>
            <a:r>
              <a:rPr lang="es-MX" dirty="0" err="1"/>
              <a:t>trip_time_in_secs</a:t>
            </a:r>
            <a:r>
              <a:rPr lang="es-MX" dirty="0"/>
              <a:t>"])]</a:t>
            </a:r>
          </a:p>
          <a:p>
            <a:r>
              <a:rPr lang="es-MX" dirty="0"/>
              <a:t>resultado = </a:t>
            </a:r>
            <a:r>
              <a:rPr lang="es-MX" dirty="0" err="1"/>
              <a:t>df.compute</a:t>
            </a:r>
            <a:r>
              <a:rPr lang="es-MX" dirty="0"/>
              <a:t>().</a:t>
            </a:r>
            <a:r>
              <a:rPr lang="es-MX" dirty="0" err="1"/>
              <a:t>shape</a:t>
            </a:r>
            <a:r>
              <a:rPr lang="es-MX" dirty="0"/>
              <a:t>[0] - </a:t>
            </a:r>
            <a:r>
              <a:rPr lang="es-MX" dirty="0" err="1"/>
              <a:t>diferencia.compute</a:t>
            </a:r>
            <a:r>
              <a:rPr lang="es-MX" dirty="0"/>
              <a:t>().</a:t>
            </a:r>
            <a:r>
              <a:rPr lang="es-MX" dirty="0" err="1"/>
              <a:t>shape</a:t>
            </a:r>
            <a:r>
              <a:rPr lang="es-MX" dirty="0"/>
              <a:t>[0]</a:t>
            </a:r>
          </a:p>
          <a:p>
            <a:r>
              <a:rPr lang="es-MX" dirty="0" err="1"/>
              <a:t>print</a:t>
            </a:r>
            <a:r>
              <a:rPr lang="es-MX" dirty="0"/>
              <a:t>("Son {} registros diferentes".</a:t>
            </a:r>
            <a:r>
              <a:rPr lang="es-MX" dirty="0" err="1"/>
              <a:t>format</a:t>
            </a:r>
            <a:r>
              <a:rPr lang="es-MX" dirty="0"/>
              <a:t>(resultado))</a:t>
            </a:r>
          </a:p>
          <a:p>
            <a:endParaRPr lang="es-MX" dirty="0"/>
          </a:p>
          <a:p>
            <a:r>
              <a:rPr lang="es-MX" dirty="0" err="1"/>
              <a:t>viajes_largos</a:t>
            </a:r>
            <a:r>
              <a:rPr lang="es-MX" dirty="0"/>
              <a:t>=</a:t>
            </a:r>
            <a:r>
              <a:rPr lang="es-MX" dirty="0" err="1"/>
              <a:t>df</a:t>
            </a:r>
            <a:r>
              <a:rPr lang="es-MX" dirty="0"/>
              <a:t>[(</a:t>
            </a:r>
            <a:r>
              <a:rPr lang="es-MX" dirty="0" err="1"/>
              <a:t>df</a:t>
            </a:r>
            <a:r>
              <a:rPr lang="es-MX" dirty="0"/>
              <a:t>['</a:t>
            </a:r>
            <a:r>
              <a:rPr lang="es-MX" dirty="0" err="1"/>
              <a:t>duracion</a:t>
            </a:r>
            <a:r>
              <a:rPr lang="es-MX" dirty="0"/>
              <a:t>']&gt;1200)]</a:t>
            </a:r>
          </a:p>
        </p:txBody>
      </p:sp>
    </p:spTree>
    <p:extLst>
      <p:ext uri="{BB962C8B-B14F-4D97-AF65-F5344CB8AC3E}">
        <p14:creationId xmlns:p14="http://schemas.microsoft.com/office/powerpoint/2010/main" val="265086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62552E-18C3-487C-A802-12B9D2999489}"/>
              </a:ext>
            </a:extLst>
          </p:cNvPr>
          <p:cNvSpPr>
            <a:spLocks noGrp="1"/>
          </p:cNvSpPr>
          <p:nvPr>
            <p:ph type="title"/>
          </p:nvPr>
        </p:nvSpPr>
        <p:spPr/>
        <p:txBody>
          <a:bodyPr/>
          <a:lstStyle/>
          <a:p>
            <a:r>
              <a:rPr lang="es-MX" dirty="0"/>
              <a:t>6. Viajes largos por archivo</a:t>
            </a:r>
          </a:p>
        </p:txBody>
      </p:sp>
      <p:sp>
        <p:nvSpPr>
          <p:cNvPr id="3" name="Marcador de contenido 2">
            <a:extLst>
              <a:ext uri="{FF2B5EF4-FFF2-40B4-BE49-F238E27FC236}">
                <a16:creationId xmlns:a16="http://schemas.microsoft.com/office/drawing/2014/main" id="{BD2DC343-E0AA-42C2-8AD9-837D7A59D962}"/>
              </a:ext>
            </a:extLst>
          </p:cNvPr>
          <p:cNvSpPr>
            <a:spLocks noGrp="1"/>
          </p:cNvSpPr>
          <p:nvPr>
            <p:ph idx="1"/>
          </p:nvPr>
        </p:nvSpPr>
        <p:spPr>
          <a:xfrm>
            <a:off x="680321" y="2336873"/>
            <a:ext cx="9613861" cy="3599316"/>
          </a:xfrm>
        </p:spPr>
        <p:txBody>
          <a:bodyPr/>
          <a:lstStyle/>
          <a:p>
            <a:r>
              <a:rPr lang="es-MX" dirty="0" err="1"/>
              <a:t>dfDiferentes</a:t>
            </a:r>
            <a:r>
              <a:rPr lang="es-MX" dirty="0"/>
              <a:t> = </a:t>
            </a:r>
            <a:r>
              <a:rPr lang="es-MX" dirty="0" err="1"/>
              <a:t>pd.DataFrame</a:t>
            </a:r>
            <a:r>
              <a:rPr lang="es-MX" dirty="0"/>
              <a:t>(</a:t>
            </a:r>
            <a:r>
              <a:rPr lang="es-MX" dirty="0" err="1"/>
              <a:t>columns</a:t>
            </a:r>
            <a:r>
              <a:rPr lang="es-MX" dirty="0"/>
              <a:t>=['Archivo','</a:t>
            </a:r>
            <a:r>
              <a:rPr lang="es-MX" dirty="0" err="1"/>
              <a:t>ViajesLargos</a:t>
            </a:r>
            <a:r>
              <a:rPr lang="es-MX" dirty="0"/>
              <a:t>’])</a:t>
            </a:r>
          </a:p>
          <a:p>
            <a:pPr marL="0" indent="0">
              <a:buNone/>
            </a:pPr>
            <a:r>
              <a:rPr lang="es-MX" dirty="0"/>
              <a:t>  </a:t>
            </a:r>
            <a:r>
              <a:rPr lang="es-MX" dirty="0" err="1"/>
              <a:t>new_row</a:t>
            </a:r>
            <a:r>
              <a:rPr lang="es-MX" dirty="0"/>
              <a:t> = </a:t>
            </a:r>
            <a:r>
              <a:rPr lang="es-MX" dirty="0" err="1"/>
              <a:t>pd.DataFrame</a:t>
            </a:r>
            <a:r>
              <a:rPr lang="es-MX" dirty="0"/>
              <a:t>({'Archivo' : "trip_data_1.csv" , '</a:t>
            </a:r>
            <a:r>
              <a:rPr lang="es-MX" dirty="0" err="1"/>
              <a:t>ViajesLargos</a:t>
            </a:r>
            <a:r>
              <a:rPr lang="es-MX" dirty="0"/>
              <a:t>':</a:t>
            </a:r>
            <a:r>
              <a:rPr lang="es-MX" dirty="0" err="1"/>
              <a:t>len</a:t>
            </a:r>
            <a:r>
              <a:rPr lang="es-MX" dirty="0"/>
              <a:t>(</a:t>
            </a:r>
            <a:r>
              <a:rPr lang="es-MX" dirty="0" err="1"/>
              <a:t>viajes_largos</a:t>
            </a:r>
            <a:r>
              <a:rPr lang="es-MX" dirty="0"/>
              <a:t>)},</a:t>
            </a:r>
            <a:r>
              <a:rPr lang="es-MX" dirty="0" err="1"/>
              <a:t>index</a:t>
            </a:r>
            <a:r>
              <a:rPr lang="es-MX" dirty="0"/>
              <a:t>=[0])</a:t>
            </a:r>
          </a:p>
          <a:p>
            <a:pPr marL="0" indent="0">
              <a:buNone/>
            </a:pPr>
            <a:r>
              <a:rPr lang="es-MX" dirty="0"/>
              <a:t>  </a:t>
            </a:r>
            <a:r>
              <a:rPr lang="es-MX" dirty="0" err="1"/>
              <a:t>dfDiferentes</a:t>
            </a:r>
            <a:r>
              <a:rPr lang="es-MX" dirty="0"/>
              <a:t> = </a:t>
            </a:r>
            <a:r>
              <a:rPr lang="es-MX" dirty="0" err="1"/>
              <a:t>pd.concat</a:t>
            </a:r>
            <a:r>
              <a:rPr lang="es-MX" dirty="0"/>
              <a:t>([</a:t>
            </a:r>
            <a:r>
              <a:rPr lang="es-MX" dirty="0" err="1"/>
              <a:t>new_row,dfDiferentes</a:t>
            </a:r>
            <a:r>
              <a:rPr lang="es-MX" dirty="0"/>
              <a:t>]).</a:t>
            </a:r>
            <a:r>
              <a:rPr lang="es-MX" dirty="0" err="1"/>
              <a:t>reset_index</a:t>
            </a:r>
            <a:r>
              <a:rPr lang="es-MX" dirty="0"/>
              <a:t> (</a:t>
            </a:r>
            <a:r>
              <a:rPr lang="es-MX" dirty="0" err="1"/>
              <a:t>drop</a:t>
            </a:r>
            <a:r>
              <a:rPr lang="es-MX" dirty="0"/>
              <a:t>=True)</a:t>
            </a:r>
          </a:p>
          <a:p>
            <a:pPr marL="0" indent="0">
              <a:buNone/>
            </a:pPr>
            <a:r>
              <a:rPr lang="es-MX" dirty="0"/>
              <a:t>  </a:t>
            </a:r>
            <a:r>
              <a:rPr lang="es-MX" dirty="0" err="1"/>
              <a:t>dfDiferentes</a:t>
            </a:r>
            <a:endParaRPr lang="es-MX" dirty="0"/>
          </a:p>
        </p:txBody>
      </p:sp>
      <p:pic>
        <p:nvPicPr>
          <p:cNvPr id="4" name="Imagen 3">
            <a:extLst>
              <a:ext uri="{FF2B5EF4-FFF2-40B4-BE49-F238E27FC236}">
                <a16:creationId xmlns:a16="http://schemas.microsoft.com/office/drawing/2014/main" id="{5BE47179-12B1-4A1C-9E2C-1FA9C5935435}"/>
              </a:ext>
            </a:extLst>
          </p:cNvPr>
          <p:cNvPicPr>
            <a:picLocks noChangeAspect="1"/>
          </p:cNvPicPr>
          <p:nvPr/>
        </p:nvPicPr>
        <p:blipFill>
          <a:blip r:embed="rId2"/>
          <a:stretch>
            <a:fillRect/>
          </a:stretch>
        </p:blipFill>
        <p:spPr>
          <a:xfrm>
            <a:off x="3177068" y="4904894"/>
            <a:ext cx="3790950" cy="923925"/>
          </a:xfrm>
          <a:prstGeom prst="rect">
            <a:avLst/>
          </a:prstGeom>
        </p:spPr>
      </p:pic>
    </p:spTree>
    <p:extLst>
      <p:ext uri="{BB962C8B-B14F-4D97-AF65-F5344CB8AC3E}">
        <p14:creationId xmlns:p14="http://schemas.microsoft.com/office/powerpoint/2010/main" val="173208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D6ECC-BE9C-4A9C-AA83-6C8894BC32C2}"/>
              </a:ext>
            </a:extLst>
          </p:cNvPr>
          <p:cNvSpPr>
            <a:spLocks noGrp="1"/>
          </p:cNvSpPr>
          <p:nvPr>
            <p:ph type="title"/>
          </p:nvPr>
        </p:nvSpPr>
        <p:spPr/>
        <p:txBody>
          <a:bodyPr/>
          <a:lstStyle/>
          <a:p>
            <a:r>
              <a:rPr lang="es-MX" dirty="0"/>
              <a:t>7. De los viajes largos</a:t>
            </a:r>
          </a:p>
        </p:txBody>
      </p:sp>
      <p:sp>
        <p:nvSpPr>
          <p:cNvPr id="3" name="Marcador de contenido 2">
            <a:extLst>
              <a:ext uri="{FF2B5EF4-FFF2-40B4-BE49-F238E27FC236}">
                <a16:creationId xmlns:a16="http://schemas.microsoft.com/office/drawing/2014/main" id="{E8687DB0-2676-4CAC-A8B0-6C92649BF07A}"/>
              </a:ext>
            </a:extLst>
          </p:cNvPr>
          <p:cNvSpPr>
            <a:spLocks noGrp="1"/>
          </p:cNvSpPr>
          <p:nvPr>
            <p:ph idx="1"/>
          </p:nvPr>
        </p:nvSpPr>
        <p:spPr/>
        <p:txBody>
          <a:bodyPr/>
          <a:lstStyle/>
          <a:p>
            <a:r>
              <a:rPr lang="es-MX" dirty="0" err="1"/>
              <a:t>df</a:t>
            </a:r>
            <a:r>
              <a:rPr lang="es-MX" dirty="0"/>
              <a:t> = </a:t>
            </a:r>
            <a:r>
              <a:rPr lang="es-MX" dirty="0" err="1"/>
              <a:t>pd.read_csv</a:t>
            </a:r>
            <a:r>
              <a:rPr lang="es-MX" dirty="0"/>
              <a:t>('trip_data_1.csv’)</a:t>
            </a:r>
          </a:p>
          <a:p>
            <a:pPr marL="0" indent="0">
              <a:buNone/>
            </a:pPr>
            <a:r>
              <a:rPr lang="es-MX" dirty="0"/>
              <a:t>  </a:t>
            </a:r>
            <a:r>
              <a:rPr lang="es-MX" dirty="0" err="1"/>
              <a:t>cuantosTaxis</a:t>
            </a:r>
            <a:r>
              <a:rPr lang="es-MX" dirty="0"/>
              <a:t>=</a:t>
            </a:r>
            <a:r>
              <a:rPr lang="es-MX" dirty="0" err="1"/>
              <a:t>df</a:t>
            </a:r>
            <a:r>
              <a:rPr lang="es-MX" dirty="0"/>
              <a:t>['</a:t>
            </a:r>
            <a:r>
              <a:rPr lang="es-MX" dirty="0" err="1"/>
              <a:t>medallion</a:t>
            </a:r>
            <a:r>
              <a:rPr lang="es-MX" dirty="0"/>
              <a:t>'].</a:t>
            </a:r>
            <a:r>
              <a:rPr lang="es-MX" dirty="0" err="1"/>
              <a:t>value_counts</a:t>
            </a:r>
            <a:r>
              <a:rPr lang="es-MX" dirty="0"/>
              <a:t>()</a:t>
            </a:r>
          </a:p>
          <a:p>
            <a:pPr marL="0" indent="0">
              <a:buNone/>
            </a:pPr>
            <a:r>
              <a:rPr lang="es-MX" dirty="0"/>
              <a:t>  </a:t>
            </a:r>
            <a:r>
              <a:rPr lang="es-MX" dirty="0" err="1"/>
              <a:t>print</a:t>
            </a:r>
            <a:r>
              <a:rPr lang="es-MX" dirty="0"/>
              <a:t>("Numero de viajes realizados: ",</a:t>
            </a:r>
            <a:r>
              <a:rPr lang="es-MX" dirty="0" err="1"/>
              <a:t>cuantosTaxis</a:t>
            </a:r>
            <a:r>
              <a:rPr lang="es-MX" dirty="0"/>
              <a:t>[0])</a:t>
            </a:r>
          </a:p>
          <a:p>
            <a:pPr marL="0" indent="0">
              <a:buNone/>
            </a:pPr>
            <a:r>
              <a:rPr lang="es-MX" dirty="0"/>
              <a:t>  </a:t>
            </a:r>
            <a:r>
              <a:rPr lang="es-MX" dirty="0" err="1"/>
              <a:t>print</a:t>
            </a:r>
            <a:r>
              <a:rPr lang="es-MX" dirty="0"/>
              <a:t> ("El </a:t>
            </a:r>
            <a:r>
              <a:rPr lang="es-MX" dirty="0" err="1"/>
              <a:t>medallon</a:t>
            </a:r>
            <a:r>
              <a:rPr lang="es-MX" dirty="0"/>
              <a:t> del taxi es: 7E1346F23960CC18D7D129FA28B63A75")</a:t>
            </a:r>
          </a:p>
        </p:txBody>
      </p:sp>
      <p:pic>
        <p:nvPicPr>
          <p:cNvPr id="4" name="Imagen 3">
            <a:extLst>
              <a:ext uri="{FF2B5EF4-FFF2-40B4-BE49-F238E27FC236}">
                <a16:creationId xmlns:a16="http://schemas.microsoft.com/office/drawing/2014/main" id="{9C4E76E7-93D8-4B4B-869D-27AA5D01A907}"/>
              </a:ext>
            </a:extLst>
          </p:cNvPr>
          <p:cNvPicPr>
            <a:picLocks noChangeAspect="1"/>
          </p:cNvPicPr>
          <p:nvPr/>
        </p:nvPicPr>
        <p:blipFill>
          <a:blip r:embed="rId2"/>
          <a:stretch>
            <a:fillRect/>
          </a:stretch>
        </p:blipFill>
        <p:spPr>
          <a:xfrm>
            <a:off x="2467826" y="4716973"/>
            <a:ext cx="6038850" cy="628650"/>
          </a:xfrm>
          <a:prstGeom prst="rect">
            <a:avLst/>
          </a:prstGeom>
        </p:spPr>
      </p:pic>
    </p:spTree>
    <p:extLst>
      <p:ext uri="{BB962C8B-B14F-4D97-AF65-F5344CB8AC3E}">
        <p14:creationId xmlns:p14="http://schemas.microsoft.com/office/powerpoint/2010/main" val="340262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EB865-CC3B-4ED0-82FD-51C312EBD850}"/>
              </a:ext>
            </a:extLst>
          </p:cNvPr>
          <p:cNvSpPr>
            <a:spLocks noGrp="1"/>
          </p:cNvSpPr>
          <p:nvPr>
            <p:ph type="title"/>
          </p:nvPr>
        </p:nvSpPr>
        <p:spPr/>
        <p:txBody>
          <a:bodyPr/>
          <a:lstStyle/>
          <a:p>
            <a:r>
              <a:rPr lang="es-MX" dirty="0"/>
              <a:t>7. De los viajes largos	</a:t>
            </a:r>
          </a:p>
        </p:txBody>
      </p:sp>
      <p:sp>
        <p:nvSpPr>
          <p:cNvPr id="3" name="Marcador de contenido 2">
            <a:extLst>
              <a:ext uri="{FF2B5EF4-FFF2-40B4-BE49-F238E27FC236}">
                <a16:creationId xmlns:a16="http://schemas.microsoft.com/office/drawing/2014/main" id="{871C983F-3470-470D-9B67-8E4406F27A60}"/>
              </a:ext>
            </a:extLst>
          </p:cNvPr>
          <p:cNvSpPr>
            <a:spLocks noGrp="1"/>
          </p:cNvSpPr>
          <p:nvPr>
            <p:ph idx="1"/>
          </p:nvPr>
        </p:nvSpPr>
        <p:spPr/>
        <p:txBody>
          <a:bodyPr/>
          <a:lstStyle/>
          <a:p>
            <a:r>
              <a:rPr lang="es-MX" dirty="0" err="1"/>
              <a:t>cuantosTaxis</a:t>
            </a:r>
            <a:endParaRPr lang="es-MX" dirty="0"/>
          </a:p>
        </p:txBody>
      </p:sp>
      <p:pic>
        <p:nvPicPr>
          <p:cNvPr id="5" name="Imagen 4">
            <a:extLst>
              <a:ext uri="{FF2B5EF4-FFF2-40B4-BE49-F238E27FC236}">
                <a16:creationId xmlns:a16="http://schemas.microsoft.com/office/drawing/2014/main" id="{40B70222-171E-4FD8-9523-805CE2ACCF19}"/>
              </a:ext>
            </a:extLst>
          </p:cNvPr>
          <p:cNvPicPr>
            <a:picLocks noChangeAspect="1"/>
          </p:cNvPicPr>
          <p:nvPr/>
        </p:nvPicPr>
        <p:blipFill>
          <a:blip r:embed="rId2"/>
          <a:stretch>
            <a:fillRect/>
          </a:stretch>
        </p:blipFill>
        <p:spPr>
          <a:xfrm>
            <a:off x="4057650" y="2026414"/>
            <a:ext cx="3581400" cy="4755386"/>
          </a:xfrm>
          <a:prstGeom prst="rect">
            <a:avLst/>
          </a:prstGeom>
        </p:spPr>
      </p:pic>
    </p:spTree>
    <p:extLst>
      <p:ext uri="{BB962C8B-B14F-4D97-AF65-F5344CB8AC3E}">
        <p14:creationId xmlns:p14="http://schemas.microsoft.com/office/powerpoint/2010/main" val="341815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B8C3D-7060-4C6C-B466-BC7090D04553}"/>
              </a:ext>
            </a:extLst>
          </p:cNvPr>
          <p:cNvSpPr>
            <a:spLocks noGrp="1"/>
          </p:cNvSpPr>
          <p:nvPr>
            <p:ph type="title"/>
          </p:nvPr>
        </p:nvSpPr>
        <p:spPr/>
        <p:txBody>
          <a:bodyPr/>
          <a:lstStyle/>
          <a:p>
            <a:r>
              <a:rPr lang="es-MX" dirty="0"/>
              <a:t>7. De los viajes largos</a:t>
            </a:r>
          </a:p>
        </p:txBody>
      </p:sp>
      <p:sp>
        <p:nvSpPr>
          <p:cNvPr id="3" name="Marcador de contenido 2">
            <a:extLst>
              <a:ext uri="{FF2B5EF4-FFF2-40B4-BE49-F238E27FC236}">
                <a16:creationId xmlns:a16="http://schemas.microsoft.com/office/drawing/2014/main" id="{78E674C8-AEC5-42E8-9BEB-87CF1E1B3C3E}"/>
              </a:ext>
            </a:extLst>
          </p:cNvPr>
          <p:cNvSpPr>
            <a:spLocks noGrp="1"/>
          </p:cNvSpPr>
          <p:nvPr>
            <p:ph idx="1"/>
          </p:nvPr>
        </p:nvSpPr>
        <p:spPr/>
        <p:txBody>
          <a:bodyPr/>
          <a:lstStyle/>
          <a:p>
            <a:r>
              <a:rPr lang="es-MX" dirty="0"/>
              <a:t># selecciona</a:t>
            </a:r>
          </a:p>
          <a:p>
            <a:r>
              <a:rPr lang="es-MX" dirty="0"/>
              <a:t>este="7E1346F23960CC18D7D129FA28B63A75"</a:t>
            </a:r>
          </a:p>
          <a:p>
            <a:r>
              <a:rPr lang="es-MX" dirty="0"/>
              <a:t># taxi</a:t>
            </a:r>
          </a:p>
          <a:p>
            <a:r>
              <a:rPr lang="es-MX" dirty="0"/>
              <a:t>estos=</a:t>
            </a:r>
            <a:r>
              <a:rPr lang="es-MX" dirty="0" err="1"/>
              <a:t>df</a:t>
            </a:r>
            <a:r>
              <a:rPr lang="es-MX" dirty="0"/>
              <a:t>[</a:t>
            </a:r>
            <a:r>
              <a:rPr lang="es-MX" dirty="0" err="1"/>
              <a:t>df.medallion</a:t>
            </a:r>
            <a:r>
              <a:rPr lang="es-MX" dirty="0"/>
              <a:t>==este]</a:t>
            </a:r>
          </a:p>
          <a:p>
            <a:r>
              <a:rPr lang="es-MX" dirty="0" err="1"/>
              <a:t>estos.columns</a:t>
            </a:r>
            <a:endParaRPr lang="es-MX" dirty="0"/>
          </a:p>
          <a:p>
            <a:endParaRPr lang="es-MX" dirty="0"/>
          </a:p>
        </p:txBody>
      </p:sp>
    </p:spTree>
    <p:extLst>
      <p:ext uri="{BB962C8B-B14F-4D97-AF65-F5344CB8AC3E}">
        <p14:creationId xmlns:p14="http://schemas.microsoft.com/office/powerpoint/2010/main" val="161297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161FC-7536-4CE6-AF34-D93352DDAD6A}"/>
              </a:ext>
            </a:extLst>
          </p:cNvPr>
          <p:cNvSpPr>
            <a:spLocks noGrp="1"/>
          </p:cNvSpPr>
          <p:nvPr>
            <p:ph type="title"/>
          </p:nvPr>
        </p:nvSpPr>
        <p:spPr/>
        <p:txBody>
          <a:bodyPr/>
          <a:lstStyle/>
          <a:p>
            <a:r>
              <a:rPr lang="es-MX" dirty="0"/>
              <a:t>Agenda</a:t>
            </a:r>
          </a:p>
        </p:txBody>
      </p:sp>
      <p:sp>
        <p:nvSpPr>
          <p:cNvPr id="3" name="Marcador de contenido 2">
            <a:extLst>
              <a:ext uri="{FF2B5EF4-FFF2-40B4-BE49-F238E27FC236}">
                <a16:creationId xmlns:a16="http://schemas.microsoft.com/office/drawing/2014/main" id="{A1A16CBB-87C3-4870-80AC-F58C460D5881}"/>
              </a:ext>
            </a:extLst>
          </p:cNvPr>
          <p:cNvSpPr>
            <a:spLocks noGrp="1"/>
          </p:cNvSpPr>
          <p:nvPr>
            <p:ph idx="1"/>
          </p:nvPr>
        </p:nvSpPr>
        <p:spPr>
          <a:xfrm>
            <a:off x="848996" y="3819444"/>
            <a:ext cx="9613861" cy="1782366"/>
          </a:xfrm>
        </p:spPr>
        <p:txBody>
          <a:bodyPr/>
          <a:lstStyle/>
          <a:p>
            <a:r>
              <a:rPr lang="es-MX" dirty="0"/>
              <a:t>Planteamiento del problema</a:t>
            </a:r>
          </a:p>
          <a:p>
            <a:r>
              <a:rPr lang="es-MX" dirty="0"/>
              <a:t>Solución propuesta</a:t>
            </a:r>
          </a:p>
          <a:p>
            <a:r>
              <a:rPr lang="es-MX" dirty="0"/>
              <a:t>Puntos sin resolver</a:t>
            </a:r>
          </a:p>
        </p:txBody>
      </p:sp>
    </p:spTree>
    <p:extLst>
      <p:ext uri="{BB962C8B-B14F-4D97-AF65-F5344CB8AC3E}">
        <p14:creationId xmlns:p14="http://schemas.microsoft.com/office/powerpoint/2010/main" val="1993966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8EC2E-1487-49F1-ACF1-F2BF391DDAA8}"/>
              </a:ext>
            </a:extLst>
          </p:cNvPr>
          <p:cNvSpPr>
            <a:spLocks noGrp="1"/>
          </p:cNvSpPr>
          <p:nvPr>
            <p:ph type="title"/>
          </p:nvPr>
        </p:nvSpPr>
        <p:spPr/>
        <p:txBody>
          <a:bodyPr/>
          <a:lstStyle/>
          <a:p>
            <a:r>
              <a:rPr lang="es-MX" dirty="0"/>
              <a:t>8. Graficas</a:t>
            </a:r>
          </a:p>
        </p:txBody>
      </p:sp>
      <p:sp>
        <p:nvSpPr>
          <p:cNvPr id="3" name="Marcador de contenido 2">
            <a:extLst>
              <a:ext uri="{FF2B5EF4-FFF2-40B4-BE49-F238E27FC236}">
                <a16:creationId xmlns:a16="http://schemas.microsoft.com/office/drawing/2014/main" id="{98957D52-F5C7-483B-85AA-A75E6FEF157B}"/>
              </a:ext>
            </a:extLst>
          </p:cNvPr>
          <p:cNvSpPr>
            <a:spLocks noGrp="1"/>
          </p:cNvSpPr>
          <p:nvPr>
            <p:ph idx="1"/>
          </p:nvPr>
        </p:nvSpPr>
        <p:spPr>
          <a:xfrm>
            <a:off x="680321" y="2336873"/>
            <a:ext cx="9613861" cy="4290430"/>
          </a:xfrm>
        </p:spPr>
        <p:txBody>
          <a:bodyPr>
            <a:normAutofit lnSpcReduction="10000"/>
          </a:bodyPr>
          <a:lstStyle/>
          <a:p>
            <a:r>
              <a:rPr lang="es-MX" dirty="0"/>
              <a:t># </a:t>
            </a:r>
            <a:r>
              <a:rPr lang="es-MX" dirty="0" err="1"/>
              <a:t>convert</a:t>
            </a:r>
            <a:r>
              <a:rPr lang="es-MX" dirty="0"/>
              <a:t> </a:t>
            </a:r>
            <a:r>
              <a:rPr lang="es-MX" dirty="0" err="1"/>
              <a:t>dropoff</a:t>
            </a:r>
            <a:r>
              <a:rPr lang="es-MX" dirty="0"/>
              <a:t> times </a:t>
            </a:r>
            <a:r>
              <a:rPr lang="es-MX" dirty="0" err="1"/>
              <a:t>to</a:t>
            </a:r>
            <a:r>
              <a:rPr lang="es-MX" dirty="0"/>
              <a:t> </a:t>
            </a:r>
            <a:r>
              <a:rPr lang="es-MX" dirty="0" err="1"/>
              <a:t>datetimes</a:t>
            </a:r>
            <a:endParaRPr lang="es-MX" dirty="0"/>
          </a:p>
          <a:p>
            <a:r>
              <a:rPr lang="es-MX" dirty="0"/>
              <a:t>estos['</a:t>
            </a:r>
            <a:r>
              <a:rPr lang="es-MX" dirty="0" err="1"/>
              <a:t>dropoff_datetime</a:t>
            </a:r>
            <a:r>
              <a:rPr lang="es-MX" dirty="0"/>
              <a:t>'] = </a:t>
            </a:r>
            <a:r>
              <a:rPr lang="es-MX" dirty="0" err="1"/>
              <a:t>pd.to_datetime</a:t>
            </a:r>
            <a:r>
              <a:rPr lang="es-MX" dirty="0"/>
              <a:t>(estos['</a:t>
            </a:r>
            <a:r>
              <a:rPr lang="es-MX" dirty="0" err="1"/>
              <a:t>dropoff_datetime</a:t>
            </a:r>
            <a:r>
              <a:rPr lang="es-MX" dirty="0"/>
              <a:t>’])</a:t>
            </a:r>
          </a:p>
          <a:p>
            <a:pPr marL="0" indent="0">
              <a:buNone/>
            </a:pPr>
            <a:r>
              <a:rPr lang="es-MX" dirty="0"/>
              <a:t>  estos['</a:t>
            </a:r>
            <a:r>
              <a:rPr lang="es-MX" dirty="0" err="1"/>
              <a:t>hour</a:t>
            </a:r>
            <a:r>
              <a:rPr lang="es-MX" dirty="0"/>
              <a:t>'] = estos['</a:t>
            </a:r>
            <a:r>
              <a:rPr lang="es-MX" dirty="0" err="1"/>
              <a:t>dropoff_datetime</a:t>
            </a:r>
            <a:r>
              <a:rPr lang="es-MX" dirty="0"/>
              <a:t>'].</a:t>
            </a:r>
            <a:r>
              <a:rPr lang="es-MX" dirty="0" err="1"/>
              <a:t>dt.hour</a:t>
            </a:r>
            <a:endParaRPr lang="es-MX" dirty="0"/>
          </a:p>
          <a:p>
            <a:pPr marL="0" indent="0">
              <a:buNone/>
            </a:pPr>
            <a:r>
              <a:rPr lang="es-MX" dirty="0"/>
              <a:t>  estos['</a:t>
            </a:r>
            <a:r>
              <a:rPr lang="es-MX" dirty="0" err="1"/>
              <a:t>weekday</a:t>
            </a:r>
            <a:r>
              <a:rPr lang="es-MX" dirty="0"/>
              <a:t>'] = estos['</a:t>
            </a:r>
            <a:r>
              <a:rPr lang="es-MX" dirty="0" err="1"/>
              <a:t>dropoff_datetime</a:t>
            </a:r>
            <a:r>
              <a:rPr lang="es-MX" dirty="0"/>
              <a:t>'].</a:t>
            </a:r>
            <a:r>
              <a:rPr lang="es-MX" dirty="0" err="1"/>
              <a:t>dt.weekday</a:t>
            </a:r>
            <a:endParaRPr lang="es-MX" dirty="0"/>
          </a:p>
          <a:p>
            <a:r>
              <a:rPr lang="es-MX" dirty="0" err="1"/>
              <a:t>estePorHora</a:t>
            </a:r>
            <a:r>
              <a:rPr lang="es-MX" dirty="0"/>
              <a:t> = </a:t>
            </a:r>
            <a:r>
              <a:rPr lang="es-MX" dirty="0" err="1"/>
              <a:t>estos.groupby</a:t>
            </a:r>
            <a:r>
              <a:rPr lang="es-MX" dirty="0"/>
              <a:t>('</a:t>
            </a:r>
            <a:r>
              <a:rPr lang="es-MX" dirty="0" err="1"/>
              <a:t>hour</a:t>
            </a:r>
            <a:r>
              <a:rPr lang="es-MX" dirty="0"/>
              <a:t>')</a:t>
            </a:r>
          </a:p>
          <a:p>
            <a:r>
              <a:rPr lang="es-MX" dirty="0" err="1"/>
              <a:t>estePorDia</a:t>
            </a:r>
            <a:r>
              <a:rPr lang="es-MX" dirty="0"/>
              <a:t> = </a:t>
            </a:r>
            <a:r>
              <a:rPr lang="es-MX" dirty="0" err="1"/>
              <a:t>estos.groupby</a:t>
            </a:r>
            <a:r>
              <a:rPr lang="es-MX" dirty="0"/>
              <a:t>('</a:t>
            </a:r>
            <a:r>
              <a:rPr lang="es-MX" dirty="0" err="1"/>
              <a:t>weekday</a:t>
            </a:r>
            <a:r>
              <a:rPr lang="es-MX" dirty="0"/>
              <a:t>’)</a:t>
            </a:r>
          </a:p>
          <a:p>
            <a:r>
              <a:rPr lang="es-MX" dirty="0" err="1"/>
              <a:t>df.plot.line</a:t>
            </a:r>
            <a:r>
              <a:rPr lang="es-MX" dirty="0"/>
              <a:t>(x='</a:t>
            </a:r>
            <a:r>
              <a:rPr lang="es-MX" dirty="0" err="1"/>
              <a:t>dropoff_datetime</a:t>
            </a:r>
            <a:r>
              <a:rPr lang="es-MX" dirty="0"/>
              <a:t>', y='</a:t>
            </a:r>
            <a:r>
              <a:rPr lang="es-MX" dirty="0" err="1"/>
              <a:t>passenger_count</a:t>
            </a:r>
            <a:r>
              <a:rPr lang="es-MX" dirty="0"/>
              <a:t>', </a:t>
            </a:r>
            <a:r>
              <a:rPr lang="es-MX" dirty="0" err="1"/>
              <a:t>figsize</a:t>
            </a:r>
            <a:r>
              <a:rPr lang="es-MX" dirty="0"/>
              <a:t>=(13,5))</a:t>
            </a:r>
          </a:p>
          <a:p>
            <a:r>
              <a:rPr lang="es-MX" dirty="0" err="1"/>
              <a:t>df.plot.line</a:t>
            </a:r>
            <a:r>
              <a:rPr lang="es-MX" dirty="0"/>
              <a:t>(x='</a:t>
            </a:r>
            <a:r>
              <a:rPr lang="es-MX" dirty="0" err="1"/>
              <a:t>pickup_datetime</a:t>
            </a:r>
            <a:r>
              <a:rPr lang="es-MX" dirty="0"/>
              <a:t>', y='</a:t>
            </a:r>
            <a:r>
              <a:rPr lang="es-MX" dirty="0" err="1"/>
              <a:t>passenger_count</a:t>
            </a:r>
            <a:r>
              <a:rPr lang="es-MX" dirty="0"/>
              <a:t>', </a:t>
            </a:r>
            <a:r>
              <a:rPr lang="es-MX" dirty="0" err="1"/>
              <a:t>figsize</a:t>
            </a:r>
            <a:r>
              <a:rPr lang="es-MX" dirty="0"/>
              <a:t>=(13,5))</a:t>
            </a:r>
          </a:p>
        </p:txBody>
      </p:sp>
    </p:spTree>
    <p:extLst>
      <p:ext uri="{BB962C8B-B14F-4D97-AF65-F5344CB8AC3E}">
        <p14:creationId xmlns:p14="http://schemas.microsoft.com/office/powerpoint/2010/main" val="1922187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10BA9-4C57-4F35-8EF9-23D58DA8E827}"/>
              </a:ext>
            </a:extLst>
          </p:cNvPr>
          <p:cNvSpPr>
            <a:spLocks noGrp="1"/>
          </p:cNvSpPr>
          <p:nvPr>
            <p:ph type="title"/>
          </p:nvPr>
        </p:nvSpPr>
        <p:spPr/>
        <p:txBody>
          <a:bodyPr/>
          <a:lstStyle/>
          <a:p>
            <a:r>
              <a:rPr lang="es-MX" dirty="0"/>
              <a:t>8. Graficas</a:t>
            </a:r>
          </a:p>
        </p:txBody>
      </p:sp>
      <p:sp>
        <p:nvSpPr>
          <p:cNvPr id="3" name="Marcador de contenido 2">
            <a:extLst>
              <a:ext uri="{FF2B5EF4-FFF2-40B4-BE49-F238E27FC236}">
                <a16:creationId xmlns:a16="http://schemas.microsoft.com/office/drawing/2014/main" id="{C0CEE83C-5CD0-46F2-8FBA-19A1489973F6}"/>
              </a:ext>
            </a:extLst>
          </p:cNvPr>
          <p:cNvSpPr>
            <a:spLocks noGrp="1"/>
          </p:cNvSpPr>
          <p:nvPr>
            <p:ph idx="1"/>
          </p:nvPr>
        </p:nvSpPr>
        <p:spPr/>
        <p:txBody>
          <a:bodyPr/>
          <a:lstStyle/>
          <a:p>
            <a:endParaRPr lang="es-MX" dirty="0"/>
          </a:p>
        </p:txBody>
      </p:sp>
      <p:pic>
        <p:nvPicPr>
          <p:cNvPr id="5" name="Imagen 4">
            <a:extLst>
              <a:ext uri="{FF2B5EF4-FFF2-40B4-BE49-F238E27FC236}">
                <a16:creationId xmlns:a16="http://schemas.microsoft.com/office/drawing/2014/main" id="{A0687624-C3A0-46D9-AE7C-AF9520642DF2}"/>
              </a:ext>
            </a:extLst>
          </p:cNvPr>
          <p:cNvPicPr>
            <a:picLocks noChangeAspect="1"/>
          </p:cNvPicPr>
          <p:nvPr/>
        </p:nvPicPr>
        <p:blipFill>
          <a:blip r:embed="rId2"/>
          <a:stretch>
            <a:fillRect/>
          </a:stretch>
        </p:blipFill>
        <p:spPr>
          <a:xfrm>
            <a:off x="590550" y="2195512"/>
            <a:ext cx="9963150" cy="4067175"/>
          </a:xfrm>
          <a:prstGeom prst="rect">
            <a:avLst/>
          </a:prstGeom>
        </p:spPr>
      </p:pic>
    </p:spTree>
    <p:extLst>
      <p:ext uri="{BB962C8B-B14F-4D97-AF65-F5344CB8AC3E}">
        <p14:creationId xmlns:p14="http://schemas.microsoft.com/office/powerpoint/2010/main" val="295390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2F912-0A86-4040-A0DA-030138DAEF3C}"/>
              </a:ext>
            </a:extLst>
          </p:cNvPr>
          <p:cNvSpPr>
            <a:spLocks noGrp="1"/>
          </p:cNvSpPr>
          <p:nvPr>
            <p:ph type="title"/>
          </p:nvPr>
        </p:nvSpPr>
        <p:spPr/>
        <p:txBody>
          <a:bodyPr/>
          <a:lstStyle/>
          <a:p>
            <a:r>
              <a:rPr lang="es-MX" dirty="0"/>
              <a:t>8. Graficas</a:t>
            </a:r>
          </a:p>
        </p:txBody>
      </p:sp>
      <p:pic>
        <p:nvPicPr>
          <p:cNvPr id="4" name="Marcador de contenido 3">
            <a:extLst>
              <a:ext uri="{FF2B5EF4-FFF2-40B4-BE49-F238E27FC236}">
                <a16:creationId xmlns:a16="http://schemas.microsoft.com/office/drawing/2014/main" id="{8902979E-8798-442A-AD55-035AE7D8A183}"/>
              </a:ext>
            </a:extLst>
          </p:cNvPr>
          <p:cNvPicPr>
            <a:picLocks noGrp="1" noChangeAspect="1"/>
          </p:cNvPicPr>
          <p:nvPr>
            <p:ph idx="1"/>
          </p:nvPr>
        </p:nvPicPr>
        <p:blipFill>
          <a:blip r:embed="rId2"/>
          <a:stretch>
            <a:fillRect/>
          </a:stretch>
        </p:blipFill>
        <p:spPr>
          <a:xfrm>
            <a:off x="826501" y="2448759"/>
            <a:ext cx="9321499" cy="3598863"/>
          </a:xfrm>
          <a:prstGeom prst="rect">
            <a:avLst/>
          </a:prstGeom>
        </p:spPr>
      </p:pic>
    </p:spTree>
    <p:extLst>
      <p:ext uri="{BB962C8B-B14F-4D97-AF65-F5344CB8AC3E}">
        <p14:creationId xmlns:p14="http://schemas.microsoft.com/office/powerpoint/2010/main" val="824031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4F386-B261-4D36-9AE8-6FB34203B88B}"/>
              </a:ext>
            </a:extLst>
          </p:cNvPr>
          <p:cNvSpPr>
            <a:spLocks noGrp="1"/>
          </p:cNvSpPr>
          <p:nvPr>
            <p:ph type="title"/>
          </p:nvPr>
        </p:nvSpPr>
        <p:spPr/>
        <p:txBody>
          <a:bodyPr/>
          <a:lstStyle/>
          <a:p>
            <a:r>
              <a:rPr lang="es-MX" dirty="0"/>
              <a:t>8. Graficas</a:t>
            </a:r>
          </a:p>
        </p:txBody>
      </p:sp>
      <p:sp>
        <p:nvSpPr>
          <p:cNvPr id="3" name="Marcador de contenido 2">
            <a:extLst>
              <a:ext uri="{FF2B5EF4-FFF2-40B4-BE49-F238E27FC236}">
                <a16:creationId xmlns:a16="http://schemas.microsoft.com/office/drawing/2014/main" id="{F4061A2F-3590-46D0-B9F8-34CE6C69D64A}"/>
              </a:ext>
            </a:extLst>
          </p:cNvPr>
          <p:cNvSpPr>
            <a:spLocks noGrp="1"/>
          </p:cNvSpPr>
          <p:nvPr>
            <p:ph idx="1"/>
          </p:nvPr>
        </p:nvSpPr>
        <p:spPr/>
        <p:txBody>
          <a:bodyPr/>
          <a:lstStyle/>
          <a:p>
            <a:r>
              <a:rPr lang="es-MX" dirty="0" err="1"/>
              <a:t>estePorDia</a:t>
            </a:r>
            <a:r>
              <a:rPr lang="es-MX" dirty="0"/>
              <a:t>['</a:t>
            </a:r>
            <a:r>
              <a:rPr lang="es-MX" dirty="0" err="1"/>
              <a:t>passenger_count</a:t>
            </a:r>
            <a:r>
              <a:rPr lang="es-MX" dirty="0"/>
              <a:t>'].sum().</a:t>
            </a:r>
            <a:r>
              <a:rPr lang="es-MX" dirty="0" err="1"/>
              <a:t>plot.line</a:t>
            </a:r>
            <a:r>
              <a:rPr lang="es-MX" dirty="0"/>
              <a:t>()</a:t>
            </a:r>
          </a:p>
        </p:txBody>
      </p:sp>
      <p:pic>
        <p:nvPicPr>
          <p:cNvPr id="4" name="Imagen 3">
            <a:extLst>
              <a:ext uri="{FF2B5EF4-FFF2-40B4-BE49-F238E27FC236}">
                <a16:creationId xmlns:a16="http://schemas.microsoft.com/office/drawing/2014/main" id="{1D7AD150-A788-456F-A192-3107667911BF}"/>
              </a:ext>
            </a:extLst>
          </p:cNvPr>
          <p:cNvPicPr>
            <a:picLocks noChangeAspect="1"/>
          </p:cNvPicPr>
          <p:nvPr/>
        </p:nvPicPr>
        <p:blipFill>
          <a:blip r:embed="rId2"/>
          <a:stretch>
            <a:fillRect/>
          </a:stretch>
        </p:blipFill>
        <p:spPr>
          <a:xfrm>
            <a:off x="2688190" y="2883060"/>
            <a:ext cx="6010275" cy="3457575"/>
          </a:xfrm>
          <a:prstGeom prst="rect">
            <a:avLst/>
          </a:prstGeom>
        </p:spPr>
      </p:pic>
    </p:spTree>
    <p:extLst>
      <p:ext uri="{BB962C8B-B14F-4D97-AF65-F5344CB8AC3E}">
        <p14:creationId xmlns:p14="http://schemas.microsoft.com/office/powerpoint/2010/main" val="4167061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950CC-F195-4A0F-BD9D-2F96C6723B2D}"/>
              </a:ext>
            </a:extLst>
          </p:cNvPr>
          <p:cNvSpPr>
            <a:spLocks noGrp="1"/>
          </p:cNvSpPr>
          <p:nvPr>
            <p:ph type="title"/>
          </p:nvPr>
        </p:nvSpPr>
        <p:spPr>
          <a:xfrm>
            <a:off x="680321" y="753228"/>
            <a:ext cx="9613861" cy="1080938"/>
          </a:xfrm>
        </p:spPr>
        <p:txBody>
          <a:bodyPr/>
          <a:lstStyle/>
          <a:p>
            <a:r>
              <a:rPr lang="es-MX"/>
              <a:t>8. Graficas</a:t>
            </a:r>
            <a:endParaRPr lang="es-MX" dirty="0"/>
          </a:p>
        </p:txBody>
      </p:sp>
      <p:sp>
        <p:nvSpPr>
          <p:cNvPr id="3" name="Marcador de contenido 2">
            <a:extLst>
              <a:ext uri="{FF2B5EF4-FFF2-40B4-BE49-F238E27FC236}">
                <a16:creationId xmlns:a16="http://schemas.microsoft.com/office/drawing/2014/main" id="{33DF9A37-0580-4B12-92C9-6D386B7228A9}"/>
              </a:ext>
            </a:extLst>
          </p:cNvPr>
          <p:cNvSpPr>
            <a:spLocks noGrp="1"/>
          </p:cNvSpPr>
          <p:nvPr>
            <p:ph idx="1"/>
          </p:nvPr>
        </p:nvSpPr>
        <p:spPr>
          <a:xfrm>
            <a:off x="680321" y="2336873"/>
            <a:ext cx="9613861" cy="3599316"/>
          </a:xfrm>
        </p:spPr>
        <p:txBody>
          <a:bodyPr/>
          <a:lstStyle/>
          <a:p>
            <a:r>
              <a:rPr lang="es-MX"/>
              <a:t>estePorHora['passenger_count'].sum().plot.line()</a:t>
            </a:r>
            <a:endParaRPr lang="es-MX" dirty="0"/>
          </a:p>
        </p:txBody>
      </p:sp>
      <p:pic>
        <p:nvPicPr>
          <p:cNvPr id="4" name="Imagen 3">
            <a:extLst>
              <a:ext uri="{FF2B5EF4-FFF2-40B4-BE49-F238E27FC236}">
                <a16:creationId xmlns:a16="http://schemas.microsoft.com/office/drawing/2014/main" id="{B2608DB4-EE10-4753-9B68-F3B09C7AA701}"/>
              </a:ext>
            </a:extLst>
          </p:cNvPr>
          <p:cNvPicPr>
            <a:picLocks noChangeAspect="1"/>
          </p:cNvPicPr>
          <p:nvPr/>
        </p:nvPicPr>
        <p:blipFill>
          <a:blip r:embed="rId2"/>
          <a:stretch>
            <a:fillRect/>
          </a:stretch>
        </p:blipFill>
        <p:spPr>
          <a:xfrm>
            <a:off x="2477351" y="2924171"/>
            <a:ext cx="6019800" cy="3514725"/>
          </a:xfrm>
          <a:prstGeom prst="rect">
            <a:avLst/>
          </a:prstGeom>
        </p:spPr>
      </p:pic>
    </p:spTree>
    <p:extLst>
      <p:ext uri="{BB962C8B-B14F-4D97-AF65-F5344CB8AC3E}">
        <p14:creationId xmlns:p14="http://schemas.microsoft.com/office/powerpoint/2010/main" val="2051921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18AE0C-6CD3-42BF-BAD5-76F134506620}"/>
              </a:ext>
            </a:extLst>
          </p:cNvPr>
          <p:cNvSpPr>
            <a:spLocks noGrp="1"/>
          </p:cNvSpPr>
          <p:nvPr>
            <p:ph type="title"/>
          </p:nvPr>
        </p:nvSpPr>
        <p:spPr/>
        <p:txBody>
          <a:bodyPr/>
          <a:lstStyle/>
          <a:p>
            <a:r>
              <a:rPr lang="es-MX" dirty="0"/>
              <a:t>8. Graficas</a:t>
            </a:r>
          </a:p>
        </p:txBody>
      </p:sp>
      <p:sp>
        <p:nvSpPr>
          <p:cNvPr id="3" name="Marcador de contenido 2">
            <a:extLst>
              <a:ext uri="{FF2B5EF4-FFF2-40B4-BE49-F238E27FC236}">
                <a16:creationId xmlns:a16="http://schemas.microsoft.com/office/drawing/2014/main" id="{B5C3DB27-227D-431E-8294-002525094385}"/>
              </a:ext>
            </a:extLst>
          </p:cNvPr>
          <p:cNvSpPr>
            <a:spLocks noGrp="1"/>
          </p:cNvSpPr>
          <p:nvPr>
            <p:ph idx="1"/>
          </p:nvPr>
        </p:nvSpPr>
        <p:spPr/>
        <p:txBody>
          <a:bodyPr/>
          <a:lstStyle/>
          <a:p>
            <a:r>
              <a:rPr lang="es-MX" dirty="0" err="1"/>
              <a:t>estos.plot.line</a:t>
            </a:r>
            <a:r>
              <a:rPr lang="es-MX" dirty="0"/>
              <a:t>(x='</a:t>
            </a:r>
            <a:r>
              <a:rPr lang="es-MX" dirty="0" err="1"/>
              <a:t>dropoff_datetime</a:t>
            </a:r>
            <a:r>
              <a:rPr lang="es-MX" dirty="0"/>
              <a:t>', y='</a:t>
            </a:r>
            <a:r>
              <a:rPr lang="es-MX" dirty="0" err="1"/>
              <a:t>passenger_count</a:t>
            </a:r>
            <a:r>
              <a:rPr lang="es-MX" dirty="0"/>
              <a:t>', </a:t>
            </a:r>
            <a:r>
              <a:rPr lang="es-MX" dirty="0" err="1"/>
              <a:t>figsize</a:t>
            </a:r>
            <a:r>
              <a:rPr lang="es-MX" dirty="0"/>
              <a:t>=(13,5))</a:t>
            </a:r>
          </a:p>
          <a:p>
            <a:r>
              <a:rPr lang="es-MX" dirty="0" err="1"/>
              <a:t>estos.plot.line</a:t>
            </a:r>
            <a:r>
              <a:rPr lang="es-MX" dirty="0"/>
              <a:t>(x='</a:t>
            </a:r>
            <a:r>
              <a:rPr lang="es-MX" dirty="0" err="1"/>
              <a:t>pickup_datetime</a:t>
            </a:r>
            <a:r>
              <a:rPr lang="es-MX" dirty="0"/>
              <a:t>', y='</a:t>
            </a:r>
            <a:r>
              <a:rPr lang="es-MX" dirty="0" err="1"/>
              <a:t>passenger_count</a:t>
            </a:r>
            <a:r>
              <a:rPr lang="es-MX" dirty="0"/>
              <a:t>', </a:t>
            </a:r>
            <a:r>
              <a:rPr lang="es-MX" dirty="0" err="1"/>
              <a:t>figsize</a:t>
            </a:r>
            <a:r>
              <a:rPr lang="es-MX" dirty="0"/>
              <a:t>=(13,5))	</a:t>
            </a:r>
          </a:p>
        </p:txBody>
      </p:sp>
    </p:spTree>
    <p:extLst>
      <p:ext uri="{BB962C8B-B14F-4D97-AF65-F5344CB8AC3E}">
        <p14:creationId xmlns:p14="http://schemas.microsoft.com/office/powerpoint/2010/main" val="115302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29B91-BD36-4970-8F92-BD27CFFC3288}"/>
              </a:ext>
            </a:extLst>
          </p:cNvPr>
          <p:cNvSpPr>
            <a:spLocks noGrp="1"/>
          </p:cNvSpPr>
          <p:nvPr>
            <p:ph type="title"/>
          </p:nvPr>
        </p:nvSpPr>
        <p:spPr/>
        <p:txBody>
          <a:bodyPr/>
          <a:lstStyle/>
          <a:p>
            <a:r>
              <a:rPr lang="es-MX" dirty="0"/>
              <a:t>8. Graficas</a:t>
            </a:r>
          </a:p>
        </p:txBody>
      </p:sp>
      <p:sp>
        <p:nvSpPr>
          <p:cNvPr id="3" name="Marcador de contenido 2">
            <a:extLst>
              <a:ext uri="{FF2B5EF4-FFF2-40B4-BE49-F238E27FC236}">
                <a16:creationId xmlns:a16="http://schemas.microsoft.com/office/drawing/2014/main" id="{BB6FE086-4D07-4A85-8C89-AB2BBC03D21B}"/>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6B9CBCCF-771E-497B-8010-2EAFFC216110}"/>
              </a:ext>
            </a:extLst>
          </p:cNvPr>
          <p:cNvPicPr>
            <a:picLocks noChangeAspect="1"/>
          </p:cNvPicPr>
          <p:nvPr/>
        </p:nvPicPr>
        <p:blipFill>
          <a:blip r:embed="rId2"/>
          <a:stretch>
            <a:fillRect/>
          </a:stretch>
        </p:blipFill>
        <p:spPr>
          <a:xfrm>
            <a:off x="323850" y="2212481"/>
            <a:ext cx="10096500" cy="4152900"/>
          </a:xfrm>
          <a:prstGeom prst="rect">
            <a:avLst/>
          </a:prstGeom>
        </p:spPr>
      </p:pic>
    </p:spTree>
    <p:extLst>
      <p:ext uri="{BB962C8B-B14F-4D97-AF65-F5344CB8AC3E}">
        <p14:creationId xmlns:p14="http://schemas.microsoft.com/office/powerpoint/2010/main" val="3719571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3BCF7-2FAB-4BA7-B269-A96BD407B8EE}"/>
              </a:ext>
            </a:extLst>
          </p:cNvPr>
          <p:cNvSpPr>
            <a:spLocks noGrp="1"/>
          </p:cNvSpPr>
          <p:nvPr>
            <p:ph type="title"/>
          </p:nvPr>
        </p:nvSpPr>
        <p:spPr/>
        <p:txBody>
          <a:bodyPr/>
          <a:lstStyle/>
          <a:p>
            <a:r>
              <a:rPr lang="es-MX" dirty="0"/>
              <a:t>8. Graficas	</a:t>
            </a:r>
          </a:p>
        </p:txBody>
      </p:sp>
      <p:sp>
        <p:nvSpPr>
          <p:cNvPr id="3" name="Marcador de contenido 2">
            <a:extLst>
              <a:ext uri="{FF2B5EF4-FFF2-40B4-BE49-F238E27FC236}">
                <a16:creationId xmlns:a16="http://schemas.microsoft.com/office/drawing/2014/main" id="{4E203FE0-4415-42D5-8DC6-3567013B9662}"/>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D2F4435E-6B41-43F9-9A7B-ACBD879F6400}"/>
              </a:ext>
            </a:extLst>
          </p:cNvPr>
          <p:cNvPicPr>
            <a:picLocks noChangeAspect="1"/>
          </p:cNvPicPr>
          <p:nvPr/>
        </p:nvPicPr>
        <p:blipFill>
          <a:blip r:embed="rId2"/>
          <a:stretch>
            <a:fillRect/>
          </a:stretch>
        </p:blipFill>
        <p:spPr>
          <a:xfrm>
            <a:off x="680321" y="2428875"/>
            <a:ext cx="10353675" cy="3848100"/>
          </a:xfrm>
          <a:prstGeom prst="rect">
            <a:avLst/>
          </a:prstGeom>
        </p:spPr>
      </p:pic>
    </p:spTree>
    <p:extLst>
      <p:ext uri="{BB962C8B-B14F-4D97-AF65-F5344CB8AC3E}">
        <p14:creationId xmlns:p14="http://schemas.microsoft.com/office/powerpoint/2010/main" val="1637514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6764E3F6-59F1-44FF-9EF2-8EF0BCA30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1">
            <a:extLst>
              <a:ext uri="{FF2B5EF4-FFF2-40B4-BE49-F238E27FC236}">
                <a16:creationId xmlns:a16="http://schemas.microsoft.com/office/drawing/2014/main" id="{8DF1CE84-BC06-4E42-A5D4-7B92E327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2" name="Rectangle 13">
            <a:extLst>
              <a:ext uri="{FF2B5EF4-FFF2-40B4-BE49-F238E27FC236}">
                <a16:creationId xmlns:a16="http://schemas.microsoft.com/office/drawing/2014/main" id="{0743C7B8-BD05-4C16-9FC9-6B5C5BA3A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E6B9B529-EAD6-442A-92A1-6A496B932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9ACB20F-00AA-4723-9D3F-03591C6D3694}"/>
              </a:ext>
            </a:extLst>
          </p:cNvPr>
          <p:cNvSpPr>
            <a:spLocks noGrp="1"/>
          </p:cNvSpPr>
          <p:nvPr>
            <p:ph type="title"/>
          </p:nvPr>
        </p:nvSpPr>
        <p:spPr>
          <a:xfrm>
            <a:off x="680321" y="753228"/>
            <a:ext cx="7087552" cy="1080938"/>
          </a:xfrm>
        </p:spPr>
        <p:txBody>
          <a:bodyPr>
            <a:normAutofit/>
          </a:bodyPr>
          <a:lstStyle/>
          <a:p>
            <a:r>
              <a:rPr lang="es-MX" dirty="0"/>
              <a:t>Puntos sin resolver</a:t>
            </a:r>
          </a:p>
        </p:txBody>
      </p:sp>
      <p:pic>
        <p:nvPicPr>
          <p:cNvPr id="24" name="Picture 17">
            <a:extLst>
              <a:ext uri="{FF2B5EF4-FFF2-40B4-BE49-F238E27FC236}">
                <a16:creationId xmlns:a16="http://schemas.microsoft.com/office/drawing/2014/main" id="{C0419FA5-A1B5-487F-92D4-03983819F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Marcador de contenido 2">
            <a:extLst>
              <a:ext uri="{FF2B5EF4-FFF2-40B4-BE49-F238E27FC236}">
                <a16:creationId xmlns:a16="http://schemas.microsoft.com/office/drawing/2014/main" id="{2D8B2C05-6384-4E2F-9A1F-BE428054D10B}"/>
              </a:ext>
            </a:extLst>
          </p:cNvPr>
          <p:cNvSpPr>
            <a:spLocks noGrp="1"/>
          </p:cNvSpPr>
          <p:nvPr>
            <p:ph idx="1"/>
          </p:nvPr>
        </p:nvSpPr>
        <p:spPr>
          <a:xfrm>
            <a:off x="680321" y="2336873"/>
            <a:ext cx="6423211" cy="3599316"/>
          </a:xfrm>
        </p:spPr>
        <p:txBody>
          <a:bodyPr>
            <a:normAutofit/>
          </a:bodyPr>
          <a:lstStyle/>
          <a:p>
            <a:pPr marL="0" indent="0">
              <a:buNone/>
            </a:pPr>
            <a:endParaRPr lang="es-MX" sz="2000"/>
          </a:p>
          <a:p>
            <a:pPr marL="0" indent="0">
              <a:buNone/>
            </a:pPr>
            <a:endParaRPr lang="es-MX" sz="2000"/>
          </a:p>
          <a:p>
            <a:pPr marL="0" indent="0">
              <a:buNone/>
            </a:pPr>
            <a:r>
              <a:rPr lang="es-MX" sz="2000"/>
              <a:t>Para algunos meses el nombre de las columnas variaban por espacios, lo que hacia que la función que los extraía no encontraba coincidencias con lo que se buscaba y marcaba errores. Por lo que a partir del punto 7 solo se analizaron los datos para un solo mes.</a:t>
            </a:r>
          </a:p>
          <a:p>
            <a:pPr marL="0" indent="0">
              <a:buNone/>
            </a:pPr>
            <a:r>
              <a:rPr lang="es-MX" sz="2000"/>
              <a:t>No se pudieron mostrar los puntos en el mapa de donde subían y bajaban los pasajeros.</a:t>
            </a:r>
          </a:p>
          <a:p>
            <a:pPr marL="0" indent="0">
              <a:buNone/>
            </a:pPr>
            <a:endParaRPr lang="es-MX" sz="2000"/>
          </a:p>
        </p:txBody>
      </p:sp>
      <p:pic>
        <p:nvPicPr>
          <p:cNvPr id="25" name="Graphic 6">
            <a:extLst>
              <a:ext uri="{FF2B5EF4-FFF2-40B4-BE49-F238E27FC236}">
                <a16:creationId xmlns:a16="http://schemas.microsoft.com/office/drawing/2014/main" id="{658AC0FD-A838-42CD-BFF8-A8E85AB980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765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8B4AE-C61E-4FC6-B3D5-3626FCBB1DA2}"/>
              </a:ext>
            </a:extLst>
          </p:cNvPr>
          <p:cNvSpPr>
            <a:spLocks noGrp="1"/>
          </p:cNvSpPr>
          <p:nvPr>
            <p:ph type="title"/>
          </p:nvPr>
        </p:nvSpPr>
        <p:spPr/>
        <p:txBody>
          <a:bodyPr/>
          <a:lstStyle/>
          <a:p>
            <a:r>
              <a:rPr lang="es-MX" dirty="0"/>
              <a:t>Problema</a:t>
            </a:r>
          </a:p>
        </p:txBody>
      </p:sp>
      <p:sp>
        <p:nvSpPr>
          <p:cNvPr id="3" name="Marcador de contenido 2">
            <a:extLst>
              <a:ext uri="{FF2B5EF4-FFF2-40B4-BE49-F238E27FC236}">
                <a16:creationId xmlns:a16="http://schemas.microsoft.com/office/drawing/2014/main" id="{D766D0F1-9F43-41C7-8939-B9D6B043E2DE}"/>
              </a:ext>
            </a:extLst>
          </p:cNvPr>
          <p:cNvSpPr>
            <a:spLocks noGrp="1"/>
          </p:cNvSpPr>
          <p:nvPr>
            <p:ph idx="1"/>
          </p:nvPr>
        </p:nvSpPr>
        <p:spPr/>
        <p:txBody>
          <a:bodyPr/>
          <a:lstStyle/>
          <a:p>
            <a:pPr algn="just"/>
            <a:r>
              <a:rPr lang="es-MX" dirty="0"/>
              <a:t>Se nos otorgo una base de datos de taxis de NY del año 2013, de los cuales se debían extraer diferentes columnas para poder resolver los 11 puntos en los que consistía el examen.</a:t>
            </a:r>
          </a:p>
          <a:p>
            <a:pPr algn="just"/>
            <a:endParaRPr lang="es-MX" dirty="0"/>
          </a:p>
          <a:p>
            <a:pPr algn="just"/>
            <a:r>
              <a:rPr lang="es-MX" dirty="0"/>
              <a:t>Como parte de los retos de la base de datos era el tamaño y el desorden de los datos ( variaciones en los nombres, nulos, y campos erróneos.)</a:t>
            </a:r>
          </a:p>
        </p:txBody>
      </p:sp>
    </p:spTree>
    <p:extLst>
      <p:ext uri="{BB962C8B-B14F-4D97-AF65-F5344CB8AC3E}">
        <p14:creationId xmlns:p14="http://schemas.microsoft.com/office/powerpoint/2010/main" val="61325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60450-9947-4477-BBBB-37986999496C}"/>
              </a:ext>
            </a:extLst>
          </p:cNvPr>
          <p:cNvSpPr>
            <a:spLocks noGrp="1"/>
          </p:cNvSpPr>
          <p:nvPr>
            <p:ph type="title"/>
          </p:nvPr>
        </p:nvSpPr>
        <p:spPr/>
        <p:txBody>
          <a:bodyPr/>
          <a:lstStyle/>
          <a:p>
            <a:r>
              <a:rPr lang="es-MX" dirty="0"/>
              <a:t>1. Adquirir datos</a:t>
            </a:r>
          </a:p>
        </p:txBody>
      </p:sp>
      <p:sp>
        <p:nvSpPr>
          <p:cNvPr id="3" name="Marcador de contenido 2">
            <a:extLst>
              <a:ext uri="{FF2B5EF4-FFF2-40B4-BE49-F238E27FC236}">
                <a16:creationId xmlns:a16="http://schemas.microsoft.com/office/drawing/2014/main" id="{A55A5EF5-33CA-471A-A5C5-54D83165B524}"/>
              </a:ext>
            </a:extLst>
          </p:cNvPr>
          <p:cNvSpPr>
            <a:spLocks noGrp="1"/>
          </p:cNvSpPr>
          <p:nvPr>
            <p:ph idx="1"/>
          </p:nvPr>
        </p:nvSpPr>
        <p:spPr>
          <a:xfrm>
            <a:off x="677525" y="2924103"/>
            <a:ext cx="9613861" cy="2686962"/>
          </a:xfrm>
        </p:spPr>
        <p:txBody>
          <a:bodyPr/>
          <a:lstStyle/>
          <a:p>
            <a:r>
              <a:rPr lang="da-DK" dirty="0"/>
              <a:t>!wget  </a:t>
            </a:r>
            <a:r>
              <a:rPr lang="da-DK" dirty="0">
                <a:hlinkClick r:id="rId2"/>
              </a:rPr>
              <a:t>https://archive.org/download/nycTaxiTripData2013/trip_data.7z</a:t>
            </a:r>
            <a:endParaRPr lang="da-DK" dirty="0"/>
          </a:p>
          <a:p>
            <a:r>
              <a:rPr lang="en-US" dirty="0" err="1"/>
              <a:t>plantilla</a:t>
            </a:r>
            <a:r>
              <a:rPr lang="en-US" dirty="0"/>
              <a:t>='</a:t>
            </a:r>
            <a:r>
              <a:rPr lang="en-US" dirty="0" err="1"/>
              <a:t>trip_data</a:t>
            </a:r>
            <a:r>
              <a:rPr lang="en-US" dirty="0"/>
              <a:t>_{:01d}.csv’</a:t>
            </a:r>
          </a:p>
          <a:p>
            <a:pPr marL="0" indent="0">
              <a:buNone/>
            </a:pPr>
            <a:r>
              <a:rPr lang="en-US" dirty="0"/>
              <a:t>   files=[</a:t>
            </a:r>
            <a:r>
              <a:rPr lang="en-US" dirty="0" err="1"/>
              <a:t>plantilla.format</a:t>
            </a:r>
            <a:r>
              <a:rPr lang="en-US" dirty="0"/>
              <a:t>(month) for month in range(1,13)]</a:t>
            </a:r>
            <a:endParaRPr lang="es-MX" dirty="0"/>
          </a:p>
        </p:txBody>
      </p:sp>
    </p:spTree>
    <p:extLst>
      <p:ext uri="{BB962C8B-B14F-4D97-AF65-F5344CB8AC3E}">
        <p14:creationId xmlns:p14="http://schemas.microsoft.com/office/powerpoint/2010/main" val="126271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4BB80-8792-4193-B808-513234802922}"/>
              </a:ext>
            </a:extLst>
          </p:cNvPr>
          <p:cNvSpPr>
            <a:spLocks noGrp="1"/>
          </p:cNvSpPr>
          <p:nvPr>
            <p:ph type="title"/>
          </p:nvPr>
        </p:nvSpPr>
        <p:spPr/>
        <p:txBody>
          <a:bodyPr/>
          <a:lstStyle/>
          <a:p>
            <a:r>
              <a:rPr lang="es-MX" dirty="0"/>
              <a:t>1. Adquirir datos</a:t>
            </a:r>
          </a:p>
        </p:txBody>
      </p:sp>
      <p:sp>
        <p:nvSpPr>
          <p:cNvPr id="3" name="Marcador de contenido 2">
            <a:extLst>
              <a:ext uri="{FF2B5EF4-FFF2-40B4-BE49-F238E27FC236}">
                <a16:creationId xmlns:a16="http://schemas.microsoft.com/office/drawing/2014/main" id="{C3C25008-C702-4A11-A795-B2B4788D4959}"/>
              </a:ext>
            </a:extLst>
          </p:cNvPr>
          <p:cNvSpPr>
            <a:spLocks noGrp="1"/>
          </p:cNvSpPr>
          <p:nvPr>
            <p:ph idx="1"/>
          </p:nvPr>
        </p:nvSpPr>
        <p:spPr/>
        <p:txBody>
          <a:bodyPr>
            <a:normAutofit fontScale="85000" lnSpcReduction="20000"/>
          </a:bodyPr>
          <a:lstStyle/>
          <a:p>
            <a:r>
              <a:rPr lang="es-MX" dirty="0" err="1"/>
              <a:t>def</a:t>
            </a:r>
            <a:r>
              <a:rPr lang="es-MX" dirty="0"/>
              <a:t> </a:t>
            </a:r>
            <a:r>
              <a:rPr lang="es-MX" dirty="0" err="1"/>
              <a:t>descomprimir_archivo</a:t>
            </a:r>
            <a:r>
              <a:rPr lang="es-MX" dirty="0"/>
              <a:t>(</a:t>
            </a:r>
            <a:r>
              <a:rPr lang="es-MX" dirty="0" err="1"/>
              <a:t>fileName</a:t>
            </a:r>
            <a:r>
              <a:rPr lang="es-MX" dirty="0"/>
              <a:t>):  </a:t>
            </a:r>
          </a:p>
          <a:p>
            <a:pPr marL="0" indent="0">
              <a:buNone/>
            </a:pPr>
            <a:r>
              <a:rPr lang="es-MX" dirty="0"/>
              <a:t>   plantilla7z='7z x trip_data.7z  -o/</a:t>
            </a:r>
            <a:r>
              <a:rPr lang="es-MX" dirty="0" err="1"/>
              <a:t>content</a:t>
            </a:r>
            <a:r>
              <a:rPr lang="es-MX" dirty="0"/>
              <a:t> '+ </a:t>
            </a:r>
            <a:r>
              <a:rPr lang="es-MX" dirty="0" err="1"/>
              <a:t>fileName</a:t>
            </a:r>
            <a:endParaRPr lang="es-MX" dirty="0"/>
          </a:p>
          <a:p>
            <a:pPr marL="0" indent="0">
              <a:buNone/>
            </a:pPr>
            <a:r>
              <a:rPr lang="es-MX" dirty="0"/>
              <a:t>   </a:t>
            </a:r>
            <a:r>
              <a:rPr lang="es-MX" dirty="0" err="1"/>
              <a:t>os.system</a:t>
            </a:r>
            <a:r>
              <a:rPr lang="es-MX" dirty="0"/>
              <a:t>(plantilla7z)</a:t>
            </a:r>
          </a:p>
          <a:p>
            <a:pPr marL="0" indent="0">
              <a:buNone/>
            </a:pPr>
            <a:r>
              <a:rPr lang="es-MX" dirty="0"/>
              <a:t>  data=</a:t>
            </a:r>
            <a:r>
              <a:rPr lang="es-MX" dirty="0" err="1"/>
              <a:t>dd.read_csv</a:t>
            </a:r>
            <a:r>
              <a:rPr lang="es-MX" dirty="0"/>
              <a:t>(</a:t>
            </a:r>
            <a:r>
              <a:rPr lang="es-MX" dirty="0" err="1"/>
              <a:t>file,low_memory</a:t>
            </a:r>
            <a:r>
              <a:rPr lang="es-MX" dirty="0"/>
              <a:t>=False, </a:t>
            </a:r>
            <a:r>
              <a:rPr lang="es-MX" dirty="0" err="1"/>
              <a:t>parse_dates</a:t>
            </a:r>
            <a:r>
              <a:rPr lang="es-MX" dirty="0"/>
              <a:t>=True,        </a:t>
            </a:r>
            <a:r>
              <a:rPr lang="es-MX" dirty="0" err="1"/>
              <a:t>usecols</a:t>
            </a:r>
            <a:r>
              <a:rPr lang="es-MX" dirty="0"/>
              <a:t>=['medallion','pickup_datetime','dropoff_datetime','passenger_count',                 'trip_time_in_secs','trip_distance','pickup_longitude','pickup_latitude','dropoff_longitude','dropoff_latitude'],</a:t>
            </a:r>
            <a:r>
              <a:rPr lang="es-MX" dirty="0" err="1"/>
              <a:t>header</a:t>
            </a:r>
            <a:r>
              <a:rPr lang="es-MX" dirty="0"/>
              <a:t>=0, </a:t>
            </a:r>
            <a:r>
              <a:rPr lang="es-MX" dirty="0" err="1"/>
              <a:t>dtype</a:t>
            </a:r>
            <a:r>
              <a:rPr lang="es-MX" dirty="0"/>
              <a:t>={'</a:t>
            </a:r>
            <a:r>
              <a:rPr lang="es-MX" dirty="0" err="1"/>
              <a:t>trip_distance</a:t>
            </a:r>
            <a:r>
              <a:rPr lang="es-MX" dirty="0"/>
              <a:t>': 'float64','trip_time_in_secs': 'int64', '</a:t>
            </a:r>
            <a:r>
              <a:rPr lang="es-MX" dirty="0" err="1"/>
              <a:t>medallion</a:t>
            </a:r>
            <a:r>
              <a:rPr lang="es-MX" dirty="0"/>
              <a:t>': '</a:t>
            </a:r>
            <a:r>
              <a:rPr lang="es-MX" dirty="0" err="1"/>
              <a:t>str</a:t>
            </a:r>
            <a:r>
              <a:rPr lang="es-MX" dirty="0"/>
              <a:t>', '</a:t>
            </a:r>
            <a:r>
              <a:rPr lang="es-MX" dirty="0" err="1"/>
              <a:t>passenger_count</a:t>
            </a:r>
            <a:r>
              <a:rPr lang="es-MX" dirty="0"/>
              <a:t>': 'int64','pickup_longitude': 'float64','pickup_latitude':'float64','dropoff_longitude': 'float64', 'dropoff_latitude':'float64'}).compute()</a:t>
            </a:r>
          </a:p>
          <a:p>
            <a:pPr marL="0" indent="0">
              <a:buNone/>
            </a:pPr>
            <a:r>
              <a:rPr lang="es-MX" dirty="0"/>
              <a:t>   </a:t>
            </a:r>
            <a:r>
              <a:rPr lang="es-MX" dirty="0" err="1"/>
              <a:t>os.system</a:t>
            </a:r>
            <a:r>
              <a:rPr lang="es-MX" dirty="0"/>
              <a:t>('</a:t>
            </a:r>
            <a:r>
              <a:rPr lang="es-MX" dirty="0" err="1"/>
              <a:t>rm</a:t>
            </a:r>
            <a:r>
              <a:rPr lang="es-MX" dirty="0"/>
              <a:t> '+</a:t>
            </a:r>
            <a:r>
              <a:rPr lang="es-MX" dirty="0" err="1"/>
              <a:t>fileName</a:t>
            </a:r>
            <a:r>
              <a:rPr lang="es-MX" dirty="0"/>
              <a:t>)  </a:t>
            </a:r>
          </a:p>
          <a:p>
            <a:pPr marL="0" indent="0">
              <a:buNone/>
            </a:pPr>
            <a:r>
              <a:rPr lang="es-MX" dirty="0"/>
              <a:t>   </a:t>
            </a:r>
            <a:r>
              <a:rPr lang="es-MX" dirty="0" err="1"/>
              <a:t>return</a:t>
            </a:r>
            <a:r>
              <a:rPr lang="es-MX" dirty="0"/>
              <a:t> data</a:t>
            </a:r>
          </a:p>
        </p:txBody>
      </p:sp>
    </p:spTree>
    <p:extLst>
      <p:ext uri="{BB962C8B-B14F-4D97-AF65-F5344CB8AC3E}">
        <p14:creationId xmlns:p14="http://schemas.microsoft.com/office/powerpoint/2010/main" val="187391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ACB9A-9E6F-4EED-80B1-7FF655E10773}"/>
              </a:ext>
            </a:extLst>
          </p:cNvPr>
          <p:cNvSpPr>
            <a:spLocks noGrp="1"/>
          </p:cNvSpPr>
          <p:nvPr>
            <p:ph type="title"/>
          </p:nvPr>
        </p:nvSpPr>
        <p:spPr/>
        <p:txBody>
          <a:bodyPr/>
          <a:lstStyle/>
          <a:p>
            <a:r>
              <a:rPr lang="es-MX" dirty="0"/>
              <a:t>1. Adquirir datos</a:t>
            </a:r>
          </a:p>
        </p:txBody>
      </p:sp>
      <p:sp>
        <p:nvSpPr>
          <p:cNvPr id="3" name="Marcador de contenido 2">
            <a:extLst>
              <a:ext uri="{FF2B5EF4-FFF2-40B4-BE49-F238E27FC236}">
                <a16:creationId xmlns:a16="http://schemas.microsoft.com/office/drawing/2014/main" id="{F8D20F83-B3C3-44FE-AE98-E62BC20D7824}"/>
              </a:ext>
            </a:extLst>
          </p:cNvPr>
          <p:cNvSpPr>
            <a:spLocks noGrp="1"/>
          </p:cNvSpPr>
          <p:nvPr>
            <p:ph idx="1"/>
          </p:nvPr>
        </p:nvSpPr>
        <p:spPr/>
        <p:txBody>
          <a:bodyPr/>
          <a:lstStyle/>
          <a:p>
            <a:r>
              <a:rPr lang="es-MX" dirty="0" err="1"/>
              <a:t>def</a:t>
            </a:r>
            <a:r>
              <a:rPr lang="es-MX" dirty="0"/>
              <a:t> </a:t>
            </a:r>
            <a:r>
              <a:rPr lang="es-MX" dirty="0" err="1"/>
              <a:t>leer_archivo</a:t>
            </a:r>
            <a:r>
              <a:rPr lang="es-MX" dirty="0"/>
              <a:t>(</a:t>
            </a:r>
            <a:r>
              <a:rPr lang="es-MX" dirty="0" err="1"/>
              <a:t>fileName</a:t>
            </a:r>
            <a:r>
              <a:rPr lang="es-MX" dirty="0"/>
              <a:t>):</a:t>
            </a:r>
          </a:p>
          <a:p>
            <a:pPr marL="0" indent="0">
              <a:buNone/>
            </a:pPr>
            <a:r>
              <a:rPr lang="es-MX" dirty="0"/>
              <a:t>     plantilla7z='7z x trip_data.7z  -o/</a:t>
            </a:r>
            <a:r>
              <a:rPr lang="es-MX" dirty="0" err="1"/>
              <a:t>content</a:t>
            </a:r>
            <a:r>
              <a:rPr lang="es-MX" dirty="0"/>
              <a:t> '+ </a:t>
            </a:r>
            <a:r>
              <a:rPr lang="es-MX" dirty="0" err="1"/>
              <a:t>fileName</a:t>
            </a:r>
            <a:endParaRPr lang="es-MX" dirty="0"/>
          </a:p>
          <a:p>
            <a:pPr marL="0" indent="0">
              <a:buNone/>
            </a:pPr>
            <a:r>
              <a:rPr lang="es-MX" dirty="0" err="1"/>
              <a:t>os.system</a:t>
            </a:r>
            <a:r>
              <a:rPr lang="es-MX" dirty="0"/>
              <a:t>(plantilla7z)</a:t>
            </a:r>
          </a:p>
          <a:p>
            <a:pPr marL="0" indent="0">
              <a:buNone/>
            </a:pPr>
            <a:r>
              <a:rPr lang="es-MX" dirty="0"/>
              <a:t>    data=</a:t>
            </a:r>
            <a:r>
              <a:rPr lang="es-MX" dirty="0" err="1"/>
              <a:t>dd.read_csv</a:t>
            </a:r>
            <a:r>
              <a:rPr lang="es-MX" dirty="0"/>
              <a:t>(</a:t>
            </a:r>
            <a:r>
              <a:rPr lang="es-MX" dirty="0" err="1"/>
              <a:t>file,low_memory</a:t>
            </a:r>
            <a:r>
              <a:rPr lang="es-MX" dirty="0"/>
              <a:t>=False, </a:t>
            </a:r>
            <a:r>
              <a:rPr lang="es-MX" dirty="0" err="1"/>
              <a:t>parse_dates</a:t>
            </a:r>
            <a:r>
              <a:rPr lang="es-MX" dirty="0"/>
              <a:t>=True,     </a:t>
            </a:r>
            <a:r>
              <a:rPr lang="es-MX" dirty="0" err="1"/>
              <a:t>dtype</a:t>
            </a:r>
            <a:r>
              <a:rPr lang="es-MX" dirty="0"/>
              <a:t>={' store_and_fwd_</a:t>
            </a:r>
            <a:r>
              <a:rPr lang="es-MX" dirty="0" err="1"/>
              <a:t>flag</a:t>
            </a:r>
            <a:r>
              <a:rPr lang="es-MX" dirty="0"/>
              <a:t>':'</a:t>
            </a:r>
            <a:r>
              <a:rPr lang="es-MX" dirty="0" err="1"/>
              <a:t>object</a:t>
            </a:r>
            <a:r>
              <a:rPr lang="es-MX" dirty="0"/>
              <a:t>'}).compute()</a:t>
            </a:r>
          </a:p>
          <a:p>
            <a:pPr marL="0" indent="0">
              <a:buNone/>
            </a:pPr>
            <a:r>
              <a:rPr lang="es-MX" dirty="0"/>
              <a:t>    </a:t>
            </a:r>
            <a:r>
              <a:rPr lang="es-MX" dirty="0" err="1"/>
              <a:t>os.system</a:t>
            </a:r>
            <a:r>
              <a:rPr lang="es-MX" dirty="0"/>
              <a:t>('</a:t>
            </a:r>
            <a:r>
              <a:rPr lang="es-MX" dirty="0" err="1"/>
              <a:t>rm</a:t>
            </a:r>
            <a:r>
              <a:rPr lang="es-MX" dirty="0"/>
              <a:t> '+</a:t>
            </a:r>
            <a:r>
              <a:rPr lang="es-MX" dirty="0" err="1"/>
              <a:t>fileName</a:t>
            </a:r>
            <a:r>
              <a:rPr lang="es-MX" dirty="0"/>
              <a:t>)  </a:t>
            </a:r>
          </a:p>
          <a:p>
            <a:pPr marL="0" indent="0">
              <a:buNone/>
            </a:pPr>
            <a:r>
              <a:rPr lang="es-MX" dirty="0"/>
              <a:t>    </a:t>
            </a:r>
            <a:r>
              <a:rPr lang="es-MX" dirty="0" err="1"/>
              <a:t>return</a:t>
            </a:r>
            <a:r>
              <a:rPr lang="es-MX" dirty="0"/>
              <a:t> data</a:t>
            </a:r>
          </a:p>
        </p:txBody>
      </p:sp>
    </p:spTree>
    <p:extLst>
      <p:ext uri="{BB962C8B-B14F-4D97-AF65-F5344CB8AC3E}">
        <p14:creationId xmlns:p14="http://schemas.microsoft.com/office/powerpoint/2010/main" val="244875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53647-5171-437B-81D0-2EBDA8C452E3}"/>
              </a:ext>
            </a:extLst>
          </p:cNvPr>
          <p:cNvSpPr>
            <a:spLocks noGrp="1"/>
          </p:cNvSpPr>
          <p:nvPr>
            <p:ph type="title"/>
          </p:nvPr>
        </p:nvSpPr>
        <p:spPr/>
        <p:txBody>
          <a:bodyPr/>
          <a:lstStyle/>
          <a:p>
            <a:r>
              <a:rPr lang="es-MX" dirty="0"/>
              <a:t>2. Filas y columnas</a:t>
            </a:r>
          </a:p>
        </p:txBody>
      </p:sp>
      <p:sp>
        <p:nvSpPr>
          <p:cNvPr id="3" name="Marcador de contenido 2">
            <a:extLst>
              <a:ext uri="{FF2B5EF4-FFF2-40B4-BE49-F238E27FC236}">
                <a16:creationId xmlns:a16="http://schemas.microsoft.com/office/drawing/2014/main" id="{FFC5B28D-F16E-45D7-B633-3B8D516F3862}"/>
              </a:ext>
            </a:extLst>
          </p:cNvPr>
          <p:cNvSpPr>
            <a:spLocks noGrp="1"/>
          </p:cNvSpPr>
          <p:nvPr>
            <p:ph idx="1"/>
          </p:nvPr>
        </p:nvSpPr>
        <p:spPr/>
        <p:txBody>
          <a:bodyPr>
            <a:normAutofit fontScale="92500" lnSpcReduction="10000"/>
          </a:bodyPr>
          <a:lstStyle/>
          <a:p>
            <a:r>
              <a:rPr lang="es-MX" dirty="0" err="1"/>
              <a:t>dfColumnas_renglones</a:t>
            </a:r>
            <a:r>
              <a:rPr lang="es-MX" dirty="0"/>
              <a:t>=</a:t>
            </a:r>
            <a:r>
              <a:rPr lang="es-MX" dirty="0" err="1"/>
              <a:t>pd.DataFrame</a:t>
            </a:r>
            <a:r>
              <a:rPr lang="es-MX" dirty="0"/>
              <a:t>(</a:t>
            </a:r>
            <a:r>
              <a:rPr lang="es-MX" dirty="0" err="1"/>
              <a:t>columns</a:t>
            </a:r>
            <a:r>
              <a:rPr lang="es-MX" dirty="0"/>
              <a:t>=['</a:t>
            </a:r>
            <a:r>
              <a:rPr lang="es-MX" dirty="0" err="1"/>
              <a:t>Name</a:t>
            </a:r>
            <a:r>
              <a:rPr lang="es-MX" dirty="0"/>
              <a:t>','</a:t>
            </a:r>
            <a:r>
              <a:rPr lang="es-MX" dirty="0" err="1"/>
              <a:t>Columns</a:t>
            </a:r>
            <a:r>
              <a:rPr lang="es-MX" dirty="0"/>
              <a:t>','</a:t>
            </a:r>
            <a:r>
              <a:rPr lang="es-MX" dirty="0" err="1"/>
              <a:t>Rows</a:t>
            </a:r>
            <a:r>
              <a:rPr lang="es-MX" dirty="0"/>
              <a:t>’])</a:t>
            </a:r>
          </a:p>
          <a:p>
            <a:r>
              <a:rPr lang="es-MX" dirty="0" err="1"/>
              <a:t>for</a:t>
            </a:r>
            <a:r>
              <a:rPr lang="es-MX" dirty="0"/>
              <a:t> file in files:</a:t>
            </a:r>
          </a:p>
          <a:p>
            <a:pPr marL="0" indent="0">
              <a:buNone/>
            </a:pPr>
            <a:r>
              <a:rPr lang="es-MX" dirty="0"/>
              <a:t>    </a:t>
            </a:r>
            <a:r>
              <a:rPr lang="es-MX" dirty="0" err="1"/>
              <a:t>df</a:t>
            </a:r>
            <a:r>
              <a:rPr lang="es-MX" dirty="0"/>
              <a:t>=</a:t>
            </a:r>
            <a:r>
              <a:rPr lang="es-MX" dirty="0" err="1"/>
              <a:t>leer_archivo</a:t>
            </a:r>
            <a:r>
              <a:rPr lang="es-MX" dirty="0"/>
              <a:t>(file)</a:t>
            </a:r>
          </a:p>
          <a:p>
            <a:pPr marL="0" indent="0">
              <a:buNone/>
            </a:pPr>
            <a:r>
              <a:rPr lang="es-MX" dirty="0"/>
              <a:t>    </a:t>
            </a:r>
            <a:r>
              <a:rPr lang="es-MX" dirty="0" err="1"/>
              <a:t>total_rows</a:t>
            </a:r>
            <a:r>
              <a:rPr lang="es-MX" dirty="0"/>
              <a:t>=</a:t>
            </a:r>
            <a:r>
              <a:rPr lang="es-MX" dirty="0" err="1"/>
              <a:t>len</a:t>
            </a:r>
            <a:r>
              <a:rPr lang="es-MX" dirty="0"/>
              <a:t>(</a:t>
            </a:r>
            <a:r>
              <a:rPr lang="es-MX" dirty="0" err="1"/>
              <a:t>df.axes</a:t>
            </a:r>
            <a:r>
              <a:rPr lang="es-MX" dirty="0"/>
              <a:t>[0]) </a:t>
            </a:r>
          </a:p>
          <a:p>
            <a:pPr marL="0" indent="0">
              <a:buNone/>
            </a:pPr>
            <a:r>
              <a:rPr lang="es-MX" dirty="0"/>
              <a:t>    </a:t>
            </a:r>
            <a:r>
              <a:rPr lang="es-MX" dirty="0" err="1"/>
              <a:t>total_cols</a:t>
            </a:r>
            <a:r>
              <a:rPr lang="es-MX" dirty="0"/>
              <a:t>=</a:t>
            </a:r>
            <a:r>
              <a:rPr lang="es-MX" dirty="0" err="1"/>
              <a:t>len</a:t>
            </a:r>
            <a:r>
              <a:rPr lang="es-MX" dirty="0"/>
              <a:t>(</a:t>
            </a:r>
            <a:r>
              <a:rPr lang="es-MX" dirty="0" err="1"/>
              <a:t>df.axes</a:t>
            </a:r>
            <a:r>
              <a:rPr lang="es-MX" dirty="0"/>
              <a:t>[1])</a:t>
            </a:r>
          </a:p>
          <a:p>
            <a:pPr marL="0" indent="0">
              <a:buNone/>
            </a:pPr>
            <a:r>
              <a:rPr lang="es-MX" dirty="0"/>
              <a:t>    </a:t>
            </a:r>
            <a:r>
              <a:rPr lang="es-MX" dirty="0" err="1"/>
              <a:t>new_row</a:t>
            </a:r>
            <a:r>
              <a:rPr lang="es-MX" dirty="0"/>
              <a:t>=</a:t>
            </a:r>
            <a:r>
              <a:rPr lang="es-MX" dirty="0" err="1"/>
              <a:t>pd.DataFrame</a:t>
            </a:r>
            <a:r>
              <a:rPr lang="es-MX" dirty="0"/>
              <a:t>({'</a:t>
            </a:r>
            <a:r>
              <a:rPr lang="es-MX" dirty="0" err="1"/>
              <a:t>Name</a:t>
            </a:r>
            <a:r>
              <a:rPr lang="es-MX" dirty="0"/>
              <a:t>' : file , '</a:t>
            </a:r>
            <a:r>
              <a:rPr lang="es-MX" dirty="0" err="1"/>
              <a:t>Columns</a:t>
            </a:r>
            <a:r>
              <a:rPr lang="es-MX" dirty="0"/>
              <a:t>' : </a:t>
            </a:r>
            <a:r>
              <a:rPr lang="es-MX" dirty="0" err="1"/>
              <a:t>total_cols</a:t>
            </a:r>
            <a:r>
              <a:rPr lang="es-MX" dirty="0"/>
              <a:t>,   '</a:t>
            </a:r>
            <a:r>
              <a:rPr lang="es-MX" dirty="0" err="1"/>
              <a:t>Rows</a:t>
            </a:r>
            <a:r>
              <a:rPr lang="es-MX" dirty="0"/>
              <a:t>':</a:t>
            </a:r>
            <a:r>
              <a:rPr lang="es-MX" dirty="0" err="1"/>
              <a:t>total_rows</a:t>
            </a:r>
            <a:r>
              <a:rPr lang="es-MX" dirty="0"/>
              <a:t>},</a:t>
            </a:r>
            <a:r>
              <a:rPr lang="es-MX" dirty="0" err="1"/>
              <a:t>index</a:t>
            </a:r>
            <a:r>
              <a:rPr lang="es-MX" dirty="0"/>
              <a:t>=[0])  </a:t>
            </a:r>
          </a:p>
          <a:p>
            <a:pPr marL="0" indent="0">
              <a:buNone/>
            </a:pPr>
            <a:r>
              <a:rPr lang="es-MX" dirty="0" err="1"/>
              <a:t>dfColumnas_renglones</a:t>
            </a:r>
            <a:r>
              <a:rPr lang="es-MX" dirty="0"/>
              <a:t>=</a:t>
            </a:r>
            <a:r>
              <a:rPr lang="es-MX" dirty="0" err="1"/>
              <a:t>pd.concat</a:t>
            </a:r>
            <a:r>
              <a:rPr lang="es-MX" dirty="0"/>
              <a:t>([</a:t>
            </a:r>
            <a:r>
              <a:rPr lang="es-MX" dirty="0" err="1"/>
              <a:t>new_row,dfColumnas_renglones</a:t>
            </a:r>
            <a:r>
              <a:rPr lang="es-MX" dirty="0"/>
              <a:t>]).</a:t>
            </a:r>
            <a:r>
              <a:rPr lang="es-MX" dirty="0" err="1"/>
              <a:t>reset_index</a:t>
            </a:r>
            <a:r>
              <a:rPr lang="es-MX" dirty="0"/>
              <a:t>(</a:t>
            </a:r>
            <a:r>
              <a:rPr lang="es-MX" dirty="0" err="1"/>
              <a:t>drop</a:t>
            </a:r>
            <a:r>
              <a:rPr lang="es-MX" dirty="0"/>
              <a:t>=True)</a:t>
            </a:r>
          </a:p>
        </p:txBody>
      </p:sp>
    </p:spTree>
    <p:extLst>
      <p:ext uri="{BB962C8B-B14F-4D97-AF65-F5344CB8AC3E}">
        <p14:creationId xmlns:p14="http://schemas.microsoft.com/office/powerpoint/2010/main" val="409822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Imagen 3">
            <a:extLst>
              <a:ext uri="{FF2B5EF4-FFF2-40B4-BE49-F238E27FC236}">
                <a16:creationId xmlns:a16="http://schemas.microsoft.com/office/drawing/2014/main" id="{F4B2824C-2C8E-4D57-8057-089280C59567}"/>
              </a:ext>
            </a:extLst>
          </p:cNvPr>
          <p:cNvPicPr>
            <a:picLocks noChangeAspect="1"/>
          </p:cNvPicPr>
          <p:nvPr/>
        </p:nvPicPr>
        <p:blipFill rotWithShape="1">
          <a:blip r:embed="rId3"/>
          <a:srcRect t="2379" r="2" b="2"/>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776E9FB-7F40-49E2-A0B4-E504594AE81C}"/>
              </a:ext>
            </a:extLst>
          </p:cNvPr>
          <p:cNvSpPr>
            <a:spLocks noGrp="1"/>
          </p:cNvSpPr>
          <p:nvPr>
            <p:ph type="title"/>
          </p:nvPr>
        </p:nvSpPr>
        <p:spPr>
          <a:xfrm>
            <a:off x="680321" y="753228"/>
            <a:ext cx="5041629" cy="1080938"/>
          </a:xfrm>
        </p:spPr>
        <p:txBody>
          <a:bodyPr>
            <a:normAutofit/>
          </a:bodyPr>
          <a:lstStyle/>
          <a:p>
            <a:r>
              <a:rPr lang="es-MX"/>
              <a:t>2. Filas y columnas</a:t>
            </a:r>
            <a:endParaRPr lang="es-MX" dirty="0"/>
          </a:p>
        </p:txBody>
      </p:sp>
      <p:pic>
        <p:nvPicPr>
          <p:cNvPr id="15" name="Picture 14">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Marcador de contenido 2">
            <a:extLst>
              <a:ext uri="{FF2B5EF4-FFF2-40B4-BE49-F238E27FC236}">
                <a16:creationId xmlns:a16="http://schemas.microsoft.com/office/drawing/2014/main" id="{77D80B59-3D6A-40D8-9093-2F052048EAE1}"/>
              </a:ext>
            </a:extLst>
          </p:cNvPr>
          <p:cNvSpPr>
            <a:spLocks noGrp="1"/>
          </p:cNvSpPr>
          <p:nvPr>
            <p:ph idx="1"/>
          </p:nvPr>
        </p:nvSpPr>
        <p:spPr>
          <a:xfrm>
            <a:off x="680322" y="2336873"/>
            <a:ext cx="5041628" cy="3599316"/>
          </a:xfrm>
        </p:spPr>
        <p:txBody>
          <a:bodyPr>
            <a:normAutofit/>
          </a:bodyPr>
          <a:lstStyle/>
          <a:p>
            <a:r>
              <a:rPr lang="es-MX" sz="2000" dirty="0" err="1"/>
              <a:t>dfColumnas_renglones.sort_values</a:t>
            </a:r>
            <a:r>
              <a:rPr lang="es-MX" sz="2000" dirty="0"/>
              <a:t>(</a:t>
            </a:r>
            <a:r>
              <a:rPr lang="es-MX" sz="2000" dirty="0" err="1"/>
              <a:t>by</a:t>
            </a:r>
            <a:r>
              <a:rPr lang="es-MX" sz="2000" dirty="0"/>
              <a:t>=['</a:t>
            </a:r>
            <a:r>
              <a:rPr lang="es-MX" sz="2000" dirty="0" err="1"/>
              <a:t>Name</a:t>
            </a:r>
            <a:r>
              <a:rPr lang="es-MX" sz="2000" dirty="0"/>
              <a:t>'])</a:t>
            </a:r>
          </a:p>
          <a:p>
            <a:r>
              <a:rPr lang="es-MX" sz="2000" dirty="0" err="1"/>
              <a:t>dfColumnas_renglones.head</a:t>
            </a:r>
            <a:r>
              <a:rPr lang="es-MX" sz="2000" dirty="0"/>
              <a:t>(12)</a:t>
            </a:r>
          </a:p>
        </p:txBody>
      </p:sp>
    </p:spTree>
    <p:extLst>
      <p:ext uri="{BB962C8B-B14F-4D97-AF65-F5344CB8AC3E}">
        <p14:creationId xmlns:p14="http://schemas.microsoft.com/office/powerpoint/2010/main" val="47742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A8BEC-228B-4E89-B081-0145619C7E9F}"/>
              </a:ext>
            </a:extLst>
          </p:cNvPr>
          <p:cNvSpPr>
            <a:spLocks noGrp="1"/>
          </p:cNvSpPr>
          <p:nvPr>
            <p:ph type="title"/>
          </p:nvPr>
        </p:nvSpPr>
        <p:spPr/>
        <p:txBody>
          <a:bodyPr/>
          <a:lstStyle/>
          <a:p>
            <a:r>
              <a:rPr lang="es-MX" dirty="0"/>
              <a:t>3. Renglones con errores</a:t>
            </a:r>
          </a:p>
        </p:txBody>
      </p:sp>
      <p:sp>
        <p:nvSpPr>
          <p:cNvPr id="3" name="Marcador de contenido 2">
            <a:extLst>
              <a:ext uri="{FF2B5EF4-FFF2-40B4-BE49-F238E27FC236}">
                <a16:creationId xmlns:a16="http://schemas.microsoft.com/office/drawing/2014/main" id="{7D8D5596-BDEF-43C0-A316-D901FC31A263}"/>
              </a:ext>
            </a:extLst>
          </p:cNvPr>
          <p:cNvSpPr>
            <a:spLocks noGrp="1"/>
          </p:cNvSpPr>
          <p:nvPr>
            <p:ph idx="1"/>
          </p:nvPr>
        </p:nvSpPr>
        <p:spPr/>
        <p:txBody>
          <a:bodyPr/>
          <a:lstStyle/>
          <a:p>
            <a:r>
              <a:rPr lang="es-MX" dirty="0" err="1"/>
              <a:t>df.dtypes</a:t>
            </a:r>
            <a:endParaRPr lang="es-MX" dirty="0"/>
          </a:p>
          <a:p>
            <a:r>
              <a:rPr lang="es-MX" dirty="0" err="1"/>
              <a:t>df.isnull</a:t>
            </a:r>
            <a:r>
              <a:rPr lang="es-MX" dirty="0"/>
              <a:t>().sum()</a:t>
            </a:r>
          </a:p>
          <a:p>
            <a:r>
              <a:rPr lang="es-MX" dirty="0" err="1"/>
              <a:t>df.isna</a:t>
            </a:r>
            <a:r>
              <a:rPr lang="es-MX" dirty="0"/>
              <a:t>().sum() </a:t>
            </a:r>
          </a:p>
          <a:p>
            <a:r>
              <a:rPr lang="es-MX" dirty="0" err="1"/>
              <a:t>df</a:t>
            </a:r>
            <a:r>
              <a:rPr lang="es-MX" dirty="0"/>
              <a:t> = </a:t>
            </a:r>
            <a:r>
              <a:rPr lang="es-MX" dirty="0" err="1"/>
              <a:t>df.dropna</a:t>
            </a:r>
            <a:r>
              <a:rPr lang="es-MX" dirty="0"/>
              <a:t>(</a:t>
            </a:r>
            <a:r>
              <a:rPr lang="es-MX" dirty="0" err="1"/>
              <a:t>subset</a:t>
            </a:r>
            <a:r>
              <a:rPr lang="es-MX" dirty="0"/>
              <a:t>= ['dropoff_</a:t>
            </a:r>
            <a:r>
              <a:rPr lang="es-MX" dirty="0" err="1"/>
              <a:t>latitude</a:t>
            </a:r>
            <a:r>
              <a:rPr lang="es-MX" dirty="0"/>
              <a:t>','</a:t>
            </a:r>
            <a:r>
              <a:rPr lang="es-MX" dirty="0" err="1"/>
              <a:t>dropoff_longitude</a:t>
            </a:r>
            <a:r>
              <a:rPr lang="es-MX" dirty="0"/>
              <a:t>'], </a:t>
            </a:r>
            <a:r>
              <a:rPr lang="es-MX" dirty="0" err="1"/>
              <a:t>how</a:t>
            </a:r>
            <a:r>
              <a:rPr lang="es-MX" dirty="0"/>
              <a:t> = '</a:t>
            </a:r>
            <a:r>
              <a:rPr lang="es-MX" dirty="0" err="1"/>
              <a:t>all</a:t>
            </a:r>
            <a:r>
              <a:rPr lang="es-MX" dirty="0"/>
              <a:t>’)</a:t>
            </a:r>
          </a:p>
          <a:p>
            <a:r>
              <a:rPr lang="es-MX" dirty="0" err="1"/>
              <a:t>df.isnull</a:t>
            </a:r>
            <a:r>
              <a:rPr lang="es-MX" dirty="0"/>
              <a:t>().sum()</a:t>
            </a:r>
          </a:p>
          <a:p>
            <a:r>
              <a:rPr lang="es-MX" dirty="0" err="1"/>
              <a:t>df.shape</a:t>
            </a:r>
            <a:endParaRPr lang="es-MX" dirty="0"/>
          </a:p>
        </p:txBody>
      </p:sp>
    </p:spTree>
    <p:extLst>
      <p:ext uri="{BB962C8B-B14F-4D97-AF65-F5344CB8AC3E}">
        <p14:creationId xmlns:p14="http://schemas.microsoft.com/office/powerpoint/2010/main" val="1648102041"/>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98</TotalTime>
  <Words>1489</Words>
  <Application>Microsoft Office PowerPoint</Application>
  <PresentationFormat>Panorámica</PresentationFormat>
  <Paragraphs>132</Paragraphs>
  <Slides>28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Trebuchet MS</vt:lpstr>
      <vt:lpstr>Berlín</vt:lpstr>
      <vt:lpstr>Examen Sistemas Distribuidos II</vt:lpstr>
      <vt:lpstr>Agenda</vt:lpstr>
      <vt:lpstr>Problema</vt:lpstr>
      <vt:lpstr>1. Adquirir datos</vt:lpstr>
      <vt:lpstr>1. Adquirir datos</vt:lpstr>
      <vt:lpstr>1. Adquirir datos</vt:lpstr>
      <vt:lpstr>2. Filas y columnas</vt:lpstr>
      <vt:lpstr>2. Filas y columnas</vt:lpstr>
      <vt:lpstr>3. Renglones con errores</vt:lpstr>
      <vt:lpstr>4. Pandas</vt:lpstr>
      <vt:lpstr>4. Pandas</vt:lpstr>
      <vt:lpstr>4. Pandas</vt:lpstr>
      <vt:lpstr>5. Dask</vt:lpstr>
      <vt:lpstr>5. Dask</vt:lpstr>
      <vt:lpstr>5. Dask</vt:lpstr>
      <vt:lpstr>6. Viajes largos por archivo</vt:lpstr>
      <vt:lpstr>7. De los viajes largos</vt:lpstr>
      <vt:lpstr>7. De los viajes largos </vt:lpstr>
      <vt:lpstr>7. De los viajes largos</vt:lpstr>
      <vt:lpstr>8. Graficas</vt:lpstr>
      <vt:lpstr>8. Graficas</vt:lpstr>
      <vt:lpstr>8. Graficas</vt:lpstr>
      <vt:lpstr>8. Graficas</vt:lpstr>
      <vt:lpstr>8. Graficas</vt:lpstr>
      <vt:lpstr>8. Graficas</vt:lpstr>
      <vt:lpstr>8. Graficas</vt:lpstr>
      <vt:lpstr>8. Graficas </vt:lpstr>
      <vt:lpstr>Puntos sin resolver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Sistemas Distribuidos II</dc:title>
  <dc:creator>Georgina Valenzuela Carrasco</dc:creator>
  <cp:lastModifiedBy>Georgina Valenzuela Carrasco</cp:lastModifiedBy>
  <cp:revision>5</cp:revision>
  <dcterms:created xsi:type="dcterms:W3CDTF">2019-07-02T17:03:32Z</dcterms:created>
  <dcterms:modified xsi:type="dcterms:W3CDTF">2019-07-02T18:42:04Z</dcterms:modified>
</cp:coreProperties>
</file>