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7" r:id="rId9"/>
    <p:sldId id="263" r:id="rId10"/>
    <p:sldId id="264" r:id="rId11"/>
    <p:sldId id="265" r:id="rId12"/>
    <p:sldId id="266" r:id="rId13"/>
    <p:sldId id="269" r:id="rId14"/>
    <p:sldId id="270" r:id="rId15"/>
    <p:sldId id="274" r:id="rId16"/>
    <p:sldId id="272" r:id="rId17"/>
    <p:sldId id="276" r:id="rId18"/>
    <p:sldId id="268" r:id="rId19"/>
    <p:sldId id="277" r:id="rId20"/>
    <p:sldId id="273"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C2C41-6378-87C9-6791-A90470558DEE}" v="176" dt="2019-07-01T17:39:02.136"/>
    <p1510:client id="{3225C1ED-ACCE-D927-B7C4-38ABBCB6648A}" v="575" dt="2019-07-01T19:07:03.346"/>
    <p1510:client id="{48671FAF-CAC3-A801-AF5E-1F420EAF1CB4}" v="398" dt="2019-07-01T18:52:18.706"/>
    <p1510:client id="{4D92B278-6D91-76DA-C745-968969977C91}" v="5" dt="2019-07-02T03:28:46.864"/>
    <p1510:client id="{83C6148E-1F9D-80DF-8D95-C2E42226B5C0}" v="34" dt="2019-07-01T17:51:32.994"/>
    <p1510:client id="{86DA2169-7565-FDF3-0509-19623B00233D}" v="3" dt="2019-07-01T19:01:03.683"/>
    <p1510:client id="{F8B9C5B2-A5A0-C2B5-3B19-6D8986DEA8B2}" v="857" dt="2019-07-01T19:01:12.69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svg"/><Relationship Id="rId1"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5.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E13BDC5-2177-4040-846A-7A342427EC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7DFE3CF1-5E03-471C-B585-95E336B02E23}">
      <dgm:prSet phldr="0"/>
      <dgm:spPr/>
      <dgm:t>
        <a:bodyPr/>
        <a:lstStyle/>
        <a:p>
          <a:pPr rtl="0"/>
          <a:r>
            <a:rPr lang="es-ES" b="1">
              <a:solidFill>
                <a:schemeClr val="tx1"/>
              </a:solidFill>
              <a:latin typeface="Franklin Gothic Book" panose="020B0503020102020204"/>
            </a:rPr>
            <a:t>Se</a:t>
          </a:r>
          <a:r>
            <a:rPr lang="es-ES" b="1" i="0" u="none" strike="noStrike" cap="none" baseline="0" noProof="0">
              <a:solidFill>
                <a:schemeClr val="tx1"/>
              </a:solidFill>
              <a:latin typeface="Franklin Gothic Book"/>
            </a:rPr>
            <a:t> convirtieron las columnas "pickup_datetime" y "dropoff_datetime" al formato datetime para trabajar con las diferencias de tiempo que hay entre ellas</a:t>
          </a:r>
          <a:r>
            <a:rPr lang="es-ES" b="1" i="0" u="none" strike="noStrike" cap="none" baseline="0" noProof="0">
              <a:solidFill>
                <a:srgbClr val="010000"/>
              </a:solidFill>
              <a:latin typeface="Franklin Gothic Book"/>
            </a:rPr>
            <a:t>.</a:t>
          </a:r>
          <a:endParaRPr lang="es-ES" b="1" i="0" u="none" strike="noStrike" cap="none" baseline="0" noProof="0">
            <a:solidFill>
              <a:schemeClr val="tx1"/>
            </a:solidFill>
            <a:latin typeface="Franklin Gothic Book"/>
          </a:endParaRPr>
        </a:p>
      </dgm:t>
    </dgm:pt>
    <dgm:pt modelId="{1621FAFC-A631-4CAD-BE3B-C009E5D16330}" type="parTrans" cxnId="{A8D803FC-87A2-41EE-8DF8-DEB77DEFDAF8}">
      <dgm:prSet/>
      <dgm:spPr/>
      <dgm:t>
        <a:bodyPr/>
        <a:lstStyle/>
        <a:p>
          <a:endParaRPr lang="es-ES"/>
        </a:p>
      </dgm:t>
    </dgm:pt>
    <dgm:pt modelId="{41D646AA-A2E5-4FAE-B2EF-D36D0ACB68A5}" type="sibTrans" cxnId="{A8D803FC-87A2-41EE-8DF8-DEB77DEFDAF8}">
      <dgm:prSet/>
      <dgm:spPr/>
      <dgm:t>
        <a:bodyPr/>
        <a:lstStyle/>
        <a:p>
          <a:endParaRPr lang="es-ES"/>
        </a:p>
      </dgm:t>
    </dgm:pt>
    <dgm:pt modelId="{1ECE98EE-41E8-48EC-BEDF-0A76AA50A169}">
      <dgm:prSet phldrT="[Text]" phldr="0"/>
      <dgm:spPr/>
      <dgm:t>
        <a:bodyPr/>
        <a:lstStyle/>
        <a:p>
          <a:r>
            <a:rPr lang="es-ES" b="0">
              <a:solidFill>
                <a:schemeClr val="tx1"/>
              </a:solidFill>
            </a:rPr>
            <a:t>Se definió como "viaje_largo" aquellos cuya duración es mayor a 20 minutos (1200 segundos)</a:t>
          </a:r>
          <a:endParaRPr lang="es-ES">
            <a:solidFill>
              <a:schemeClr val="tx1"/>
            </a:solidFill>
          </a:endParaRPr>
        </a:p>
      </dgm:t>
    </dgm:pt>
    <dgm:pt modelId="{50395857-354A-42B0-81BA-6D3261B3A52F}" type="parTrans" cxnId="{154D9EC2-8D95-4FE5-A73D-E97D844041CA}">
      <dgm:prSet/>
      <dgm:spPr/>
    </dgm:pt>
    <dgm:pt modelId="{03FF8383-F760-48F0-8412-EDA08F351208}" type="sibTrans" cxnId="{154D9EC2-8D95-4FE5-A73D-E97D844041CA}">
      <dgm:prSet/>
      <dgm:spPr/>
    </dgm:pt>
    <dgm:pt modelId="{D3BA56EA-BEBE-483E-85F7-1C42A7D80AA7}">
      <dgm:prSet phldrT="[Text]" phldr="0"/>
      <dgm:spPr/>
      <dgm:t>
        <a:bodyPr/>
        <a:lstStyle/>
        <a:p>
          <a:pPr rtl="0"/>
          <a:r>
            <a:rPr lang="es-ES" b="0">
              <a:solidFill>
                <a:schemeClr val="tx1"/>
              </a:solidFill>
            </a:rPr>
            <a:t>Se generó una columna nueva llamada "duración" con la diferencia entre "dropoff_datetime" y "pickup_datetime" </a:t>
          </a:r>
          <a:r>
            <a:rPr lang="es-ES" b="0">
              <a:solidFill>
                <a:schemeClr val="tx1"/>
              </a:solidFill>
              <a:latin typeface="Franklin Gothic Book" panose="020B0503020102020204"/>
            </a:rPr>
            <a:t>implementando la instrucción ".total_seconds()" para</a:t>
          </a:r>
          <a:r>
            <a:rPr lang="es-ES" b="0">
              <a:solidFill>
                <a:schemeClr val="tx1"/>
              </a:solidFill>
            </a:rPr>
            <a:t> compararla con cada uno de los renglones de la columna "trip_time_in_secs".</a:t>
          </a:r>
        </a:p>
      </dgm:t>
    </dgm:pt>
    <dgm:pt modelId="{1C2C5414-9987-41E2-AC52-F406C1767122}" type="parTrans" cxnId="{7D3CFC3C-7CA5-4DB9-B0A2-3D542A0699D0}">
      <dgm:prSet/>
      <dgm:spPr/>
    </dgm:pt>
    <dgm:pt modelId="{F263567A-2679-4E09-BD7A-09304F833C42}" type="sibTrans" cxnId="{7D3CFC3C-7CA5-4DB9-B0A2-3D542A0699D0}">
      <dgm:prSet/>
      <dgm:spPr/>
    </dgm:pt>
    <dgm:pt modelId="{ECC7D3B5-8D28-403C-82D9-47A8C9508ADA}">
      <dgm:prSet phldr="0"/>
      <dgm:spPr/>
      <dgm:t>
        <a:bodyPr/>
        <a:lstStyle/>
        <a:p>
          <a:r>
            <a:rPr lang="es-ES" b="0">
              <a:solidFill>
                <a:schemeClr val="tx1"/>
              </a:solidFill>
            </a:rPr>
            <a:t>Los resultados se muestran en la columna "Datos Diferentes" en la tabla siguiente</a:t>
          </a:r>
          <a:endParaRPr lang="en-US" b="0">
            <a:solidFill>
              <a:schemeClr val="tx1"/>
            </a:solidFill>
          </a:endParaRPr>
        </a:p>
      </dgm:t>
    </dgm:pt>
    <dgm:pt modelId="{233B7767-D5B0-4D43-A889-50C8BBA4DFBA}" type="parTrans" cxnId="{97582660-B4BF-4B14-B381-230DDD7978B0}">
      <dgm:prSet/>
      <dgm:spPr/>
    </dgm:pt>
    <dgm:pt modelId="{3CA63D38-49C7-4C87-906B-FCD96A3C715E}" type="sibTrans" cxnId="{97582660-B4BF-4B14-B381-230DDD7978B0}">
      <dgm:prSet/>
      <dgm:spPr/>
    </dgm:pt>
    <dgm:pt modelId="{0FA6A47F-3106-4DAC-9D3A-F3C7555B18B3}" type="pres">
      <dgm:prSet presAssocID="{6E13BDC5-2177-4040-846A-7A342427ECB4}" presName="linear" presStyleCnt="0">
        <dgm:presLayoutVars>
          <dgm:animLvl val="lvl"/>
          <dgm:resizeHandles val="exact"/>
        </dgm:presLayoutVars>
      </dgm:prSet>
      <dgm:spPr/>
    </dgm:pt>
    <dgm:pt modelId="{9598AA64-F6B5-47C2-94E4-6BAAD9F7B384}" type="pres">
      <dgm:prSet presAssocID="{7DFE3CF1-5E03-471C-B585-95E336B02E23}" presName="parentText" presStyleLbl="node1" presStyleIdx="0" presStyleCnt="3">
        <dgm:presLayoutVars>
          <dgm:chMax val="0"/>
          <dgm:bulletEnabled val="1"/>
        </dgm:presLayoutVars>
      </dgm:prSet>
      <dgm:spPr/>
    </dgm:pt>
    <dgm:pt modelId="{A088B5E8-6D92-483C-B5BB-F709F0019107}" type="pres">
      <dgm:prSet presAssocID="{41D646AA-A2E5-4FAE-B2EF-D36D0ACB68A5}" presName="spacer" presStyleCnt="0"/>
      <dgm:spPr/>
    </dgm:pt>
    <dgm:pt modelId="{BF893F51-9FDA-419D-97D5-FBE885BBB274}" type="pres">
      <dgm:prSet presAssocID="{D3BA56EA-BEBE-483E-85F7-1C42A7D80AA7}" presName="parentText" presStyleLbl="node1" presStyleIdx="1" presStyleCnt="3">
        <dgm:presLayoutVars>
          <dgm:chMax val="0"/>
          <dgm:bulletEnabled val="1"/>
        </dgm:presLayoutVars>
      </dgm:prSet>
      <dgm:spPr/>
    </dgm:pt>
    <dgm:pt modelId="{3630B36D-4869-4622-B031-E7D0E4952638}" type="pres">
      <dgm:prSet presAssocID="{D3BA56EA-BEBE-483E-85F7-1C42A7D80AA7}" presName="childText" presStyleLbl="revTx" presStyleIdx="0" presStyleCnt="1">
        <dgm:presLayoutVars>
          <dgm:bulletEnabled val="1"/>
        </dgm:presLayoutVars>
      </dgm:prSet>
      <dgm:spPr/>
    </dgm:pt>
    <dgm:pt modelId="{039D6580-D45F-44BE-83D2-D9A62A30FFF5}" type="pres">
      <dgm:prSet presAssocID="{1ECE98EE-41E8-48EC-BEDF-0A76AA50A169}" presName="parentText" presStyleLbl="node1" presStyleIdx="2" presStyleCnt="3">
        <dgm:presLayoutVars>
          <dgm:chMax val="0"/>
          <dgm:bulletEnabled val="1"/>
        </dgm:presLayoutVars>
      </dgm:prSet>
      <dgm:spPr/>
    </dgm:pt>
  </dgm:ptLst>
  <dgm:cxnLst>
    <dgm:cxn modelId="{7D3CFC3C-7CA5-4DB9-B0A2-3D542A0699D0}" srcId="{6E13BDC5-2177-4040-846A-7A342427ECB4}" destId="{D3BA56EA-BEBE-483E-85F7-1C42A7D80AA7}" srcOrd="1" destOrd="0" parTransId="{1C2C5414-9987-41E2-AC52-F406C1767122}" sibTransId="{F263567A-2679-4E09-BD7A-09304F833C42}"/>
    <dgm:cxn modelId="{97582660-B4BF-4B14-B381-230DDD7978B0}" srcId="{D3BA56EA-BEBE-483E-85F7-1C42A7D80AA7}" destId="{ECC7D3B5-8D28-403C-82D9-47A8C9508ADA}" srcOrd="0" destOrd="0" parTransId="{233B7767-D5B0-4D43-A889-50C8BBA4DFBA}" sibTransId="{3CA63D38-49C7-4C87-906B-FCD96A3C715E}"/>
    <dgm:cxn modelId="{8FBED14C-4917-4871-BFE5-C89ED8EAC5B7}" type="presOf" srcId="{ECC7D3B5-8D28-403C-82D9-47A8C9508ADA}" destId="{3630B36D-4869-4622-B031-E7D0E4952638}" srcOrd="0" destOrd="0" presId="urn:microsoft.com/office/officeart/2005/8/layout/vList2"/>
    <dgm:cxn modelId="{DA9EDA88-E1BE-4B59-BDAF-A28332103300}" type="presOf" srcId="{6E13BDC5-2177-4040-846A-7A342427ECB4}" destId="{0FA6A47F-3106-4DAC-9D3A-F3C7555B18B3}" srcOrd="0" destOrd="0" presId="urn:microsoft.com/office/officeart/2005/8/layout/vList2"/>
    <dgm:cxn modelId="{B349EB93-C1E6-43D8-ABA0-B25D7D38DC0E}" type="presOf" srcId="{1ECE98EE-41E8-48EC-BEDF-0A76AA50A169}" destId="{039D6580-D45F-44BE-83D2-D9A62A30FFF5}" srcOrd="0" destOrd="0" presId="urn:microsoft.com/office/officeart/2005/8/layout/vList2"/>
    <dgm:cxn modelId="{134DA9C0-A77E-4805-8681-02B8A6DB85A7}" type="presOf" srcId="{7DFE3CF1-5E03-471C-B585-95E336B02E23}" destId="{9598AA64-F6B5-47C2-94E4-6BAAD9F7B384}" srcOrd="0" destOrd="0" presId="urn:microsoft.com/office/officeart/2005/8/layout/vList2"/>
    <dgm:cxn modelId="{154D9EC2-8D95-4FE5-A73D-E97D844041CA}" srcId="{6E13BDC5-2177-4040-846A-7A342427ECB4}" destId="{1ECE98EE-41E8-48EC-BEDF-0A76AA50A169}" srcOrd="2" destOrd="0" parTransId="{50395857-354A-42B0-81BA-6D3261B3A52F}" sibTransId="{03FF8383-F760-48F0-8412-EDA08F351208}"/>
    <dgm:cxn modelId="{ACC40DE8-94F9-42C8-82F6-F549F7578DDC}" type="presOf" srcId="{D3BA56EA-BEBE-483E-85F7-1C42A7D80AA7}" destId="{BF893F51-9FDA-419D-97D5-FBE885BBB274}" srcOrd="0" destOrd="0" presId="urn:microsoft.com/office/officeart/2005/8/layout/vList2"/>
    <dgm:cxn modelId="{A8D803FC-87A2-41EE-8DF8-DEB77DEFDAF8}" srcId="{6E13BDC5-2177-4040-846A-7A342427ECB4}" destId="{7DFE3CF1-5E03-471C-B585-95E336B02E23}" srcOrd="0" destOrd="0" parTransId="{1621FAFC-A631-4CAD-BE3B-C009E5D16330}" sibTransId="{41D646AA-A2E5-4FAE-B2EF-D36D0ACB68A5}"/>
    <dgm:cxn modelId="{197E9828-A8CE-4A1D-B43D-791A51080B90}" type="presParOf" srcId="{0FA6A47F-3106-4DAC-9D3A-F3C7555B18B3}" destId="{9598AA64-F6B5-47C2-94E4-6BAAD9F7B384}" srcOrd="0" destOrd="0" presId="urn:microsoft.com/office/officeart/2005/8/layout/vList2"/>
    <dgm:cxn modelId="{C1702299-1AE0-4CFE-9881-3839BD1248AC}" type="presParOf" srcId="{0FA6A47F-3106-4DAC-9D3A-F3C7555B18B3}" destId="{A088B5E8-6D92-483C-B5BB-F709F0019107}" srcOrd="1" destOrd="0" presId="urn:microsoft.com/office/officeart/2005/8/layout/vList2"/>
    <dgm:cxn modelId="{BC62103E-E573-403E-8D62-A10802345E33}" type="presParOf" srcId="{0FA6A47F-3106-4DAC-9D3A-F3C7555B18B3}" destId="{BF893F51-9FDA-419D-97D5-FBE885BBB274}" srcOrd="2" destOrd="0" presId="urn:microsoft.com/office/officeart/2005/8/layout/vList2"/>
    <dgm:cxn modelId="{F3594D9C-13E8-4946-A1BA-11E8F7548988}" type="presParOf" srcId="{0FA6A47F-3106-4DAC-9D3A-F3C7555B18B3}" destId="{3630B36D-4869-4622-B031-E7D0E4952638}" srcOrd="3" destOrd="0" presId="urn:microsoft.com/office/officeart/2005/8/layout/vList2"/>
    <dgm:cxn modelId="{F46DD7D8-A5E9-4983-8498-3890EE359E56}" type="presParOf" srcId="{0FA6A47F-3106-4DAC-9D3A-F3C7555B18B3}" destId="{039D6580-D45F-44BE-83D2-D9A62A30FFF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B85E47-E1CA-40C6-9B4F-3748165AB4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2AFAAE-29E8-4EAF-AE90-08A9AF52F204}">
      <dgm:prSet/>
      <dgm:spPr/>
      <dgm:t>
        <a:bodyPr/>
        <a:lstStyle/>
        <a:p>
          <a:pPr>
            <a:lnSpc>
              <a:spcPct val="100000"/>
            </a:lnSpc>
          </a:pPr>
          <a:r>
            <a:rPr lang="es-ES"/>
            <a:t>B) ¿Qué vehículos son los que más viajes realizan en cada mes? ¿Son el mismo vehículo? </a:t>
          </a:r>
          <a:r>
            <a:rPr lang="es-ES" b="1"/>
            <a:t>Tabla </a:t>
          </a:r>
          <a:r>
            <a:rPr lang="es-ES" b="1">
              <a:latin typeface="Franklin Gothic Book" panose="020B0503020102020204"/>
            </a:rPr>
            <a:t>A</a:t>
          </a:r>
          <a:r>
            <a:rPr lang="es-ES" b="1"/>
            <a:t>)</a:t>
          </a:r>
          <a:endParaRPr lang="en-US"/>
        </a:p>
      </dgm:t>
    </dgm:pt>
    <dgm:pt modelId="{D8FC265F-25D6-4801-8264-4EAEC0FCF744}" type="parTrans" cxnId="{0EB07BEB-81A7-4BC1-B10B-7AD44FD23CCE}">
      <dgm:prSet/>
      <dgm:spPr/>
      <dgm:t>
        <a:bodyPr/>
        <a:lstStyle/>
        <a:p>
          <a:endParaRPr lang="en-US"/>
        </a:p>
      </dgm:t>
    </dgm:pt>
    <dgm:pt modelId="{89188A2A-79B0-4A4A-A0A8-B103E01F9C6B}" type="sibTrans" cxnId="{0EB07BEB-81A7-4BC1-B10B-7AD44FD23CCE}">
      <dgm:prSet/>
      <dgm:spPr/>
      <dgm:t>
        <a:bodyPr/>
        <a:lstStyle/>
        <a:p>
          <a:endParaRPr lang="en-US"/>
        </a:p>
      </dgm:t>
    </dgm:pt>
    <dgm:pt modelId="{5BE4A921-067A-4021-8FD9-C366A28BCDAC}">
      <dgm:prSet/>
      <dgm:spPr/>
      <dgm:t>
        <a:bodyPr/>
        <a:lstStyle/>
        <a:p>
          <a:pPr>
            <a:lnSpc>
              <a:spcPct val="100000"/>
            </a:lnSpc>
          </a:pPr>
          <a:r>
            <a:rPr lang="es-ES" b="1"/>
            <a:t>20BA941F62CC07F1FA3EF3E122B1E9B2 (Septiembre, Octubre, Noviembre)</a:t>
          </a:r>
          <a:endParaRPr lang="en-US"/>
        </a:p>
      </dgm:t>
    </dgm:pt>
    <dgm:pt modelId="{EB26C386-42ED-4D3D-BF04-F27E8989FBDC}" type="parTrans" cxnId="{317EC383-6585-4467-A3BF-D968C0071A34}">
      <dgm:prSet/>
      <dgm:spPr/>
      <dgm:t>
        <a:bodyPr/>
        <a:lstStyle/>
        <a:p>
          <a:endParaRPr lang="en-US"/>
        </a:p>
      </dgm:t>
    </dgm:pt>
    <dgm:pt modelId="{2C1BFA23-B53F-4AB5-A125-2C13ADB124DC}" type="sibTrans" cxnId="{317EC383-6585-4467-A3BF-D968C0071A34}">
      <dgm:prSet/>
      <dgm:spPr/>
      <dgm:t>
        <a:bodyPr/>
        <a:lstStyle/>
        <a:p>
          <a:endParaRPr lang="en-US"/>
        </a:p>
      </dgm:t>
    </dgm:pt>
    <dgm:pt modelId="{C79559F5-8763-4EEE-A0AF-691AB569C30B}">
      <dgm:prSet/>
      <dgm:spPr/>
      <dgm:t>
        <a:bodyPr/>
        <a:lstStyle/>
        <a:p>
          <a:pPr>
            <a:lnSpc>
              <a:spcPct val="100000"/>
            </a:lnSpc>
          </a:pPr>
          <a:r>
            <a:rPr lang="es-ES" b="1"/>
            <a:t>A4FC84D2662D988828DBD26B0948A413 (Junio, Julio)</a:t>
          </a:r>
          <a:endParaRPr lang="en-US"/>
        </a:p>
      </dgm:t>
    </dgm:pt>
    <dgm:pt modelId="{3ABC1C72-46B2-492E-AF56-562127E5241F}" type="parTrans" cxnId="{413CE51B-DD54-48E2-9438-24317D075AFC}">
      <dgm:prSet/>
      <dgm:spPr/>
      <dgm:t>
        <a:bodyPr/>
        <a:lstStyle/>
        <a:p>
          <a:endParaRPr lang="en-US"/>
        </a:p>
      </dgm:t>
    </dgm:pt>
    <dgm:pt modelId="{703E190E-3896-478F-951E-60C550C5587C}" type="sibTrans" cxnId="{413CE51B-DD54-48E2-9438-24317D075AFC}">
      <dgm:prSet/>
      <dgm:spPr/>
      <dgm:t>
        <a:bodyPr/>
        <a:lstStyle/>
        <a:p>
          <a:endParaRPr lang="en-US"/>
        </a:p>
      </dgm:t>
    </dgm:pt>
    <dgm:pt modelId="{939234C8-9011-4EBF-8FE8-180D8648D4F8}" type="pres">
      <dgm:prSet presAssocID="{3AB85E47-E1CA-40C6-9B4F-3748165AB4E7}" presName="root" presStyleCnt="0">
        <dgm:presLayoutVars>
          <dgm:dir/>
          <dgm:resizeHandles val="exact"/>
        </dgm:presLayoutVars>
      </dgm:prSet>
      <dgm:spPr/>
    </dgm:pt>
    <dgm:pt modelId="{A5D462C2-58FF-45AE-8C35-887350148FEB}" type="pres">
      <dgm:prSet presAssocID="{422AFAAE-29E8-4EAF-AE90-08A9AF52F204}" presName="compNode" presStyleCnt="0"/>
      <dgm:spPr/>
    </dgm:pt>
    <dgm:pt modelId="{59DB3FF7-0AE2-4BCE-A076-12FCFEF26126}" type="pres">
      <dgm:prSet presAssocID="{422AFAAE-29E8-4EAF-AE90-08A9AF52F204}" presName="bgRect" presStyleLbl="bgShp" presStyleIdx="0" presStyleCnt="3"/>
      <dgm:spPr/>
    </dgm:pt>
    <dgm:pt modelId="{E8DE78E9-1F97-4993-AC08-B87098E65612}" type="pres">
      <dgm:prSet presAssocID="{422AFAAE-29E8-4EAF-AE90-08A9AF52F2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0D3BA823-2859-450C-A2A1-D361B10F93A1}" type="pres">
      <dgm:prSet presAssocID="{422AFAAE-29E8-4EAF-AE90-08A9AF52F204}" presName="spaceRect" presStyleCnt="0"/>
      <dgm:spPr/>
    </dgm:pt>
    <dgm:pt modelId="{D12CE650-4F92-44FA-ADF7-E8D3615A398D}" type="pres">
      <dgm:prSet presAssocID="{422AFAAE-29E8-4EAF-AE90-08A9AF52F204}" presName="parTx" presStyleLbl="revTx" presStyleIdx="0" presStyleCnt="3">
        <dgm:presLayoutVars>
          <dgm:chMax val="0"/>
          <dgm:chPref val="0"/>
        </dgm:presLayoutVars>
      </dgm:prSet>
      <dgm:spPr/>
    </dgm:pt>
    <dgm:pt modelId="{CF3F106F-9366-435C-8F42-6D2DEFBD65CA}" type="pres">
      <dgm:prSet presAssocID="{89188A2A-79B0-4A4A-A0A8-B103E01F9C6B}" presName="sibTrans" presStyleCnt="0"/>
      <dgm:spPr/>
    </dgm:pt>
    <dgm:pt modelId="{24B373F0-1981-41E0-BFFE-A061C521F01E}" type="pres">
      <dgm:prSet presAssocID="{5BE4A921-067A-4021-8FD9-C366A28BCDAC}" presName="compNode" presStyleCnt="0"/>
      <dgm:spPr/>
    </dgm:pt>
    <dgm:pt modelId="{1C75EB36-8AF9-4AB6-8AA6-F101B334EF46}" type="pres">
      <dgm:prSet presAssocID="{5BE4A921-067A-4021-8FD9-C366A28BCDAC}" presName="bgRect" presStyleLbl="bgShp" presStyleIdx="1" presStyleCnt="3"/>
      <dgm:spPr/>
    </dgm:pt>
    <dgm:pt modelId="{89FE96F4-F212-4B92-8639-AAF5C72FB6C9}" type="pres">
      <dgm:prSet presAssocID="{5BE4A921-067A-4021-8FD9-C366A28BCDAC}"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4E69EC6B-CFAB-402B-B56C-01D0AC4C86CF}" type="pres">
      <dgm:prSet presAssocID="{5BE4A921-067A-4021-8FD9-C366A28BCDAC}" presName="spaceRect" presStyleCnt="0"/>
      <dgm:spPr/>
    </dgm:pt>
    <dgm:pt modelId="{FB235962-7D3A-4E65-9528-1521ECC2C020}" type="pres">
      <dgm:prSet presAssocID="{5BE4A921-067A-4021-8FD9-C366A28BCDAC}" presName="parTx" presStyleLbl="revTx" presStyleIdx="1" presStyleCnt="3">
        <dgm:presLayoutVars>
          <dgm:chMax val="0"/>
          <dgm:chPref val="0"/>
        </dgm:presLayoutVars>
      </dgm:prSet>
      <dgm:spPr/>
    </dgm:pt>
    <dgm:pt modelId="{FF35AE4A-59A7-44BC-90A2-E484139DC395}" type="pres">
      <dgm:prSet presAssocID="{2C1BFA23-B53F-4AB5-A125-2C13ADB124DC}" presName="sibTrans" presStyleCnt="0"/>
      <dgm:spPr/>
    </dgm:pt>
    <dgm:pt modelId="{29105DAA-736D-48C1-96B4-81572F44FE9A}" type="pres">
      <dgm:prSet presAssocID="{C79559F5-8763-4EEE-A0AF-691AB569C30B}" presName="compNode" presStyleCnt="0"/>
      <dgm:spPr/>
    </dgm:pt>
    <dgm:pt modelId="{70D8DFC7-8395-4F40-B6E5-6AEDD8F28B70}" type="pres">
      <dgm:prSet presAssocID="{C79559F5-8763-4EEE-A0AF-691AB569C30B}" presName="bgRect" presStyleLbl="bgShp" presStyleIdx="2" presStyleCnt="3"/>
      <dgm:spPr/>
    </dgm:pt>
    <dgm:pt modelId="{815004D2-E4D5-44E5-8EDA-49E33BEB5364}" type="pres">
      <dgm:prSet presAssocID="{C79559F5-8763-4EEE-A0AF-691AB569C30B}"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81B49A86-9BA0-4955-853C-BE67C7EE182C}" type="pres">
      <dgm:prSet presAssocID="{C79559F5-8763-4EEE-A0AF-691AB569C30B}" presName="spaceRect" presStyleCnt="0"/>
      <dgm:spPr/>
    </dgm:pt>
    <dgm:pt modelId="{993D2A2A-A075-4218-AB64-75EAEBCA3F9F}" type="pres">
      <dgm:prSet presAssocID="{C79559F5-8763-4EEE-A0AF-691AB569C30B}" presName="parTx" presStyleLbl="revTx" presStyleIdx="2" presStyleCnt="3">
        <dgm:presLayoutVars>
          <dgm:chMax val="0"/>
          <dgm:chPref val="0"/>
        </dgm:presLayoutVars>
      </dgm:prSet>
      <dgm:spPr/>
    </dgm:pt>
  </dgm:ptLst>
  <dgm:cxnLst>
    <dgm:cxn modelId="{413CE51B-DD54-48E2-9438-24317D075AFC}" srcId="{3AB85E47-E1CA-40C6-9B4F-3748165AB4E7}" destId="{C79559F5-8763-4EEE-A0AF-691AB569C30B}" srcOrd="2" destOrd="0" parTransId="{3ABC1C72-46B2-492E-AF56-562127E5241F}" sibTransId="{703E190E-3896-478F-951E-60C550C5587C}"/>
    <dgm:cxn modelId="{0A1AB482-ED21-4275-8F43-BEC6860A782E}" type="presOf" srcId="{C79559F5-8763-4EEE-A0AF-691AB569C30B}" destId="{993D2A2A-A075-4218-AB64-75EAEBCA3F9F}" srcOrd="0" destOrd="0" presId="urn:microsoft.com/office/officeart/2018/2/layout/IconVerticalSolidList"/>
    <dgm:cxn modelId="{317EC383-6585-4467-A3BF-D968C0071A34}" srcId="{3AB85E47-E1CA-40C6-9B4F-3748165AB4E7}" destId="{5BE4A921-067A-4021-8FD9-C366A28BCDAC}" srcOrd="1" destOrd="0" parTransId="{EB26C386-42ED-4D3D-BF04-F27E8989FBDC}" sibTransId="{2C1BFA23-B53F-4AB5-A125-2C13ADB124DC}"/>
    <dgm:cxn modelId="{D0786C9E-2579-4204-A5AB-5756C815C2D3}" type="presOf" srcId="{5BE4A921-067A-4021-8FD9-C366A28BCDAC}" destId="{FB235962-7D3A-4E65-9528-1521ECC2C020}" srcOrd="0" destOrd="0" presId="urn:microsoft.com/office/officeart/2018/2/layout/IconVerticalSolidList"/>
    <dgm:cxn modelId="{C9765ECA-9393-4A8D-8930-7302D7813547}" type="presOf" srcId="{422AFAAE-29E8-4EAF-AE90-08A9AF52F204}" destId="{D12CE650-4F92-44FA-ADF7-E8D3615A398D}" srcOrd="0" destOrd="0" presId="urn:microsoft.com/office/officeart/2018/2/layout/IconVerticalSolidList"/>
    <dgm:cxn modelId="{733522E0-41E9-49C3-A90E-782E05D8E226}" type="presOf" srcId="{3AB85E47-E1CA-40C6-9B4F-3748165AB4E7}" destId="{939234C8-9011-4EBF-8FE8-180D8648D4F8}" srcOrd="0" destOrd="0" presId="urn:microsoft.com/office/officeart/2018/2/layout/IconVerticalSolidList"/>
    <dgm:cxn modelId="{0EB07BEB-81A7-4BC1-B10B-7AD44FD23CCE}" srcId="{3AB85E47-E1CA-40C6-9B4F-3748165AB4E7}" destId="{422AFAAE-29E8-4EAF-AE90-08A9AF52F204}" srcOrd="0" destOrd="0" parTransId="{D8FC265F-25D6-4801-8264-4EAEC0FCF744}" sibTransId="{89188A2A-79B0-4A4A-A0A8-B103E01F9C6B}"/>
    <dgm:cxn modelId="{43BFBB0D-31FB-4F90-9DC4-76B244D0AEBA}" type="presParOf" srcId="{939234C8-9011-4EBF-8FE8-180D8648D4F8}" destId="{A5D462C2-58FF-45AE-8C35-887350148FEB}" srcOrd="0" destOrd="0" presId="urn:microsoft.com/office/officeart/2018/2/layout/IconVerticalSolidList"/>
    <dgm:cxn modelId="{70F11FC5-6254-43A1-A466-EA8A928E64EE}" type="presParOf" srcId="{A5D462C2-58FF-45AE-8C35-887350148FEB}" destId="{59DB3FF7-0AE2-4BCE-A076-12FCFEF26126}" srcOrd="0" destOrd="0" presId="urn:microsoft.com/office/officeart/2018/2/layout/IconVerticalSolidList"/>
    <dgm:cxn modelId="{D3731F89-6CC1-4737-85EC-E446B11FC5A9}" type="presParOf" srcId="{A5D462C2-58FF-45AE-8C35-887350148FEB}" destId="{E8DE78E9-1F97-4993-AC08-B87098E65612}" srcOrd="1" destOrd="0" presId="urn:microsoft.com/office/officeart/2018/2/layout/IconVerticalSolidList"/>
    <dgm:cxn modelId="{D153B225-0796-4B16-A30B-992279CE1A0C}" type="presParOf" srcId="{A5D462C2-58FF-45AE-8C35-887350148FEB}" destId="{0D3BA823-2859-450C-A2A1-D361B10F93A1}" srcOrd="2" destOrd="0" presId="urn:microsoft.com/office/officeart/2018/2/layout/IconVerticalSolidList"/>
    <dgm:cxn modelId="{BCDAD7AC-23B0-42A7-B335-3F8A7FAFFFF0}" type="presParOf" srcId="{A5D462C2-58FF-45AE-8C35-887350148FEB}" destId="{D12CE650-4F92-44FA-ADF7-E8D3615A398D}" srcOrd="3" destOrd="0" presId="urn:microsoft.com/office/officeart/2018/2/layout/IconVerticalSolidList"/>
    <dgm:cxn modelId="{DC8029DA-8989-49BB-B7D9-707C3AF7D45C}" type="presParOf" srcId="{939234C8-9011-4EBF-8FE8-180D8648D4F8}" destId="{CF3F106F-9366-435C-8F42-6D2DEFBD65CA}" srcOrd="1" destOrd="0" presId="urn:microsoft.com/office/officeart/2018/2/layout/IconVerticalSolidList"/>
    <dgm:cxn modelId="{C60A880E-3269-4EDE-8FAC-D874A370288C}" type="presParOf" srcId="{939234C8-9011-4EBF-8FE8-180D8648D4F8}" destId="{24B373F0-1981-41E0-BFFE-A061C521F01E}" srcOrd="2" destOrd="0" presId="urn:microsoft.com/office/officeart/2018/2/layout/IconVerticalSolidList"/>
    <dgm:cxn modelId="{8ABA8CEB-737C-4B1B-9343-1511BE150FAD}" type="presParOf" srcId="{24B373F0-1981-41E0-BFFE-A061C521F01E}" destId="{1C75EB36-8AF9-4AB6-8AA6-F101B334EF46}" srcOrd="0" destOrd="0" presId="urn:microsoft.com/office/officeart/2018/2/layout/IconVerticalSolidList"/>
    <dgm:cxn modelId="{F89ED27A-32BB-43EF-83CC-7EDA0052A825}" type="presParOf" srcId="{24B373F0-1981-41E0-BFFE-A061C521F01E}" destId="{89FE96F4-F212-4B92-8639-AAF5C72FB6C9}" srcOrd="1" destOrd="0" presId="urn:microsoft.com/office/officeart/2018/2/layout/IconVerticalSolidList"/>
    <dgm:cxn modelId="{B53A1A5E-17E4-4BFD-BAB1-457079896348}" type="presParOf" srcId="{24B373F0-1981-41E0-BFFE-A061C521F01E}" destId="{4E69EC6B-CFAB-402B-B56C-01D0AC4C86CF}" srcOrd="2" destOrd="0" presId="urn:microsoft.com/office/officeart/2018/2/layout/IconVerticalSolidList"/>
    <dgm:cxn modelId="{A0D3B788-7BA6-4619-9C5D-06206712C5A9}" type="presParOf" srcId="{24B373F0-1981-41E0-BFFE-A061C521F01E}" destId="{FB235962-7D3A-4E65-9528-1521ECC2C020}" srcOrd="3" destOrd="0" presId="urn:microsoft.com/office/officeart/2018/2/layout/IconVerticalSolidList"/>
    <dgm:cxn modelId="{7B9C5899-95E4-45E0-A143-3D891EEBD035}" type="presParOf" srcId="{939234C8-9011-4EBF-8FE8-180D8648D4F8}" destId="{FF35AE4A-59A7-44BC-90A2-E484139DC395}" srcOrd="3" destOrd="0" presId="urn:microsoft.com/office/officeart/2018/2/layout/IconVerticalSolidList"/>
    <dgm:cxn modelId="{89CA5C56-1E3E-41B5-B7AA-14BBB873A240}" type="presParOf" srcId="{939234C8-9011-4EBF-8FE8-180D8648D4F8}" destId="{29105DAA-736D-48C1-96B4-81572F44FE9A}" srcOrd="4" destOrd="0" presId="urn:microsoft.com/office/officeart/2018/2/layout/IconVerticalSolidList"/>
    <dgm:cxn modelId="{1227CC13-9EB4-4AEE-ACF0-7341ADDC1341}" type="presParOf" srcId="{29105DAA-736D-48C1-96B4-81572F44FE9A}" destId="{70D8DFC7-8395-4F40-B6E5-6AEDD8F28B70}" srcOrd="0" destOrd="0" presId="urn:microsoft.com/office/officeart/2018/2/layout/IconVerticalSolidList"/>
    <dgm:cxn modelId="{87F3F2F6-CD74-487A-B5B7-5474A9624A9D}" type="presParOf" srcId="{29105DAA-736D-48C1-96B4-81572F44FE9A}" destId="{815004D2-E4D5-44E5-8EDA-49E33BEB5364}" srcOrd="1" destOrd="0" presId="urn:microsoft.com/office/officeart/2018/2/layout/IconVerticalSolidList"/>
    <dgm:cxn modelId="{E9CF8A66-1FFC-414C-B74B-865B39336DA4}" type="presParOf" srcId="{29105DAA-736D-48C1-96B4-81572F44FE9A}" destId="{81B49A86-9BA0-4955-853C-BE67C7EE182C}" srcOrd="2" destOrd="0" presId="urn:microsoft.com/office/officeart/2018/2/layout/IconVerticalSolidList"/>
    <dgm:cxn modelId="{BDBB475C-4573-4784-9AD8-B74D0041B03A}" type="presParOf" srcId="{29105DAA-736D-48C1-96B4-81572F44FE9A}" destId="{993D2A2A-A075-4218-AB64-75EAEBCA3F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8AA64-F6B5-47C2-94E4-6BAAD9F7B384}">
      <dsp:nvSpPr>
        <dsp:cNvPr id="0" name=""/>
        <dsp:cNvSpPr/>
      </dsp:nvSpPr>
      <dsp:spPr>
        <a:xfrm>
          <a:off x="0" y="16799"/>
          <a:ext cx="9946056" cy="10530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b="1" kern="1200">
              <a:solidFill>
                <a:schemeClr val="tx1"/>
              </a:solidFill>
              <a:latin typeface="Franklin Gothic Book" panose="020B0503020102020204"/>
            </a:rPr>
            <a:t>Se</a:t>
          </a:r>
          <a:r>
            <a:rPr lang="es-ES" sz="2000" b="1" i="0" u="none" strike="noStrike" kern="1200" cap="none" baseline="0" noProof="0">
              <a:solidFill>
                <a:schemeClr val="tx1"/>
              </a:solidFill>
              <a:latin typeface="Franklin Gothic Book"/>
            </a:rPr>
            <a:t> convirtieron las columnas "pickup_datetime" y "dropoff_datetime" al formato datetime para trabajar con las diferencias de tiempo que hay entre ellas</a:t>
          </a:r>
          <a:r>
            <a:rPr lang="es-ES" sz="2000" b="1" i="0" u="none" strike="noStrike" kern="1200" cap="none" baseline="0" noProof="0">
              <a:solidFill>
                <a:srgbClr val="010000"/>
              </a:solidFill>
              <a:latin typeface="Franklin Gothic Book"/>
            </a:rPr>
            <a:t>.</a:t>
          </a:r>
          <a:endParaRPr lang="es-ES" sz="2000" b="1" i="0" u="none" strike="noStrike" kern="1200" cap="none" baseline="0" noProof="0">
            <a:solidFill>
              <a:schemeClr val="tx1"/>
            </a:solidFill>
            <a:latin typeface="Franklin Gothic Book"/>
          </a:endParaRPr>
        </a:p>
      </dsp:txBody>
      <dsp:txXfrm>
        <a:off x="51403" y="68202"/>
        <a:ext cx="9843250" cy="950194"/>
      </dsp:txXfrm>
    </dsp:sp>
    <dsp:sp modelId="{BF893F51-9FDA-419D-97D5-FBE885BBB274}">
      <dsp:nvSpPr>
        <dsp:cNvPr id="0" name=""/>
        <dsp:cNvSpPr/>
      </dsp:nvSpPr>
      <dsp:spPr>
        <a:xfrm>
          <a:off x="0" y="1127400"/>
          <a:ext cx="9946056" cy="1053000"/>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b="0" kern="1200">
              <a:solidFill>
                <a:schemeClr val="tx1"/>
              </a:solidFill>
            </a:rPr>
            <a:t>Se generó una columna nueva llamada "duración" con la diferencia entre "dropoff_datetime" y "pickup_datetime" </a:t>
          </a:r>
          <a:r>
            <a:rPr lang="es-ES" sz="2000" b="0" kern="1200">
              <a:solidFill>
                <a:schemeClr val="tx1"/>
              </a:solidFill>
              <a:latin typeface="Franklin Gothic Book" panose="020B0503020102020204"/>
            </a:rPr>
            <a:t>implementando la instrucción ".total_seconds()" para</a:t>
          </a:r>
          <a:r>
            <a:rPr lang="es-ES" sz="2000" b="0" kern="1200">
              <a:solidFill>
                <a:schemeClr val="tx1"/>
              </a:solidFill>
            </a:rPr>
            <a:t> compararla con cada uno de los renglones de la columna "trip_time_in_secs".</a:t>
          </a:r>
        </a:p>
      </dsp:txBody>
      <dsp:txXfrm>
        <a:off x="51403" y="1178803"/>
        <a:ext cx="9843250" cy="950194"/>
      </dsp:txXfrm>
    </dsp:sp>
    <dsp:sp modelId="{3630B36D-4869-4622-B031-E7D0E4952638}">
      <dsp:nvSpPr>
        <dsp:cNvPr id="0" name=""/>
        <dsp:cNvSpPr/>
      </dsp:nvSpPr>
      <dsp:spPr>
        <a:xfrm>
          <a:off x="0" y="2180400"/>
          <a:ext cx="994605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7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ES" sz="1600" b="0" kern="1200">
              <a:solidFill>
                <a:schemeClr val="tx1"/>
              </a:solidFill>
            </a:rPr>
            <a:t>Los resultados se muestran en la columna "Datos Diferentes" en la tabla siguiente</a:t>
          </a:r>
          <a:endParaRPr lang="en-US" sz="1600" b="0" kern="1200">
            <a:solidFill>
              <a:schemeClr val="tx1"/>
            </a:solidFill>
          </a:endParaRPr>
        </a:p>
      </dsp:txBody>
      <dsp:txXfrm>
        <a:off x="0" y="2180400"/>
        <a:ext cx="9946056" cy="331200"/>
      </dsp:txXfrm>
    </dsp:sp>
    <dsp:sp modelId="{039D6580-D45F-44BE-83D2-D9A62A30FFF5}">
      <dsp:nvSpPr>
        <dsp:cNvPr id="0" name=""/>
        <dsp:cNvSpPr/>
      </dsp:nvSpPr>
      <dsp:spPr>
        <a:xfrm>
          <a:off x="0" y="2511600"/>
          <a:ext cx="9946056" cy="1053000"/>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b="0" kern="1200">
              <a:solidFill>
                <a:schemeClr val="tx1"/>
              </a:solidFill>
            </a:rPr>
            <a:t>Se definió como "viaje_largo" aquellos cuya duración es mayor a 20 minutos (1200 segundos)</a:t>
          </a:r>
          <a:endParaRPr lang="es-ES" sz="2000" kern="1200">
            <a:solidFill>
              <a:schemeClr val="tx1"/>
            </a:solidFill>
          </a:endParaRPr>
        </a:p>
      </dsp:txBody>
      <dsp:txXfrm>
        <a:off x="51403" y="2563003"/>
        <a:ext cx="9843250" cy="95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B3FF7-0AE2-4BCE-A076-12FCFEF26126}">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E78E9-1F97-4993-AC08-B87098E65612}">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2CE650-4F92-44FA-ADF7-E8D3615A398D}">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55650">
            <a:lnSpc>
              <a:spcPct val="100000"/>
            </a:lnSpc>
            <a:spcBef>
              <a:spcPct val="0"/>
            </a:spcBef>
            <a:spcAft>
              <a:spcPct val="35000"/>
            </a:spcAft>
            <a:buNone/>
          </a:pPr>
          <a:r>
            <a:rPr lang="es-ES" sz="1700" kern="1200"/>
            <a:t>B) ¿Qué vehículos son los que más viajes realizan en cada mes? ¿Son el mismo vehículo? </a:t>
          </a:r>
          <a:r>
            <a:rPr lang="es-ES" sz="1700" b="1" kern="1200"/>
            <a:t>Tabla </a:t>
          </a:r>
          <a:r>
            <a:rPr lang="es-ES" sz="1700" b="1" kern="1200">
              <a:latin typeface="Franklin Gothic Book" panose="020B0503020102020204"/>
            </a:rPr>
            <a:t>A</a:t>
          </a:r>
          <a:r>
            <a:rPr lang="es-ES" sz="1700" b="1" kern="1200"/>
            <a:t>)</a:t>
          </a:r>
          <a:endParaRPr lang="en-US" sz="1700" kern="1200"/>
        </a:p>
      </dsp:txBody>
      <dsp:txXfrm>
        <a:off x="1840237" y="680"/>
        <a:ext cx="4666066" cy="1593279"/>
      </dsp:txXfrm>
    </dsp:sp>
    <dsp:sp modelId="{1C75EB36-8AF9-4AB6-8AA6-F101B334EF46}">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E96F4-F212-4B92-8639-AAF5C72FB6C9}">
      <dsp:nvSpPr>
        <dsp:cNvPr id="0" name=""/>
        <dsp:cNvSpPr/>
      </dsp:nvSpPr>
      <dsp:spPr>
        <a:xfrm>
          <a:off x="481967" y="2350768"/>
          <a:ext cx="876303" cy="87630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235962-7D3A-4E65-9528-1521ECC2C020}">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55650">
            <a:lnSpc>
              <a:spcPct val="100000"/>
            </a:lnSpc>
            <a:spcBef>
              <a:spcPct val="0"/>
            </a:spcBef>
            <a:spcAft>
              <a:spcPct val="35000"/>
            </a:spcAft>
            <a:buNone/>
          </a:pPr>
          <a:r>
            <a:rPr lang="es-ES" sz="1700" b="1" kern="1200"/>
            <a:t>20BA941F62CC07F1FA3EF3E122B1E9B2 (Septiembre, Octubre, Noviembre)</a:t>
          </a:r>
          <a:endParaRPr lang="en-US" sz="1700" kern="1200"/>
        </a:p>
      </dsp:txBody>
      <dsp:txXfrm>
        <a:off x="1840237" y="1992280"/>
        <a:ext cx="4666066" cy="1593279"/>
      </dsp:txXfrm>
    </dsp:sp>
    <dsp:sp modelId="{70D8DFC7-8395-4F40-B6E5-6AEDD8F28B70}">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004D2-E4D5-44E5-8EDA-49E33BEB5364}">
      <dsp:nvSpPr>
        <dsp:cNvPr id="0" name=""/>
        <dsp:cNvSpPr/>
      </dsp:nvSpPr>
      <dsp:spPr>
        <a:xfrm>
          <a:off x="481967" y="4342367"/>
          <a:ext cx="876303" cy="87630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93D2A2A-A075-4218-AB64-75EAEBCA3F9F}">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55650">
            <a:lnSpc>
              <a:spcPct val="100000"/>
            </a:lnSpc>
            <a:spcBef>
              <a:spcPct val="0"/>
            </a:spcBef>
            <a:spcAft>
              <a:spcPct val="35000"/>
            </a:spcAft>
            <a:buNone/>
          </a:pPr>
          <a:r>
            <a:rPr lang="es-ES" sz="1700" b="1" kern="1200"/>
            <a:t>A4FC84D2662D988828DBD26B0948A413 (Junio, Julio)</a:t>
          </a:r>
          <a:endParaRPr lang="en-US" sz="1700" kern="1200"/>
        </a:p>
      </dsp:txBody>
      <dsp:txXfrm>
        <a:off x="1840237" y="3983879"/>
        <a:ext cx="4666066" cy="15932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dirty="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dirty="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87DE6118-2437-4B30-8E3C-4D2BE6020583}" type="datetimeFigureOut">
              <a:rPr lang="en-US" dirty="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A6F6C-820A-48BA-A04A-B3234BD178E4}"/>
              </a:ext>
            </a:extLst>
          </p:cNvPr>
          <p:cNvSpPr>
            <a:spLocks noGrp="1"/>
          </p:cNvSpPr>
          <p:nvPr>
            <p:ph type="ctrTitle"/>
          </p:nvPr>
        </p:nvSpPr>
        <p:spPr/>
        <p:txBody>
          <a:bodyPr/>
          <a:lstStyle/>
          <a:p>
            <a:r>
              <a:rPr lang="es-MX"/>
              <a:t>Sistemas distribuidos ii</a:t>
            </a:r>
          </a:p>
        </p:txBody>
      </p:sp>
      <p:sp>
        <p:nvSpPr>
          <p:cNvPr id="3" name="Subtítulo 2">
            <a:extLst>
              <a:ext uri="{FF2B5EF4-FFF2-40B4-BE49-F238E27FC236}">
                <a16:creationId xmlns:a16="http://schemas.microsoft.com/office/drawing/2014/main" id="{136C88C5-F0BA-49AF-B177-AB128CDB207A}"/>
              </a:ext>
            </a:extLst>
          </p:cNvPr>
          <p:cNvSpPr>
            <a:spLocks noGrp="1"/>
          </p:cNvSpPr>
          <p:nvPr>
            <p:ph type="subTitle" idx="1"/>
          </p:nvPr>
        </p:nvSpPr>
        <p:spPr/>
        <p:txBody>
          <a:bodyPr>
            <a:normAutofit/>
          </a:bodyPr>
          <a:lstStyle/>
          <a:p>
            <a:r>
              <a:rPr lang="es-MX"/>
              <a:t>EVALUACIÓN DE MEDIO TERMINO</a:t>
            </a:r>
          </a:p>
        </p:txBody>
      </p:sp>
      <p:sp>
        <p:nvSpPr>
          <p:cNvPr id="4" name="CuadroTexto 3">
            <a:extLst>
              <a:ext uri="{FF2B5EF4-FFF2-40B4-BE49-F238E27FC236}">
                <a16:creationId xmlns:a16="http://schemas.microsoft.com/office/drawing/2014/main" id="{6C2F40CE-E98D-4DA7-B6F8-AD6BAC0D2835}"/>
              </a:ext>
            </a:extLst>
          </p:cNvPr>
          <p:cNvSpPr txBox="1"/>
          <p:nvPr/>
        </p:nvSpPr>
        <p:spPr>
          <a:xfrm>
            <a:off x="7784984" y="4437776"/>
            <a:ext cx="3262240" cy="1477328"/>
          </a:xfrm>
          <a:prstGeom prst="rect">
            <a:avLst/>
          </a:prstGeom>
          <a:noFill/>
        </p:spPr>
        <p:txBody>
          <a:bodyPr wrap="none" rtlCol="0">
            <a:spAutoFit/>
          </a:bodyPr>
          <a:lstStyle/>
          <a:p>
            <a:r>
              <a:rPr lang="es-MX"/>
              <a:t>Ismael López Martínez </a:t>
            </a:r>
            <a:br>
              <a:rPr lang="es-MX"/>
            </a:br>
            <a:r>
              <a:rPr lang="es-MX" err="1"/>
              <a:t>Ginna</a:t>
            </a:r>
            <a:r>
              <a:rPr lang="es-MX"/>
              <a:t> </a:t>
            </a:r>
            <a:r>
              <a:rPr lang="es-MX" err="1"/>
              <a:t>Monzerrat</a:t>
            </a:r>
            <a:r>
              <a:rPr lang="es-MX"/>
              <a:t> Nava Enríquez</a:t>
            </a:r>
            <a:br>
              <a:rPr lang="es-MX"/>
            </a:br>
            <a:r>
              <a:rPr lang="es-MX"/>
              <a:t>Francisco García Ortega</a:t>
            </a:r>
            <a:br>
              <a:rPr lang="es-MX"/>
            </a:br>
            <a:r>
              <a:rPr lang="es-MX"/>
              <a:t>José David Cobos Trujillo</a:t>
            </a:r>
          </a:p>
          <a:p>
            <a:endParaRPr lang="es-MX"/>
          </a:p>
        </p:txBody>
      </p:sp>
    </p:spTree>
    <p:extLst>
      <p:ext uri="{BB962C8B-B14F-4D97-AF65-F5344CB8AC3E}">
        <p14:creationId xmlns:p14="http://schemas.microsoft.com/office/powerpoint/2010/main" val="211290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441463-9417-4F33-A9E8-572C5F206B5A}"/>
              </a:ext>
            </a:extLst>
          </p:cNvPr>
          <p:cNvSpPr>
            <a:spLocks noGrp="1"/>
          </p:cNvSpPr>
          <p:nvPr>
            <p:ph type="title"/>
          </p:nvPr>
        </p:nvSpPr>
        <p:spPr>
          <a:xfrm>
            <a:off x="7508100" y="663054"/>
            <a:ext cx="4008986" cy="1485900"/>
          </a:xfrm>
        </p:spPr>
        <p:txBody>
          <a:bodyPr vert="horz" lIns="91440" tIns="45720" rIns="91440" bIns="45720" rtlCol="0" anchor="t">
            <a:normAutofit/>
          </a:bodyPr>
          <a:lstStyle/>
          <a:p>
            <a:pPr algn="just"/>
            <a:r>
              <a:rPr lang="es-MX" sz="4000" b="1"/>
              <a:t>8. De los viajes largos identificar:</a:t>
            </a:r>
            <a:endParaRPr lang="es-ES"/>
          </a:p>
        </p:txBody>
      </p:sp>
      <p:sp>
        <p:nvSpPr>
          <p:cNvPr id="7"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a:extLst>
              <a:ext uri="{FF2B5EF4-FFF2-40B4-BE49-F238E27FC236}">
                <a16:creationId xmlns:a16="http://schemas.microsoft.com/office/drawing/2014/main" id="{D3E87033-A523-423A-9430-35E8FCE51FF6}"/>
              </a:ext>
            </a:extLst>
          </p:cNvPr>
          <p:cNvPicPr>
            <a:picLocks noChangeAspect="1"/>
          </p:cNvPicPr>
          <p:nvPr/>
        </p:nvPicPr>
        <p:blipFill>
          <a:blip r:embed="rId2"/>
          <a:stretch>
            <a:fillRect/>
          </a:stretch>
        </p:blipFill>
        <p:spPr>
          <a:xfrm>
            <a:off x="1141010" y="133316"/>
            <a:ext cx="4962883" cy="6601150"/>
          </a:xfrm>
          <a:prstGeom prst="rect">
            <a:avLst/>
          </a:prstGeom>
        </p:spPr>
      </p:pic>
      <p:sp>
        <p:nvSpPr>
          <p:cNvPr id="4" name="Content Placeholder 3">
            <a:extLst>
              <a:ext uri="{FF2B5EF4-FFF2-40B4-BE49-F238E27FC236}">
                <a16:creationId xmlns:a16="http://schemas.microsoft.com/office/drawing/2014/main" id="{0D0CC674-5DAD-43B5-8BA9-3A7EA3676F38}"/>
              </a:ext>
            </a:extLst>
          </p:cNvPr>
          <p:cNvSpPr>
            <a:spLocks noGrp="1"/>
          </p:cNvSpPr>
          <p:nvPr>
            <p:ph sz="half" idx="2"/>
          </p:nvPr>
        </p:nvSpPr>
        <p:spPr>
          <a:xfrm>
            <a:off x="7337503" y="2320119"/>
            <a:ext cx="4350180" cy="2660177"/>
          </a:xfrm>
        </p:spPr>
        <p:txBody>
          <a:bodyPr vert="horz" lIns="91440" tIns="45720" rIns="91440" bIns="45720" rtlCol="0" anchor="t">
            <a:normAutofit/>
          </a:bodyPr>
          <a:lstStyle/>
          <a:p>
            <a:pPr marL="383540" indent="-383540" algn="just"/>
            <a:r>
              <a:rPr lang="es-MX" sz="2800"/>
              <a:t>A) El número de taxis diferentes (la columna </a:t>
            </a:r>
            <a:r>
              <a:rPr lang="es-MX" sz="2800" i="1" err="1"/>
              <a:t>medallion</a:t>
            </a:r>
            <a:r>
              <a:rPr lang="es-MX" sz="2800"/>
              <a:t> contiene un número que identificada a cada uno de los vehículos)</a:t>
            </a:r>
            <a:r>
              <a:rPr lang="en-US" sz="2800"/>
              <a:t>. </a:t>
            </a:r>
            <a:endParaRPr lang="es-ES" sz="2800"/>
          </a:p>
          <a:p>
            <a:pPr marL="383540" indent="-383540"/>
            <a:endParaRPr lang="en-US"/>
          </a:p>
        </p:txBody>
      </p:sp>
    </p:spTree>
    <p:extLst>
      <p:ext uri="{BB962C8B-B14F-4D97-AF65-F5344CB8AC3E}">
        <p14:creationId xmlns:p14="http://schemas.microsoft.com/office/powerpoint/2010/main" val="423639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41463-9417-4F33-A9E8-572C5F206B5A}"/>
              </a:ext>
            </a:extLst>
          </p:cNvPr>
          <p:cNvSpPr>
            <a:spLocks noGrp="1"/>
          </p:cNvSpPr>
          <p:nvPr>
            <p:ph type="title"/>
          </p:nvPr>
        </p:nvSpPr>
        <p:spPr>
          <a:xfrm>
            <a:off x="640080" y="639704"/>
            <a:ext cx="3299579" cy="5577840"/>
          </a:xfrm>
        </p:spPr>
        <p:txBody>
          <a:bodyPr vert="horz" lIns="91440" tIns="45720" rIns="91440" bIns="45720" rtlCol="0" anchor="ctr">
            <a:normAutofit/>
          </a:bodyPr>
          <a:lstStyle/>
          <a:p>
            <a:pPr algn="ctr"/>
            <a:r>
              <a:rPr lang="es-MX" sz="4600" b="1"/>
              <a:t>8. De los viajes largo identificar:</a:t>
            </a:r>
          </a:p>
        </p:txBody>
      </p:sp>
      <p:graphicFrame>
        <p:nvGraphicFramePr>
          <p:cNvPr id="6" name="Content Placeholder 3">
            <a:extLst>
              <a:ext uri="{FF2B5EF4-FFF2-40B4-BE49-F238E27FC236}">
                <a16:creationId xmlns:a16="http://schemas.microsoft.com/office/drawing/2014/main" id="{C5168132-3534-4364-BC16-0B4EF5B93EF1}"/>
              </a:ext>
            </a:extLst>
          </p:cNvPr>
          <p:cNvGraphicFramePr>
            <a:graphicFrameLocks noGrp="1"/>
          </p:cNvGraphicFramePr>
          <p:nvPr>
            <p:ph sz="half" idx="2"/>
            <p:extLst>
              <p:ext uri="{D42A27DB-BD31-4B8C-83A1-F6EECF244321}">
                <p14:modId xmlns:p14="http://schemas.microsoft.com/office/powerpoint/2010/main" val="45042606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2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20">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a:extLst>
              <a:ext uri="{FF2B5EF4-FFF2-40B4-BE49-F238E27FC236}">
                <a16:creationId xmlns:a16="http://schemas.microsoft.com/office/drawing/2014/main" id="{788E8559-4B99-4781-9A7B-FB2C78B6AB69}"/>
              </a:ext>
            </a:extLst>
          </p:cNvPr>
          <p:cNvPicPr>
            <a:picLocks noChangeAspect="1"/>
          </p:cNvPicPr>
          <p:nvPr/>
        </p:nvPicPr>
        <p:blipFill>
          <a:blip r:embed="rId2"/>
          <a:stretch>
            <a:fillRect/>
          </a:stretch>
        </p:blipFill>
        <p:spPr>
          <a:xfrm>
            <a:off x="190723" y="1089514"/>
            <a:ext cx="7685126" cy="5031539"/>
          </a:xfrm>
          <a:prstGeom prst="rect">
            <a:avLst/>
          </a:prstGeom>
        </p:spPr>
      </p:pic>
      <p:sp>
        <p:nvSpPr>
          <p:cNvPr id="20"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9" name="Title 8">
            <a:extLst>
              <a:ext uri="{FF2B5EF4-FFF2-40B4-BE49-F238E27FC236}">
                <a16:creationId xmlns:a16="http://schemas.microsoft.com/office/drawing/2014/main" id="{A2E48240-CE4E-4790-AA7A-B146A9A887B3}"/>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s-MX" sz="4800" cap="all"/>
              <a:t>Tabla</a:t>
            </a:r>
            <a:r>
              <a:rPr lang="en-US" sz="4800" cap="all"/>
              <a:t> A)</a:t>
            </a:r>
          </a:p>
        </p:txBody>
      </p:sp>
    </p:spTree>
    <p:extLst>
      <p:ext uri="{BB962C8B-B14F-4D97-AF65-F5344CB8AC3E}">
        <p14:creationId xmlns:p14="http://schemas.microsoft.com/office/powerpoint/2010/main" val="25270416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016-5891-435C-BA76-E8C911A9BD62}"/>
              </a:ext>
            </a:extLst>
          </p:cNvPr>
          <p:cNvSpPr>
            <a:spLocks noGrp="1"/>
          </p:cNvSpPr>
          <p:nvPr>
            <p:ph type="title"/>
          </p:nvPr>
        </p:nvSpPr>
        <p:spPr/>
        <p:txBody>
          <a:bodyPr>
            <a:normAutofit fontScale="90000"/>
          </a:bodyPr>
          <a:lstStyle/>
          <a:p>
            <a:r>
              <a:rPr lang="es-ES"/>
              <a:t>9. GRÁFICAR TOTAL DE PASAJEROS POR DÍA DE LA SEMANA Y POR HORA DE LA SEMANA</a:t>
            </a:r>
          </a:p>
        </p:txBody>
      </p:sp>
      <p:sp>
        <p:nvSpPr>
          <p:cNvPr id="3" name="Content Placeholder 2">
            <a:extLst>
              <a:ext uri="{FF2B5EF4-FFF2-40B4-BE49-F238E27FC236}">
                <a16:creationId xmlns:a16="http://schemas.microsoft.com/office/drawing/2014/main" id="{05130E74-ECC2-455E-80AB-A3944A7DEDC7}"/>
              </a:ext>
            </a:extLst>
          </p:cNvPr>
          <p:cNvSpPr>
            <a:spLocks noGrp="1"/>
          </p:cNvSpPr>
          <p:nvPr>
            <p:ph idx="1"/>
          </p:nvPr>
        </p:nvSpPr>
        <p:spPr/>
        <p:txBody>
          <a:bodyPr vert="horz" lIns="91440" tIns="45720" rIns="91440" bIns="45720" rtlCol="0" anchor="t">
            <a:normAutofit lnSpcReduction="10000"/>
          </a:bodyPr>
          <a:lstStyle/>
          <a:p>
            <a:pPr marL="383540" indent="-383540"/>
            <a:r>
              <a:rPr lang="es-ES" sz="2400" b="1"/>
              <a:t>Conversión y agrupación de datos por día de la semana</a:t>
            </a:r>
          </a:p>
          <a:p>
            <a:pPr marL="530860" lvl="1" indent="0">
              <a:buNone/>
            </a:pPr>
            <a:r>
              <a:rPr lang="es-ES" sz="2400" i="0">
                <a:ea typeface="+mn-lt"/>
                <a:cs typeface="+mn-lt"/>
              </a:rPr>
              <a:t>Se convierten los datos de la columna "</a:t>
            </a:r>
            <a:r>
              <a:rPr lang="es-ES" sz="2400" i="0" err="1">
                <a:ea typeface="+mn-lt"/>
                <a:cs typeface="+mn-lt"/>
              </a:rPr>
              <a:t>pickup_time</a:t>
            </a:r>
            <a:r>
              <a:rPr lang="es-ES" sz="2400" i="0">
                <a:ea typeface="+mn-lt"/>
                <a:cs typeface="+mn-lt"/>
              </a:rPr>
              <a:t>" a un formato </a:t>
            </a:r>
            <a:r>
              <a:rPr lang="es-ES" sz="2400" i="0" err="1">
                <a:ea typeface="+mn-lt"/>
                <a:cs typeface="+mn-lt"/>
              </a:rPr>
              <a:t>datetime</a:t>
            </a:r>
            <a:r>
              <a:rPr lang="es-ES" sz="2400" i="0">
                <a:ea typeface="+mn-lt"/>
                <a:cs typeface="+mn-lt"/>
              </a:rPr>
              <a:t> y se agrupan por mes y por día de la semana y se suma la cantidad de pasajeros en el rango de agrupación y así presentar la gráfica del total de pasajeros por día de la semana,</a:t>
            </a:r>
          </a:p>
          <a:p>
            <a:pPr marL="383540" indent="-383540">
              <a:buFont typeface="Franklin Gothic Book"/>
              <a:buChar char="■"/>
            </a:pPr>
            <a:r>
              <a:rPr lang="es-ES" sz="2400" b="1">
                <a:ea typeface="+mn-lt"/>
                <a:cs typeface="+mn-lt"/>
              </a:rPr>
              <a:t>Conversión y agrupación de datos por hora del día</a:t>
            </a:r>
            <a:endParaRPr lang="en-US" sz="2400">
              <a:ea typeface="+mn-lt"/>
              <a:cs typeface="+mn-lt"/>
            </a:endParaRPr>
          </a:p>
          <a:p>
            <a:pPr marL="530860" lvl="1" indent="0">
              <a:buNone/>
            </a:pPr>
            <a:r>
              <a:rPr lang="es-ES" sz="2400" i="0">
                <a:ea typeface="+mn-lt"/>
                <a:cs typeface="+mn-lt"/>
              </a:rPr>
              <a:t>Se convierten los datos de la columna "</a:t>
            </a:r>
            <a:r>
              <a:rPr lang="es-ES" sz="2400" i="0" err="1">
                <a:ea typeface="+mn-lt"/>
                <a:cs typeface="+mn-lt"/>
              </a:rPr>
              <a:t>pickup_time</a:t>
            </a:r>
            <a:r>
              <a:rPr lang="es-ES" sz="2400" i="0">
                <a:ea typeface="+mn-lt"/>
                <a:cs typeface="+mn-lt"/>
              </a:rPr>
              <a:t>" a un formato </a:t>
            </a:r>
            <a:r>
              <a:rPr lang="es-ES" sz="2400" i="0" err="1">
                <a:ea typeface="+mn-lt"/>
                <a:cs typeface="+mn-lt"/>
              </a:rPr>
              <a:t>datetime</a:t>
            </a:r>
            <a:r>
              <a:rPr lang="es-ES" sz="2400" i="0">
                <a:ea typeface="+mn-lt"/>
                <a:cs typeface="+mn-lt"/>
              </a:rPr>
              <a:t> y se agrupan por mes y hora para poder sumar la cantidad de pasajeros y graficarlos por el total de pasajeros por hora del día,</a:t>
            </a:r>
            <a:endParaRPr lang="es-ES"/>
          </a:p>
        </p:txBody>
      </p:sp>
    </p:spTree>
    <p:extLst>
      <p:ext uri="{BB962C8B-B14F-4D97-AF65-F5344CB8AC3E}">
        <p14:creationId xmlns:p14="http://schemas.microsoft.com/office/powerpoint/2010/main" val="258453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2E7-DB2C-403F-81F1-E1C1CBEF3352}"/>
              </a:ext>
            </a:extLst>
          </p:cNvPr>
          <p:cNvSpPr>
            <a:spLocks noGrp="1"/>
          </p:cNvSpPr>
          <p:nvPr>
            <p:ph type="title"/>
          </p:nvPr>
        </p:nvSpPr>
        <p:spPr>
          <a:xfrm>
            <a:off x="1040921" y="211347"/>
            <a:ext cx="9601200" cy="1485900"/>
          </a:xfrm>
        </p:spPr>
        <p:txBody>
          <a:bodyPr/>
          <a:lstStyle/>
          <a:p>
            <a:r>
              <a:rPr lang="es-ES">
                <a:solidFill>
                  <a:schemeClr val="bg1"/>
                </a:solidFill>
              </a:rPr>
              <a:t>GRÁFICA DE NÚMERO DE PASAJEROS POR DÍA DE LA SEMANA</a:t>
            </a:r>
          </a:p>
        </p:txBody>
      </p:sp>
      <p:pic>
        <p:nvPicPr>
          <p:cNvPr id="4" name="Picture 4" descr="Imagen que contiene texto, mapa&#10;&#10;Descripción generada con confianza muy alta">
            <a:extLst>
              <a:ext uri="{FF2B5EF4-FFF2-40B4-BE49-F238E27FC236}">
                <a16:creationId xmlns:a16="http://schemas.microsoft.com/office/drawing/2014/main" id="{DFF23FC2-29B6-4752-8B4C-BFFAB60A5768}"/>
              </a:ext>
            </a:extLst>
          </p:cNvPr>
          <p:cNvPicPr>
            <a:picLocks noChangeAspect="1"/>
          </p:cNvPicPr>
          <p:nvPr/>
        </p:nvPicPr>
        <p:blipFill>
          <a:blip r:embed="rId2"/>
          <a:stretch>
            <a:fillRect/>
          </a:stretch>
        </p:blipFill>
        <p:spPr>
          <a:xfrm>
            <a:off x="526211" y="1474708"/>
            <a:ext cx="11297727" cy="5317567"/>
          </a:xfrm>
          <a:prstGeom prst="rect">
            <a:avLst/>
          </a:prstGeom>
        </p:spPr>
      </p:pic>
    </p:spTree>
    <p:extLst>
      <p:ext uri="{BB962C8B-B14F-4D97-AF65-F5344CB8AC3E}">
        <p14:creationId xmlns:p14="http://schemas.microsoft.com/office/powerpoint/2010/main" val="162041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D06A-996E-40EF-8D23-AD222E524EE3}"/>
              </a:ext>
            </a:extLst>
          </p:cNvPr>
          <p:cNvSpPr>
            <a:spLocks noGrp="1"/>
          </p:cNvSpPr>
          <p:nvPr>
            <p:ph type="title"/>
          </p:nvPr>
        </p:nvSpPr>
        <p:spPr/>
        <p:txBody>
          <a:bodyPr/>
          <a:lstStyle/>
          <a:p>
            <a:r>
              <a:rPr lang="es-ES"/>
              <a:t>9.1 CONCLUSIONES DE GRÁFICA POR DÍA DE LA SEMANA</a:t>
            </a:r>
          </a:p>
        </p:txBody>
      </p:sp>
      <p:sp>
        <p:nvSpPr>
          <p:cNvPr id="3" name="Content Placeholder 2">
            <a:extLst>
              <a:ext uri="{FF2B5EF4-FFF2-40B4-BE49-F238E27FC236}">
                <a16:creationId xmlns:a16="http://schemas.microsoft.com/office/drawing/2014/main" id="{A4DD2120-CABA-4445-9825-1DD2F2AED939}"/>
              </a:ext>
            </a:extLst>
          </p:cNvPr>
          <p:cNvSpPr>
            <a:spLocks noGrp="1"/>
          </p:cNvSpPr>
          <p:nvPr>
            <p:ph idx="1"/>
          </p:nvPr>
        </p:nvSpPr>
        <p:spPr>
          <a:xfrm>
            <a:off x="1612232" y="2275974"/>
            <a:ext cx="9601200" cy="4233110"/>
          </a:xfrm>
        </p:spPr>
        <p:txBody>
          <a:bodyPr vert="horz" lIns="91440" tIns="45720" rIns="91440" bIns="45720" rtlCol="0" anchor="t">
            <a:normAutofit/>
          </a:bodyPr>
          <a:lstStyle/>
          <a:p>
            <a:pPr marL="0" indent="0" algn="just">
              <a:buNone/>
            </a:pPr>
            <a:r>
              <a:rPr lang="es-ES"/>
              <a:t>La cantidad de usuario por semana en cada mes no parece guardar una relación, siendo agosto el mes con menor número de pasajeros a excepción de jueves y viernes, días que registra mayor cantidad de pasajeros a comparación de diciembre y julio. Justo en esos dos días, marzo es el mes con más pasajeros.</a:t>
            </a:r>
            <a:endParaRPr lang="es-ES">
              <a:ea typeface="+mn-lt"/>
              <a:cs typeface="+mn-lt"/>
            </a:endParaRPr>
          </a:p>
          <a:p>
            <a:pPr marL="0" indent="0" algn="just">
              <a:buNone/>
            </a:pPr>
            <a:r>
              <a:rPr lang="es-ES"/>
              <a:t>En algunos meses como Enero o Junio, el periodo de la semana laboral (Lunes a Viernes) se mantiene estable, mientras que en fin de semana aumenta considerablemente, lo que podría parecer que en época vacacional existe menor cantidad de pasajeros.</a:t>
            </a:r>
          </a:p>
          <a:p>
            <a:pPr marL="0" indent="0" algn="just">
              <a:buNone/>
            </a:pPr>
            <a:endParaRPr lang="es-ES"/>
          </a:p>
          <a:p>
            <a:pPr marL="383540" indent="-383540"/>
            <a:r>
              <a:rPr lang="es-ES"/>
              <a:t>Los días más productivos son los viernes y sábados</a:t>
            </a:r>
          </a:p>
          <a:p>
            <a:pPr marL="383540" indent="-383540"/>
            <a:r>
              <a:rPr lang="es-ES"/>
              <a:t>El mes de marzo es uno de los más productivos los fines de semana</a:t>
            </a:r>
          </a:p>
          <a:p>
            <a:pPr marL="383540" indent="-383540"/>
            <a:endParaRPr lang="es-ES"/>
          </a:p>
        </p:txBody>
      </p:sp>
    </p:spTree>
    <p:extLst>
      <p:ext uri="{BB962C8B-B14F-4D97-AF65-F5344CB8AC3E}">
        <p14:creationId xmlns:p14="http://schemas.microsoft.com/office/powerpoint/2010/main" val="68714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2E7-DB2C-403F-81F1-E1C1CBEF3352}"/>
              </a:ext>
            </a:extLst>
          </p:cNvPr>
          <p:cNvSpPr>
            <a:spLocks noGrp="1"/>
          </p:cNvSpPr>
          <p:nvPr>
            <p:ph type="title"/>
          </p:nvPr>
        </p:nvSpPr>
        <p:spPr>
          <a:xfrm>
            <a:off x="1040921" y="211347"/>
            <a:ext cx="9601200" cy="1485900"/>
          </a:xfrm>
        </p:spPr>
        <p:txBody>
          <a:bodyPr/>
          <a:lstStyle/>
          <a:p>
            <a:r>
              <a:rPr lang="es-ES">
                <a:solidFill>
                  <a:schemeClr val="bg1"/>
                </a:solidFill>
              </a:rPr>
              <a:t>GRÁFICA DE NÚMERO DE PASAJEROS POR HORA DEL DÍA</a:t>
            </a:r>
          </a:p>
        </p:txBody>
      </p:sp>
      <p:pic>
        <p:nvPicPr>
          <p:cNvPr id="3" name="Picture 4" descr="Imagen que contiene texto, mapa&#10;&#10;Descripción generada con confianza muy alta">
            <a:extLst>
              <a:ext uri="{FF2B5EF4-FFF2-40B4-BE49-F238E27FC236}">
                <a16:creationId xmlns:a16="http://schemas.microsoft.com/office/drawing/2014/main" id="{BF3F0022-4DA2-4C71-8DD8-33D3D377DA76}"/>
              </a:ext>
            </a:extLst>
          </p:cNvPr>
          <p:cNvPicPr>
            <a:picLocks noChangeAspect="1"/>
          </p:cNvPicPr>
          <p:nvPr/>
        </p:nvPicPr>
        <p:blipFill>
          <a:blip r:embed="rId2"/>
          <a:stretch>
            <a:fillRect/>
          </a:stretch>
        </p:blipFill>
        <p:spPr>
          <a:xfrm>
            <a:off x="368061" y="1560956"/>
            <a:ext cx="11427123" cy="5087560"/>
          </a:xfrm>
          <a:prstGeom prst="rect">
            <a:avLst/>
          </a:prstGeom>
        </p:spPr>
      </p:pic>
    </p:spTree>
    <p:extLst>
      <p:ext uri="{BB962C8B-B14F-4D97-AF65-F5344CB8AC3E}">
        <p14:creationId xmlns:p14="http://schemas.microsoft.com/office/powerpoint/2010/main" val="304165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77E9-3C2E-4767-9F90-061044688450}"/>
              </a:ext>
            </a:extLst>
          </p:cNvPr>
          <p:cNvSpPr>
            <a:spLocks noGrp="1"/>
          </p:cNvSpPr>
          <p:nvPr>
            <p:ph type="title"/>
          </p:nvPr>
        </p:nvSpPr>
        <p:spPr/>
        <p:txBody>
          <a:bodyPr/>
          <a:lstStyle/>
          <a:p>
            <a:r>
              <a:rPr lang="es-ES">
                <a:ea typeface="+mj-lt"/>
                <a:cs typeface="+mj-lt"/>
              </a:rPr>
              <a:t>9.2 CONCLUSIONES DE GRÁFICA POR HORA DEL DÍA</a:t>
            </a:r>
          </a:p>
          <a:p>
            <a:endParaRPr lang="es-ES"/>
          </a:p>
        </p:txBody>
      </p:sp>
      <p:sp>
        <p:nvSpPr>
          <p:cNvPr id="3" name="Content Placeholder 2">
            <a:extLst>
              <a:ext uri="{FF2B5EF4-FFF2-40B4-BE49-F238E27FC236}">
                <a16:creationId xmlns:a16="http://schemas.microsoft.com/office/drawing/2014/main" id="{64BBBFDE-0420-46CC-A874-AA06AF895BEF}"/>
              </a:ext>
            </a:extLst>
          </p:cNvPr>
          <p:cNvSpPr>
            <a:spLocks noGrp="1"/>
          </p:cNvSpPr>
          <p:nvPr>
            <p:ph idx="1"/>
          </p:nvPr>
        </p:nvSpPr>
        <p:spPr>
          <a:xfrm>
            <a:off x="1371600" y="2286000"/>
            <a:ext cx="9601200" cy="4463715"/>
          </a:xfrm>
        </p:spPr>
        <p:txBody>
          <a:bodyPr vert="horz" lIns="91440" tIns="45720" rIns="91440" bIns="45720" rtlCol="0" anchor="t">
            <a:normAutofit fontScale="92500" lnSpcReduction="10000"/>
          </a:bodyPr>
          <a:lstStyle/>
          <a:p>
            <a:pPr marL="0" indent="0" algn="just">
              <a:buNone/>
            </a:pPr>
            <a:r>
              <a:rPr lang="es-ES"/>
              <a:t>A diferencia de la agrupación por días de la semana, este tiene un comportamiento muy parecido todos los meses, el mes con menor número de pasajeros es Agosto, confirmando lo que se observaba en la gráfica por días.</a:t>
            </a:r>
            <a:endParaRPr lang="es-ES">
              <a:ea typeface="+mn-lt"/>
              <a:cs typeface="+mn-lt"/>
            </a:endParaRPr>
          </a:p>
          <a:p>
            <a:pPr marL="0" indent="0" algn="just">
              <a:buNone/>
            </a:pPr>
            <a:r>
              <a:rPr lang="es-ES"/>
              <a:t>También podemos ver que a partir de las 19:00 horas el número de pasajeros comienza a decaer hasta las 05:00 de la mañana, dónde de nuevo comienza a crecer el número de viajes, esto puede ser derivado de los horarios de trabajo, ya que se mantiene estable en un horario de 9:00 a 18:00 horas, derivado de los horarios de salida, comienza a crecer de nuevo hasta decaer. </a:t>
            </a:r>
          </a:p>
          <a:p>
            <a:pPr marL="383540" indent="-383540"/>
            <a:r>
              <a:rPr lang="es-ES"/>
              <a:t>En el rango de 00:00 a 05:00 horas los taxis bajan su cantidad de pasajeros, se empieza a recuperar inmediatamente después de pasar las 05:00.</a:t>
            </a:r>
          </a:p>
          <a:p>
            <a:pPr marL="383540" indent="-383540"/>
            <a:r>
              <a:rPr lang="es-ES"/>
              <a:t>En el mes de Agosto, a toda hora del día hay pocos pasajeros.</a:t>
            </a:r>
          </a:p>
          <a:p>
            <a:pPr marL="383540" indent="-383540"/>
            <a:r>
              <a:rPr lang="es-ES"/>
              <a:t>El mes de Marzo es el mes con más pasajeros.</a:t>
            </a:r>
          </a:p>
          <a:p>
            <a:pPr marL="383540" indent="-383540"/>
            <a:r>
              <a:rPr lang="es-ES"/>
              <a:t>En el rango de las 18:00 a 23:00 horas es cuando los taxistas registran más pasajeros.</a:t>
            </a:r>
          </a:p>
          <a:p>
            <a:pPr marL="383540" indent="-383540"/>
            <a:r>
              <a:rPr lang="es-ES">
                <a:ea typeface="+mn-lt"/>
                <a:cs typeface="+mn-lt"/>
              </a:rPr>
              <a:t>Dato: En Estados Unidos las jornadas laborales son de las 9:00 a las 18:00 horas.</a:t>
            </a:r>
            <a:endParaRPr lang="es-ES"/>
          </a:p>
        </p:txBody>
      </p:sp>
    </p:spTree>
    <p:extLst>
      <p:ext uri="{BB962C8B-B14F-4D97-AF65-F5344CB8AC3E}">
        <p14:creationId xmlns:p14="http://schemas.microsoft.com/office/powerpoint/2010/main" val="388742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a:xfrm>
            <a:off x="1371600" y="685800"/>
            <a:ext cx="9601200" cy="1773447"/>
          </a:xfrm>
        </p:spPr>
        <p:txBody>
          <a:bodyPr>
            <a:normAutofit/>
          </a:bodyPr>
          <a:lstStyle/>
          <a:p>
            <a:r>
              <a:rPr lang="es-ES" dirty="0"/>
              <a:t>EJERCICIO 10 Y 11</a:t>
            </a:r>
            <a:br>
              <a:rPr lang="es-ES" dirty="0"/>
            </a:br>
            <a:r>
              <a:rPr lang="es-ES" sz="1800" dirty="0"/>
              <a:t>Elegir el vehículo con más viajes en</a:t>
            </a:r>
            <a:r>
              <a:rPr lang="es-ES" sz="1800" dirty="0">
                <a:ea typeface="+mj-lt"/>
                <a:cs typeface="+mj-lt"/>
              </a:rPr>
              <a:t>  cada mes y graficar en un mapa los sitios donde se suben pasajeros agrupados por día de la semana (un color distinto para cada día) hora del día (un color distinto para cada intervalo de cuatro horas,00:00 - 03:59, 04:00--07:59, 08:00-11:59, etc.)</a:t>
            </a:r>
            <a:endParaRPr lang="es-ES" sz="1800" dirty="0"/>
          </a:p>
        </p:txBody>
      </p:sp>
      <p:sp>
        <p:nvSpPr>
          <p:cNvPr id="4" name="Content Placeholder 2">
            <a:extLst>
              <a:ext uri="{FF2B5EF4-FFF2-40B4-BE49-F238E27FC236}">
                <a16:creationId xmlns:a16="http://schemas.microsoft.com/office/drawing/2014/main" id="{47182F4E-7D2C-4CEE-AF72-59CD2405CE81}"/>
              </a:ext>
            </a:extLst>
          </p:cNvPr>
          <p:cNvSpPr>
            <a:spLocks noGrp="1"/>
          </p:cNvSpPr>
          <p:nvPr>
            <p:ph sz="half" idx="1"/>
          </p:nvPr>
        </p:nvSpPr>
        <p:spPr>
          <a:xfrm>
            <a:off x="1483198" y="2167191"/>
            <a:ext cx="9601200" cy="4156233"/>
          </a:xfrm>
        </p:spPr>
        <p:txBody>
          <a:bodyPr vert="horz" lIns="91440" tIns="45720" rIns="91440" bIns="45720" rtlCol="0" anchor="t">
            <a:normAutofit fontScale="92500" lnSpcReduction="10000"/>
          </a:bodyPr>
          <a:lstStyle/>
          <a:p>
            <a:pPr marL="383540" indent="-383540"/>
            <a:endParaRPr lang="es-ES" sz="1800" dirty="0">
              <a:ea typeface="+mn-lt"/>
              <a:cs typeface="+mn-lt"/>
            </a:endParaRPr>
          </a:p>
          <a:p>
            <a:pPr marL="383540" indent="-383540"/>
            <a:r>
              <a:rPr lang="es-ES" sz="1800" dirty="0">
                <a:ea typeface="+mn-lt"/>
                <a:cs typeface="+mn-lt"/>
              </a:rPr>
              <a:t>Se identificó cual era el taxi que tenía mayor cantidad de viajes en cada mes por medio de su </a:t>
            </a:r>
            <a:r>
              <a:rPr lang="es-ES" sz="1800" dirty="0" err="1">
                <a:ea typeface="+mn-lt"/>
                <a:cs typeface="+mn-lt"/>
              </a:rPr>
              <a:t>medallion</a:t>
            </a:r>
            <a:r>
              <a:rPr lang="es-ES" sz="1800" dirty="0">
                <a:ea typeface="+mn-lt"/>
                <a:cs typeface="+mn-lt"/>
              </a:rPr>
              <a:t> y se agruparon los registros relacionados con él.</a:t>
            </a:r>
            <a:endParaRPr lang="es-ES"/>
          </a:p>
          <a:p>
            <a:pPr marL="383540" indent="-383540"/>
            <a:r>
              <a:rPr lang="es-ES" sz="1800" dirty="0">
                <a:ea typeface="+mn-lt"/>
                <a:cs typeface="+mn-lt"/>
              </a:rPr>
              <a:t>Se crearon funciones para dibujar los puntos de carga y descarga de pasajeros  dentro del mapa, dentro de las funciones se convirtieron las columnas '</a:t>
            </a:r>
            <a:r>
              <a:rPr lang="es-ES" sz="1800" dirty="0" err="1">
                <a:ea typeface="+mn-lt"/>
                <a:cs typeface="+mn-lt"/>
              </a:rPr>
              <a:t>pickup_datetime</a:t>
            </a:r>
            <a:r>
              <a:rPr lang="es-ES" sz="1800" dirty="0">
                <a:ea typeface="+mn-lt"/>
                <a:cs typeface="+mn-lt"/>
              </a:rPr>
              <a:t>'  y '</a:t>
            </a:r>
            <a:r>
              <a:rPr lang="es-ES" sz="1800" dirty="0" err="1">
                <a:ea typeface="+mn-lt"/>
                <a:cs typeface="+mn-lt"/>
              </a:rPr>
              <a:t>dropoff_datetime</a:t>
            </a:r>
            <a:r>
              <a:rPr lang="es-ES" sz="1800" dirty="0">
                <a:ea typeface="+mn-lt"/>
                <a:cs typeface="+mn-lt"/>
              </a:rPr>
              <a:t>' a </a:t>
            </a:r>
            <a:r>
              <a:rPr lang="es-ES" sz="1800" dirty="0" err="1">
                <a:ea typeface="+mn-lt"/>
                <a:cs typeface="+mn-lt"/>
              </a:rPr>
              <a:t>datatime</a:t>
            </a:r>
            <a:r>
              <a:rPr lang="es-ES" sz="1800" dirty="0">
                <a:ea typeface="+mn-lt"/>
                <a:cs typeface="+mn-lt"/>
              </a:rPr>
              <a:t> para poder aplicar </a:t>
            </a:r>
            <a:r>
              <a:rPr lang="es-ES" sz="1800" dirty="0" err="1">
                <a:ea typeface="+mn-lt"/>
                <a:cs typeface="+mn-lt"/>
              </a:rPr>
              <a:t>condiciónes</a:t>
            </a:r>
            <a:r>
              <a:rPr lang="es-ES" sz="1800" dirty="0">
                <a:ea typeface="+mn-lt"/>
                <a:cs typeface="+mn-lt"/>
              </a:rPr>
              <a:t> de selección y crear </a:t>
            </a:r>
            <a:r>
              <a:rPr lang="es-ES" sz="1800" dirty="0" err="1">
                <a:ea typeface="+mn-lt"/>
                <a:cs typeface="+mn-lt"/>
              </a:rPr>
              <a:t>dataframe</a:t>
            </a:r>
            <a:r>
              <a:rPr lang="es-ES" sz="1800" dirty="0">
                <a:ea typeface="+mn-lt"/>
                <a:cs typeface="+mn-lt"/>
              </a:rPr>
              <a:t>.</a:t>
            </a:r>
            <a:endParaRPr lang="es-ES" dirty="0"/>
          </a:p>
          <a:p>
            <a:pPr marL="383540" indent="-383540"/>
            <a:r>
              <a:rPr lang="es-ES" sz="1800" dirty="0">
                <a:ea typeface="+mn-lt"/>
                <a:cs typeface="+mn-lt"/>
              </a:rPr>
              <a:t>Dentro de la función encargada de dibujar puntos por día,  se agregó al </a:t>
            </a:r>
            <a:r>
              <a:rPr lang="es-ES" sz="1800" dirty="0" err="1">
                <a:ea typeface="+mn-lt"/>
                <a:cs typeface="+mn-lt"/>
              </a:rPr>
              <a:t>dataframe</a:t>
            </a:r>
            <a:r>
              <a:rPr lang="es-ES" sz="1800" dirty="0">
                <a:ea typeface="+mn-lt"/>
                <a:cs typeface="+mn-lt"/>
              </a:rPr>
              <a:t> la columna  '</a:t>
            </a:r>
            <a:r>
              <a:rPr lang="es-ES" sz="1800" dirty="0" err="1">
                <a:ea typeface="+mn-lt"/>
                <a:cs typeface="+mn-lt"/>
              </a:rPr>
              <a:t>weekday</a:t>
            </a:r>
            <a:r>
              <a:rPr lang="es-ES" sz="1800" dirty="0">
                <a:ea typeface="+mn-lt"/>
                <a:cs typeface="+mn-lt"/>
              </a:rPr>
              <a:t>' que contenía el día de la semana para posteriormente crear subconjuntos de </a:t>
            </a:r>
            <a:r>
              <a:rPr lang="es-ES" sz="1800" dirty="0" err="1">
                <a:ea typeface="+mn-lt"/>
                <a:cs typeface="+mn-lt"/>
              </a:rPr>
              <a:t>dataframe</a:t>
            </a:r>
            <a:r>
              <a:rPr lang="es-ES" sz="1800" dirty="0">
                <a:ea typeface="+mn-lt"/>
                <a:cs typeface="+mn-lt"/>
              </a:rPr>
              <a:t> correspondientes a cada uno de los días de la semana.</a:t>
            </a:r>
            <a:endParaRPr lang="es-ES" dirty="0"/>
          </a:p>
          <a:p>
            <a:pPr marL="383540" indent="-383540"/>
            <a:r>
              <a:rPr lang="es-ES" sz="1800" dirty="0">
                <a:ea typeface="+mn-lt"/>
                <a:cs typeface="+mn-lt"/>
              </a:rPr>
              <a:t>Dentro de la función encargada de dibujar por rango de horas, se agregó al </a:t>
            </a:r>
            <a:r>
              <a:rPr lang="es-ES" sz="1800" dirty="0" err="1">
                <a:ea typeface="+mn-lt"/>
                <a:cs typeface="+mn-lt"/>
              </a:rPr>
              <a:t>dataframe</a:t>
            </a:r>
            <a:r>
              <a:rPr lang="es-ES" sz="1800" dirty="0">
                <a:ea typeface="+mn-lt"/>
                <a:cs typeface="+mn-lt"/>
              </a:rPr>
              <a:t>  la columna '</a:t>
            </a:r>
            <a:r>
              <a:rPr lang="es-ES" sz="1800" dirty="0" err="1">
                <a:ea typeface="+mn-lt"/>
                <a:cs typeface="+mn-lt"/>
              </a:rPr>
              <a:t>hour</a:t>
            </a:r>
            <a:r>
              <a:rPr lang="es-ES" sz="1800" dirty="0">
                <a:ea typeface="+mn-lt"/>
                <a:cs typeface="+mn-lt"/>
              </a:rPr>
              <a:t>' que contenía un </a:t>
            </a:r>
            <a:r>
              <a:rPr lang="es-ES" sz="1800" dirty="0" err="1">
                <a:ea typeface="+mn-lt"/>
                <a:cs typeface="+mn-lt"/>
              </a:rPr>
              <a:t>strftime</a:t>
            </a:r>
            <a:r>
              <a:rPr lang="es-ES" sz="1800" dirty="0">
                <a:ea typeface="+mn-lt"/>
                <a:cs typeface="+mn-lt"/>
              </a:rPr>
              <a:t> de hora y minuto para posteriormente crear subconjuntos de </a:t>
            </a:r>
            <a:r>
              <a:rPr lang="es-ES" sz="1800" dirty="0" err="1">
                <a:ea typeface="+mn-lt"/>
                <a:cs typeface="+mn-lt"/>
              </a:rPr>
              <a:t>dataframe</a:t>
            </a:r>
            <a:r>
              <a:rPr lang="es-ES" sz="1800" dirty="0">
                <a:ea typeface="+mn-lt"/>
                <a:cs typeface="+mn-lt"/>
              </a:rPr>
              <a:t> correspondientes a cada uno de los rangos de horas solicitados.</a:t>
            </a:r>
            <a:endParaRPr lang="es-ES" dirty="0"/>
          </a:p>
          <a:p>
            <a:pPr marL="383540" indent="-383540"/>
            <a:r>
              <a:rPr lang="es-ES" sz="1800" dirty="0">
                <a:ea typeface="+mn-lt"/>
                <a:cs typeface="+mn-lt"/>
              </a:rPr>
              <a:t>Se implemento una función para cambiar las Coordenadas latitud y longitud  de carga y descarga de pasajeros al formato x y de Web Mercator ESRI para poder dibujar los puntos en los mapas. </a:t>
            </a:r>
            <a:endParaRPr lang="es-ES" sz="1800" dirty="0"/>
          </a:p>
          <a:p>
            <a:pPr marL="0" indent="0">
              <a:buNone/>
            </a:pPr>
            <a:endParaRPr lang="es-ES" sz="1800" dirty="0"/>
          </a:p>
          <a:p>
            <a:pPr marL="383540" lvl="0" indent="-383540"/>
            <a:endParaRPr lang="es-ES" sz="1800" dirty="0"/>
          </a:p>
          <a:p>
            <a:pPr marL="0" indent="0">
              <a:buNone/>
            </a:pPr>
            <a:endParaRPr lang="es-ES" sz="2400" b="1"/>
          </a:p>
          <a:p>
            <a:pPr marL="383540" indent="-383540"/>
            <a:endParaRPr lang="es-ES" sz="2400" b="1"/>
          </a:p>
        </p:txBody>
      </p:sp>
    </p:spTree>
    <p:extLst>
      <p:ext uri="{BB962C8B-B14F-4D97-AF65-F5344CB8AC3E}">
        <p14:creationId xmlns:p14="http://schemas.microsoft.com/office/powerpoint/2010/main" val="1566677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p:txBody>
          <a:bodyPr>
            <a:normAutofit/>
          </a:bodyPr>
          <a:lstStyle/>
          <a:p>
            <a:r>
              <a:rPr lang="es-ES"/>
              <a:t>EJERCICIO 10 Y 11</a:t>
            </a:r>
            <a:br>
              <a:rPr lang="es-ES"/>
            </a:br>
            <a:endParaRPr lang="es-ES" sz="1600"/>
          </a:p>
        </p:txBody>
      </p:sp>
      <p:pic>
        <p:nvPicPr>
          <p:cNvPr id="5" name="Imagen 4"/>
          <p:cNvPicPr>
            <a:picLocks noChangeAspect="1"/>
          </p:cNvPicPr>
          <p:nvPr/>
        </p:nvPicPr>
        <p:blipFill rotWithShape="1">
          <a:blip r:embed="rId2"/>
          <a:srcRect l="19866" t="31156" r="42653" b="12784"/>
          <a:stretch/>
        </p:blipFill>
        <p:spPr>
          <a:xfrm>
            <a:off x="6511638" y="2230582"/>
            <a:ext cx="4876800" cy="4003964"/>
          </a:xfrm>
          <a:prstGeom prst="rect">
            <a:avLst/>
          </a:prstGeom>
        </p:spPr>
      </p:pic>
      <p:pic>
        <p:nvPicPr>
          <p:cNvPr id="6" name="Imagen 5"/>
          <p:cNvPicPr>
            <a:picLocks noChangeAspect="1"/>
          </p:cNvPicPr>
          <p:nvPr/>
        </p:nvPicPr>
        <p:blipFill rotWithShape="1">
          <a:blip r:embed="rId3"/>
          <a:srcRect l="21036" t="37405" r="44250" b="7859"/>
          <a:stretch/>
        </p:blipFill>
        <p:spPr>
          <a:xfrm>
            <a:off x="1655813" y="2230581"/>
            <a:ext cx="4516581" cy="4003964"/>
          </a:xfrm>
          <a:prstGeom prst="rect">
            <a:avLst/>
          </a:prstGeom>
        </p:spPr>
      </p:pic>
      <p:sp>
        <p:nvSpPr>
          <p:cNvPr id="7" name="CuadroTexto 6"/>
          <p:cNvSpPr txBox="1"/>
          <p:nvPr/>
        </p:nvSpPr>
        <p:spPr>
          <a:xfrm>
            <a:off x="3325092" y="6234545"/>
            <a:ext cx="2057615" cy="369332"/>
          </a:xfrm>
          <a:prstGeom prst="rect">
            <a:avLst/>
          </a:prstGeom>
          <a:noFill/>
        </p:spPr>
        <p:txBody>
          <a:bodyPr wrap="none" rtlCol="0">
            <a:spAutoFit/>
          </a:bodyPr>
          <a:lstStyle/>
          <a:p>
            <a:r>
              <a:rPr lang="es-MX"/>
              <a:t>Carga de pasajeros</a:t>
            </a:r>
          </a:p>
        </p:txBody>
      </p:sp>
      <p:sp>
        <p:nvSpPr>
          <p:cNvPr id="8" name="CuadroTexto 7"/>
          <p:cNvSpPr txBox="1"/>
          <p:nvPr/>
        </p:nvSpPr>
        <p:spPr>
          <a:xfrm>
            <a:off x="7842683" y="6293428"/>
            <a:ext cx="2408673" cy="369332"/>
          </a:xfrm>
          <a:prstGeom prst="rect">
            <a:avLst/>
          </a:prstGeom>
          <a:noFill/>
        </p:spPr>
        <p:txBody>
          <a:bodyPr wrap="none" rtlCol="0">
            <a:spAutoFit/>
          </a:bodyPr>
          <a:lstStyle/>
          <a:p>
            <a:r>
              <a:rPr lang="es-MX"/>
              <a:t>Descarga de pasajeros</a:t>
            </a:r>
          </a:p>
        </p:txBody>
      </p:sp>
    </p:spTree>
    <p:extLst>
      <p:ext uri="{BB962C8B-B14F-4D97-AF65-F5344CB8AC3E}">
        <p14:creationId xmlns:p14="http://schemas.microsoft.com/office/powerpoint/2010/main" val="88375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2BDA6-CC2E-4509-912B-9F408DFF0182}"/>
              </a:ext>
            </a:extLst>
          </p:cNvPr>
          <p:cNvSpPr>
            <a:spLocks noGrp="1"/>
          </p:cNvSpPr>
          <p:nvPr>
            <p:ph type="title"/>
          </p:nvPr>
        </p:nvSpPr>
        <p:spPr/>
        <p:txBody>
          <a:bodyPr/>
          <a:lstStyle/>
          <a:p>
            <a:r>
              <a:rPr lang="es-MX"/>
              <a:t>INTRODUCCIÓN</a:t>
            </a:r>
          </a:p>
        </p:txBody>
      </p:sp>
      <p:sp>
        <p:nvSpPr>
          <p:cNvPr id="3" name="Marcador de contenido 2">
            <a:extLst>
              <a:ext uri="{FF2B5EF4-FFF2-40B4-BE49-F238E27FC236}">
                <a16:creationId xmlns:a16="http://schemas.microsoft.com/office/drawing/2014/main" id="{49FFBD88-D467-4E5E-B66B-3CEA6E86B322}"/>
              </a:ext>
            </a:extLst>
          </p:cNvPr>
          <p:cNvSpPr>
            <a:spLocks noGrp="1"/>
          </p:cNvSpPr>
          <p:nvPr>
            <p:ph idx="1"/>
          </p:nvPr>
        </p:nvSpPr>
        <p:spPr/>
        <p:txBody>
          <a:bodyPr/>
          <a:lstStyle/>
          <a:p>
            <a:r>
              <a:rPr lang="es-MX"/>
              <a:t>Como parte de la 1er Evaluación consistió en desarrollar un conjunto de ejercicios con </a:t>
            </a:r>
            <a:r>
              <a:rPr lang="es-MX" err="1"/>
              <a:t>datasets</a:t>
            </a:r>
            <a:r>
              <a:rPr lang="es-MX"/>
              <a:t> robustos</a:t>
            </a:r>
          </a:p>
          <a:p>
            <a:pPr lvl="1"/>
            <a:r>
              <a:rPr lang="es-MX"/>
              <a:t>Bases de datos de traslados en la ciudad de NY</a:t>
            </a:r>
          </a:p>
          <a:p>
            <a:pPr lvl="1"/>
            <a:r>
              <a:rPr lang="es-MX"/>
              <a:t>12 archivos mensual </a:t>
            </a:r>
            <a:r>
              <a:rPr lang="es-MX" err="1"/>
              <a:t>prom</a:t>
            </a:r>
            <a:r>
              <a:rPr lang="es-MX"/>
              <a:t>. 3gb (total aprox. 30 </a:t>
            </a:r>
            <a:r>
              <a:rPr lang="es-MX" err="1"/>
              <a:t>gb</a:t>
            </a:r>
            <a:r>
              <a:rPr lang="es-MX"/>
              <a:t>)</a:t>
            </a:r>
          </a:p>
          <a:p>
            <a:endParaRPr lang="es-MX"/>
          </a:p>
          <a:p>
            <a:r>
              <a:rPr lang="es-MX"/>
              <a:t>RETOS</a:t>
            </a:r>
          </a:p>
          <a:p>
            <a:pPr lvl="1"/>
            <a:r>
              <a:rPr lang="es-MX"/>
              <a:t>Procesar el conjunto de datos para resolver los 11 ejercicios propuestos.</a:t>
            </a:r>
          </a:p>
          <a:p>
            <a:pPr lvl="1"/>
            <a:r>
              <a:rPr lang="es-MX"/>
              <a:t>Usar técnicas de procesamiento que permitieran optimizar el uso de memoria, almacenamiento y procesamiento.</a:t>
            </a:r>
          </a:p>
          <a:p>
            <a:pPr lvl="1"/>
            <a:endParaRPr lang="es-MX"/>
          </a:p>
          <a:p>
            <a:pPr lvl="1"/>
            <a:endParaRPr lang="es-MX"/>
          </a:p>
        </p:txBody>
      </p:sp>
    </p:spTree>
    <p:extLst>
      <p:ext uri="{BB962C8B-B14F-4D97-AF65-F5344CB8AC3E}">
        <p14:creationId xmlns:p14="http://schemas.microsoft.com/office/powerpoint/2010/main" val="428578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p:txBody>
          <a:bodyPr>
            <a:normAutofit/>
          </a:bodyPr>
          <a:lstStyle/>
          <a:p>
            <a:r>
              <a:rPr lang="es-ES"/>
              <a:t>EJERCICIO 10 Y 11</a:t>
            </a:r>
            <a:br>
              <a:rPr lang="es-ES"/>
            </a:br>
            <a:endParaRPr lang="es-ES" sz="1600"/>
          </a:p>
        </p:txBody>
      </p:sp>
      <p:sp>
        <p:nvSpPr>
          <p:cNvPr id="3" name="Content Placeholder 2">
            <a:extLst>
              <a:ext uri="{FF2B5EF4-FFF2-40B4-BE49-F238E27FC236}">
                <a16:creationId xmlns:a16="http://schemas.microsoft.com/office/drawing/2014/main" id="{AB940122-820A-4660-B9AC-F8B8F28DF9B3}"/>
              </a:ext>
            </a:extLst>
          </p:cNvPr>
          <p:cNvSpPr>
            <a:spLocks noGrp="1"/>
          </p:cNvSpPr>
          <p:nvPr>
            <p:ph sz="half" idx="1"/>
          </p:nvPr>
        </p:nvSpPr>
        <p:spPr>
          <a:xfrm>
            <a:off x="1371600" y="1676399"/>
            <a:ext cx="4447786" cy="3581401"/>
          </a:xfrm>
        </p:spPr>
        <p:txBody>
          <a:bodyPr/>
          <a:lstStyle/>
          <a:p>
            <a:endParaRPr lang="es-ES"/>
          </a:p>
        </p:txBody>
      </p:sp>
      <p:pic>
        <p:nvPicPr>
          <p:cNvPr id="7" name="Imagen 6"/>
          <p:cNvPicPr>
            <a:picLocks noChangeAspect="1"/>
          </p:cNvPicPr>
          <p:nvPr/>
        </p:nvPicPr>
        <p:blipFill rotWithShape="1">
          <a:blip r:embed="rId2"/>
          <a:srcRect l="20291" t="23390" r="43185" b="20549"/>
          <a:stretch/>
        </p:blipFill>
        <p:spPr>
          <a:xfrm>
            <a:off x="1420091" y="1428750"/>
            <a:ext cx="4752109" cy="4100946"/>
          </a:xfrm>
          <a:prstGeom prst="rect">
            <a:avLst/>
          </a:prstGeom>
        </p:spPr>
      </p:pic>
      <p:pic>
        <p:nvPicPr>
          <p:cNvPr id="8" name="Imagen 7"/>
          <p:cNvPicPr>
            <a:picLocks noChangeAspect="1"/>
          </p:cNvPicPr>
          <p:nvPr/>
        </p:nvPicPr>
        <p:blipFill rotWithShape="1">
          <a:blip r:embed="rId3"/>
          <a:srcRect l="20078" t="23390" r="42759" b="20738"/>
          <a:stretch/>
        </p:blipFill>
        <p:spPr>
          <a:xfrm>
            <a:off x="6539169" y="1423553"/>
            <a:ext cx="4835236" cy="4087091"/>
          </a:xfrm>
          <a:prstGeom prst="rect">
            <a:avLst/>
          </a:prstGeom>
        </p:spPr>
      </p:pic>
      <p:sp>
        <p:nvSpPr>
          <p:cNvPr id="12" name="CuadroTexto 11"/>
          <p:cNvSpPr txBox="1"/>
          <p:nvPr/>
        </p:nvSpPr>
        <p:spPr>
          <a:xfrm>
            <a:off x="2767337" y="5833585"/>
            <a:ext cx="2057615" cy="369332"/>
          </a:xfrm>
          <a:prstGeom prst="rect">
            <a:avLst/>
          </a:prstGeom>
          <a:noFill/>
        </p:spPr>
        <p:txBody>
          <a:bodyPr wrap="none" rtlCol="0">
            <a:spAutoFit/>
          </a:bodyPr>
          <a:lstStyle/>
          <a:p>
            <a:r>
              <a:rPr lang="es-MX"/>
              <a:t>Carga de pasajeros</a:t>
            </a:r>
          </a:p>
        </p:txBody>
      </p:sp>
      <p:sp>
        <p:nvSpPr>
          <p:cNvPr id="13" name="CuadroTexto 12"/>
          <p:cNvSpPr txBox="1"/>
          <p:nvPr/>
        </p:nvSpPr>
        <p:spPr>
          <a:xfrm>
            <a:off x="7911956" y="5833585"/>
            <a:ext cx="2408673" cy="369332"/>
          </a:xfrm>
          <a:prstGeom prst="rect">
            <a:avLst/>
          </a:prstGeom>
          <a:noFill/>
        </p:spPr>
        <p:txBody>
          <a:bodyPr wrap="none" rtlCol="0">
            <a:spAutoFit/>
          </a:bodyPr>
          <a:lstStyle/>
          <a:p>
            <a:r>
              <a:rPr lang="es-MX"/>
              <a:t>Descarga de pasajeros</a:t>
            </a:r>
          </a:p>
        </p:txBody>
      </p:sp>
    </p:spTree>
    <p:extLst>
      <p:ext uri="{BB962C8B-B14F-4D97-AF65-F5344CB8AC3E}">
        <p14:creationId xmlns:p14="http://schemas.microsoft.com/office/powerpoint/2010/main" val="403292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p:txBody>
          <a:bodyPr>
            <a:normAutofit/>
          </a:bodyPr>
          <a:lstStyle/>
          <a:p>
            <a:r>
              <a:rPr lang="es-ES"/>
              <a:t>EJERCICIO 10 Y 11</a:t>
            </a:r>
            <a:br>
              <a:rPr lang="es-ES"/>
            </a:br>
            <a:endParaRPr lang="es-ES" sz="1600"/>
          </a:p>
        </p:txBody>
      </p:sp>
      <p:sp>
        <p:nvSpPr>
          <p:cNvPr id="10" name="Content Placeholder 2">
            <a:extLst>
              <a:ext uri="{FF2B5EF4-FFF2-40B4-BE49-F238E27FC236}">
                <a16:creationId xmlns:a16="http://schemas.microsoft.com/office/drawing/2014/main" id="{05130E74-ECC2-455E-80AB-A3944A7DEDC7}"/>
              </a:ext>
            </a:extLst>
          </p:cNvPr>
          <p:cNvSpPr>
            <a:spLocks noGrp="1"/>
          </p:cNvSpPr>
          <p:nvPr>
            <p:ph idx="1"/>
          </p:nvPr>
        </p:nvSpPr>
        <p:spPr>
          <a:xfrm>
            <a:off x="1555085" y="2001981"/>
            <a:ext cx="9601200" cy="2445328"/>
          </a:xfrm>
        </p:spPr>
        <p:txBody>
          <a:bodyPr vert="horz" lIns="91440" tIns="45720" rIns="91440" bIns="45720" rtlCol="0" anchor="t">
            <a:normAutofit/>
          </a:bodyPr>
          <a:lstStyle/>
          <a:p>
            <a:pPr marL="383540" indent="-383540"/>
            <a:r>
              <a:rPr lang="es-ES" sz="1800" b="1" dirty="0"/>
              <a:t>Conclusiones mapeo de puntos por mes </a:t>
            </a:r>
          </a:p>
          <a:p>
            <a:pPr marL="0" lvl="0" indent="0" algn="just">
              <a:buNone/>
            </a:pPr>
            <a:endParaRPr lang="es-MX" sz="1800" dirty="0"/>
          </a:p>
          <a:p>
            <a:pPr marL="0" indent="0" algn="just">
              <a:buNone/>
            </a:pPr>
            <a:r>
              <a:rPr lang="es-MX" sz="1800" dirty="0"/>
              <a:t>Se logro observar en los mapas que la mayoría de los viajes se concentraron en la zona de MANHATTAN siendo los días domingo los de mayor cantidad de viajes en un horario de 20:00 a 23:59 y el taxi con mayor cantidad de viajes fue el correspondiente al </a:t>
            </a:r>
            <a:r>
              <a:rPr lang="es-MX" sz="1800" dirty="0" err="1"/>
              <a:t>medallion</a:t>
            </a:r>
            <a:r>
              <a:rPr lang="es-MX" sz="1800" dirty="0"/>
              <a:t> </a:t>
            </a:r>
            <a:r>
              <a:rPr lang="es-MX" sz="1800" u="sng" dirty="0"/>
              <a:t>19E063791B0DF5A558B8488180DDAB67.</a:t>
            </a:r>
            <a:r>
              <a:rPr lang="es-MX" sz="1800" dirty="0"/>
              <a:t> </a:t>
            </a:r>
          </a:p>
          <a:p>
            <a:pPr marL="383540" indent="-383540"/>
            <a:endParaRPr lang="es-ES" sz="2400" b="1" dirty="0"/>
          </a:p>
        </p:txBody>
      </p:sp>
    </p:spTree>
    <p:extLst>
      <p:ext uri="{BB962C8B-B14F-4D97-AF65-F5344CB8AC3E}">
        <p14:creationId xmlns:p14="http://schemas.microsoft.com/office/powerpoint/2010/main" val="199158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a:xfrm>
            <a:off x="1510142" y="297873"/>
            <a:ext cx="9601200" cy="491836"/>
          </a:xfrm>
        </p:spPr>
        <p:txBody>
          <a:bodyPr>
            <a:normAutofit fontScale="90000"/>
          </a:bodyPr>
          <a:lstStyle/>
          <a:p>
            <a:r>
              <a:rPr lang="es-ES" dirty="0"/>
              <a:t>EJERCICIO 10 Y 11</a:t>
            </a:r>
            <a:br>
              <a:rPr lang="es-ES" dirty="0"/>
            </a:br>
            <a:endParaRPr lang="es-ES" sz="1600"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224164525"/>
              </p:ext>
            </p:extLst>
          </p:nvPr>
        </p:nvGraphicFramePr>
        <p:xfrm>
          <a:off x="1219194" y="888619"/>
          <a:ext cx="10377060" cy="5841657"/>
        </p:xfrm>
        <a:graphic>
          <a:graphicData uri="http://schemas.openxmlformats.org/drawingml/2006/table">
            <a:tbl>
              <a:tblPr firstRow="1" bandRow="1">
                <a:tableStyleId>{5C22544A-7EE6-4342-B048-85BDC9FD1C3A}</a:tableStyleId>
              </a:tblPr>
              <a:tblGrid>
                <a:gridCol w="2594265">
                  <a:extLst>
                    <a:ext uri="{9D8B030D-6E8A-4147-A177-3AD203B41FA5}">
                      <a16:colId xmlns:a16="http://schemas.microsoft.com/office/drawing/2014/main" val="112479361"/>
                    </a:ext>
                  </a:extLst>
                </a:gridCol>
                <a:gridCol w="2594265">
                  <a:extLst>
                    <a:ext uri="{9D8B030D-6E8A-4147-A177-3AD203B41FA5}">
                      <a16:colId xmlns:a16="http://schemas.microsoft.com/office/drawing/2014/main" val="2184394818"/>
                    </a:ext>
                  </a:extLst>
                </a:gridCol>
                <a:gridCol w="2594265">
                  <a:extLst>
                    <a:ext uri="{9D8B030D-6E8A-4147-A177-3AD203B41FA5}">
                      <a16:colId xmlns:a16="http://schemas.microsoft.com/office/drawing/2014/main" val="978213137"/>
                    </a:ext>
                  </a:extLst>
                </a:gridCol>
                <a:gridCol w="2594265">
                  <a:extLst>
                    <a:ext uri="{9D8B030D-6E8A-4147-A177-3AD203B41FA5}">
                      <a16:colId xmlns:a16="http://schemas.microsoft.com/office/drawing/2014/main" val="744245549"/>
                    </a:ext>
                  </a:extLst>
                </a:gridCol>
              </a:tblGrid>
              <a:tr h="347844">
                <a:tc>
                  <a:txBody>
                    <a:bodyPr/>
                    <a:lstStyle/>
                    <a:p>
                      <a:r>
                        <a:rPr lang="es-MX" sz="1200" dirty="0" err="1"/>
                        <a:t>Medallion</a:t>
                      </a:r>
                      <a:endParaRPr lang="es-MX" sz="1200" dirty="0"/>
                    </a:p>
                  </a:txBody>
                  <a:tcPr/>
                </a:tc>
                <a:tc>
                  <a:txBody>
                    <a:bodyPr/>
                    <a:lstStyle/>
                    <a:p>
                      <a:r>
                        <a:rPr lang="es-MX" sz="1200" dirty="0"/>
                        <a:t>Mes</a:t>
                      </a:r>
                    </a:p>
                  </a:txBody>
                  <a:tcPr/>
                </a:tc>
                <a:tc>
                  <a:txBody>
                    <a:bodyPr/>
                    <a:lstStyle/>
                    <a:p>
                      <a:r>
                        <a:rPr lang="es-MX" sz="1200" dirty="0"/>
                        <a:t>Día </a:t>
                      </a:r>
                    </a:p>
                  </a:txBody>
                  <a:tcPr/>
                </a:tc>
                <a:tc>
                  <a:txBody>
                    <a:bodyPr/>
                    <a:lstStyle/>
                    <a:p>
                      <a:r>
                        <a:rPr lang="es-MX" sz="1200" dirty="0"/>
                        <a:t>Hora</a:t>
                      </a:r>
                    </a:p>
                  </a:txBody>
                  <a:tcPr/>
                </a:tc>
                <a:extLst>
                  <a:ext uri="{0D108BD9-81ED-4DB2-BD59-A6C34878D82A}">
                    <a16:rowId xmlns:a16="http://schemas.microsoft.com/office/drawing/2014/main" val="1800775271"/>
                  </a:ext>
                </a:extLst>
              </a:tr>
              <a:tr h="464613">
                <a:tc>
                  <a:txBody>
                    <a:bodyPr/>
                    <a:lstStyle/>
                    <a:p>
                      <a:r>
                        <a:rPr lang="es-MX" sz="1200" b="0" i="0" kern="1200" dirty="0">
                          <a:solidFill>
                            <a:schemeClr val="dk1"/>
                          </a:solidFill>
                          <a:effectLst/>
                          <a:latin typeface="+mn-lt"/>
                          <a:ea typeface="+mn-ea"/>
                          <a:cs typeface="+mn-cs"/>
                        </a:rPr>
                        <a:t>7E1346F23960CC18D7D129FA28B63A75</a:t>
                      </a:r>
                      <a:endParaRPr lang="es-MX" sz="1200" dirty="0"/>
                    </a:p>
                  </a:txBody>
                  <a:tcPr/>
                </a:tc>
                <a:tc>
                  <a:txBody>
                    <a:bodyPr/>
                    <a:lstStyle/>
                    <a:p>
                      <a:r>
                        <a:rPr lang="es-MX" sz="1200" dirty="0"/>
                        <a:t>Enero</a:t>
                      </a:r>
                    </a:p>
                  </a:txBody>
                  <a:tcPr/>
                </a:tc>
                <a:tc>
                  <a:txBody>
                    <a:bodyPr/>
                    <a:lstStyle/>
                    <a:p>
                      <a:r>
                        <a:rPr lang="es-MX" sz="1200" dirty="0"/>
                        <a:t>Lunes,</a:t>
                      </a:r>
                      <a:r>
                        <a:rPr lang="es-MX" sz="1200" baseline="0" dirty="0"/>
                        <a:t> Sábado y </a:t>
                      </a:r>
                      <a:r>
                        <a:rPr lang="es-MX" sz="1200" u="sng" baseline="0" dirty="0"/>
                        <a:t>Domingo</a:t>
                      </a:r>
                      <a:endParaRPr lang="es-MX" sz="1200" u="sng" dirty="0"/>
                    </a:p>
                  </a:txBody>
                  <a:tcPr/>
                </a:tc>
                <a:tc>
                  <a:txBody>
                    <a:bodyPr/>
                    <a:lstStyle/>
                    <a:p>
                      <a:r>
                        <a:rPr lang="es-MX" sz="1200" dirty="0"/>
                        <a:t>00:00-03:59,</a:t>
                      </a:r>
                      <a:r>
                        <a:rPr lang="es-MX" sz="1200" baseline="0" dirty="0"/>
                        <a:t> </a:t>
                      </a:r>
                      <a:r>
                        <a:rPr lang="es-MX" sz="1200" u="none" dirty="0"/>
                        <a:t>16:00-19:59, </a:t>
                      </a:r>
                      <a:r>
                        <a:rPr lang="es-MX" sz="1200" u="sng" dirty="0"/>
                        <a:t>20:00-23:59</a:t>
                      </a:r>
                    </a:p>
                  </a:txBody>
                  <a:tcPr/>
                </a:tc>
                <a:extLst>
                  <a:ext uri="{0D108BD9-81ED-4DB2-BD59-A6C34878D82A}">
                    <a16:rowId xmlns:a16="http://schemas.microsoft.com/office/drawing/2014/main" val="3906477909"/>
                  </a:ext>
                </a:extLst>
              </a:tr>
              <a:tr h="434805">
                <a:tc>
                  <a:txBody>
                    <a:bodyPr/>
                    <a:lstStyle/>
                    <a:p>
                      <a:r>
                        <a:rPr lang="es-MX" sz="1200" dirty="0"/>
                        <a:t>0C9C589C0AD57ECCB633CB90A33DC37A</a:t>
                      </a:r>
                    </a:p>
                  </a:txBody>
                  <a:tcPr/>
                </a:tc>
                <a:tc>
                  <a:txBody>
                    <a:bodyPr/>
                    <a:lstStyle/>
                    <a:p>
                      <a:r>
                        <a:rPr lang="es-MX" sz="1200" dirty="0"/>
                        <a:t>Febrero</a:t>
                      </a:r>
                    </a:p>
                  </a:txBody>
                  <a:tcPr/>
                </a:tc>
                <a:tc>
                  <a:txBody>
                    <a:bodyPr/>
                    <a:lstStyle/>
                    <a:p>
                      <a:r>
                        <a:rPr lang="es-MX" sz="1200" dirty="0"/>
                        <a:t>Sábado</a:t>
                      </a:r>
                      <a:r>
                        <a:rPr lang="es-MX" sz="1200" baseline="0" dirty="0"/>
                        <a:t> y Domingo</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u="none" dirty="0"/>
                        <a:t>16:00-19:59</a:t>
                      </a:r>
                      <a:r>
                        <a:rPr lang="es-MX" sz="1200" u="none" baseline="0" dirty="0"/>
                        <a:t> </a:t>
                      </a:r>
                      <a:r>
                        <a:rPr lang="es-MX" sz="1200" u="sng" dirty="0"/>
                        <a:t>,20:00-23:59</a:t>
                      </a:r>
                      <a:r>
                        <a:rPr lang="es-MX" sz="1200" dirty="0"/>
                        <a:t>,</a:t>
                      </a:r>
                    </a:p>
                  </a:txBody>
                  <a:tcPr/>
                </a:tc>
                <a:extLst>
                  <a:ext uri="{0D108BD9-81ED-4DB2-BD59-A6C34878D82A}">
                    <a16:rowId xmlns:a16="http://schemas.microsoft.com/office/drawing/2014/main" val="3766458675"/>
                  </a:ext>
                </a:extLst>
              </a:tr>
              <a:tr h="434805">
                <a:tc>
                  <a:txBody>
                    <a:bodyPr/>
                    <a:lstStyle/>
                    <a:p>
                      <a:r>
                        <a:rPr lang="es-MX" sz="1200" dirty="0"/>
                        <a:t>19E063791B0DF5A558B8488180DDAB67</a:t>
                      </a:r>
                    </a:p>
                  </a:txBody>
                  <a:tcPr>
                    <a:solidFill>
                      <a:srgbClr val="00B050"/>
                    </a:solidFill>
                  </a:tcPr>
                </a:tc>
                <a:tc>
                  <a:txBody>
                    <a:bodyPr/>
                    <a:lstStyle/>
                    <a:p>
                      <a:r>
                        <a:rPr lang="es-MX" sz="1200" dirty="0"/>
                        <a:t>Marzo</a:t>
                      </a:r>
                    </a:p>
                  </a:txBody>
                  <a:tcPr/>
                </a:tc>
                <a:tc>
                  <a:txBody>
                    <a:bodyPr/>
                    <a:lstStyle/>
                    <a:p>
                      <a:r>
                        <a:rPr lang="es-MX" sz="1200" dirty="0"/>
                        <a:t>Sábado</a:t>
                      </a:r>
                      <a:r>
                        <a:rPr lang="es-MX" sz="1200" baseline="0" dirty="0"/>
                        <a:t> y Domingo </a:t>
                      </a:r>
                      <a:endParaRPr lang="es-MX" sz="1200" dirty="0"/>
                    </a:p>
                  </a:txBody>
                  <a:tcPr/>
                </a:tc>
                <a:tc>
                  <a:txBody>
                    <a:bodyPr/>
                    <a:lstStyle/>
                    <a:p>
                      <a:r>
                        <a:rPr lang="es-MX" sz="1200" u="sng" dirty="0"/>
                        <a:t>20:00-23:59</a:t>
                      </a:r>
                      <a:endParaRPr lang="es-MX" sz="1200" dirty="0"/>
                    </a:p>
                  </a:txBody>
                  <a:tcPr/>
                </a:tc>
                <a:extLst>
                  <a:ext uri="{0D108BD9-81ED-4DB2-BD59-A6C34878D82A}">
                    <a16:rowId xmlns:a16="http://schemas.microsoft.com/office/drawing/2014/main" val="1153359808"/>
                  </a:ext>
                </a:extLst>
              </a:tr>
              <a:tr h="434805">
                <a:tc>
                  <a:txBody>
                    <a:bodyPr/>
                    <a:lstStyle/>
                    <a:p>
                      <a:r>
                        <a:rPr lang="es-MX" sz="1200" dirty="0"/>
                        <a:t>19E063791B0DF5A558B8488180DDAB67</a:t>
                      </a:r>
                    </a:p>
                  </a:txBody>
                  <a:tcPr>
                    <a:solidFill>
                      <a:srgbClr val="00B050"/>
                    </a:solidFill>
                  </a:tcPr>
                </a:tc>
                <a:tc>
                  <a:txBody>
                    <a:bodyPr/>
                    <a:lstStyle/>
                    <a:p>
                      <a:r>
                        <a:rPr lang="es-MX" sz="1200" dirty="0"/>
                        <a:t>Abril</a:t>
                      </a:r>
                    </a:p>
                  </a:txBody>
                  <a:tcPr/>
                </a:tc>
                <a:tc>
                  <a:txBody>
                    <a:bodyPr/>
                    <a:lstStyle/>
                    <a:p>
                      <a:r>
                        <a:rPr lang="es-MX" sz="1200" dirty="0"/>
                        <a:t>Sábado</a:t>
                      </a:r>
                      <a:r>
                        <a:rPr lang="es-MX" sz="1200" baseline="0" dirty="0"/>
                        <a:t> y Domingo </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00:00-03:59,</a:t>
                      </a:r>
                      <a:r>
                        <a:rPr lang="es-MX" sz="1200" u="sng" dirty="0"/>
                        <a:t> 20:00-23:59</a:t>
                      </a:r>
                      <a:endParaRPr lang="es-MX" sz="1200" dirty="0"/>
                    </a:p>
                    <a:p>
                      <a:endParaRPr lang="es-MX" sz="1200" dirty="0"/>
                    </a:p>
                  </a:txBody>
                  <a:tcPr/>
                </a:tc>
                <a:extLst>
                  <a:ext uri="{0D108BD9-81ED-4DB2-BD59-A6C34878D82A}">
                    <a16:rowId xmlns:a16="http://schemas.microsoft.com/office/drawing/2014/main" val="4024690792"/>
                  </a:ext>
                </a:extLst>
              </a:tr>
              <a:tr h="434805">
                <a:tc>
                  <a:txBody>
                    <a:bodyPr/>
                    <a:lstStyle/>
                    <a:p>
                      <a:r>
                        <a:rPr lang="es-MX" sz="1200" dirty="0"/>
                        <a:t>20BA941F62CC07F1FA3EF3E122B1E9B2</a:t>
                      </a:r>
                    </a:p>
                  </a:txBody>
                  <a:tcPr>
                    <a:solidFill>
                      <a:srgbClr val="FF0000"/>
                    </a:solidFill>
                  </a:tcPr>
                </a:tc>
                <a:tc>
                  <a:txBody>
                    <a:bodyPr/>
                    <a:lstStyle/>
                    <a:p>
                      <a:r>
                        <a:rPr lang="es-MX" sz="1200" dirty="0"/>
                        <a:t>Mayo</a:t>
                      </a:r>
                    </a:p>
                  </a:txBody>
                  <a:tcPr/>
                </a:tc>
                <a:tc>
                  <a:txBody>
                    <a:bodyPr/>
                    <a:lstStyle/>
                    <a:p>
                      <a:r>
                        <a:rPr lang="es-MX" sz="1200" dirty="0"/>
                        <a:t>Sábado y Domingo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00:00-03:59, </a:t>
                      </a:r>
                      <a:r>
                        <a:rPr lang="es-MX" sz="1200" u="sng" dirty="0"/>
                        <a:t>20:00-23:59</a:t>
                      </a:r>
                      <a:endParaRPr lang="es-MX" sz="1200" dirty="0"/>
                    </a:p>
                    <a:p>
                      <a:endParaRPr lang="es-MX" sz="1200" dirty="0"/>
                    </a:p>
                  </a:txBody>
                  <a:tcPr/>
                </a:tc>
                <a:extLst>
                  <a:ext uri="{0D108BD9-81ED-4DB2-BD59-A6C34878D82A}">
                    <a16:rowId xmlns:a16="http://schemas.microsoft.com/office/drawing/2014/main" val="334892901"/>
                  </a:ext>
                </a:extLst>
              </a:tr>
              <a:tr h="434805">
                <a:tc>
                  <a:txBody>
                    <a:bodyPr/>
                    <a:lstStyle/>
                    <a:p>
                      <a:r>
                        <a:rPr lang="es-MX" sz="1200" dirty="0"/>
                        <a:t>A4FC84D2662D988828DBD26B0948A413</a:t>
                      </a:r>
                    </a:p>
                  </a:txBody>
                  <a:tcPr>
                    <a:solidFill>
                      <a:srgbClr val="00B0F0"/>
                    </a:solidFill>
                  </a:tcPr>
                </a:tc>
                <a:tc>
                  <a:txBody>
                    <a:bodyPr/>
                    <a:lstStyle/>
                    <a:p>
                      <a:r>
                        <a:rPr lang="es-MX" sz="1200" dirty="0"/>
                        <a:t>Junio</a:t>
                      </a:r>
                    </a:p>
                  </a:txBody>
                  <a:tcPr/>
                </a:tc>
                <a:tc>
                  <a:txBody>
                    <a:bodyPr/>
                    <a:lstStyle/>
                    <a:p>
                      <a:r>
                        <a:rPr lang="es-MX" sz="1200" dirty="0"/>
                        <a:t>Sábado y Domingo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00:00-03:59, </a:t>
                      </a:r>
                      <a:r>
                        <a:rPr lang="es-MX" sz="1200" u="sng" dirty="0"/>
                        <a:t>20:00-23:59</a:t>
                      </a:r>
                      <a:endParaRPr lang="es-MX" sz="1200" dirty="0"/>
                    </a:p>
                    <a:p>
                      <a:endParaRPr lang="es-MX" sz="1200" dirty="0"/>
                    </a:p>
                  </a:txBody>
                  <a:tcPr/>
                </a:tc>
                <a:extLst>
                  <a:ext uri="{0D108BD9-81ED-4DB2-BD59-A6C34878D82A}">
                    <a16:rowId xmlns:a16="http://schemas.microsoft.com/office/drawing/2014/main" val="1200045439"/>
                  </a:ext>
                </a:extLst>
              </a:tr>
              <a:tr h="434805">
                <a:tc>
                  <a:txBody>
                    <a:bodyPr/>
                    <a:lstStyle/>
                    <a:p>
                      <a:r>
                        <a:rPr lang="es-MX" sz="1200" dirty="0"/>
                        <a:t>A4FC84D2662D988828DBD26B0948A413 </a:t>
                      </a:r>
                    </a:p>
                  </a:txBody>
                  <a:tcPr>
                    <a:solidFill>
                      <a:srgbClr val="00B0F0"/>
                    </a:solidFill>
                  </a:tcPr>
                </a:tc>
                <a:tc>
                  <a:txBody>
                    <a:bodyPr/>
                    <a:lstStyle/>
                    <a:p>
                      <a:r>
                        <a:rPr lang="es-MX" sz="1200" dirty="0"/>
                        <a:t>Julio</a:t>
                      </a:r>
                    </a:p>
                  </a:txBody>
                  <a:tcPr/>
                </a:tc>
                <a:tc>
                  <a:txBody>
                    <a:bodyPr/>
                    <a:lstStyle/>
                    <a:p>
                      <a:r>
                        <a:rPr lang="es-MX" sz="1200" dirty="0"/>
                        <a:t>Sábado y Domingo</a:t>
                      </a:r>
                    </a:p>
                    <a:p>
                      <a:endParaRPr lang="es-MX" sz="1200" dirty="0"/>
                    </a:p>
                  </a:txBody>
                  <a:tcPr/>
                </a:tc>
                <a:tc>
                  <a:txBody>
                    <a:bodyPr/>
                    <a:lstStyle/>
                    <a:p>
                      <a:r>
                        <a:rPr lang="es-MX" sz="1200" dirty="0"/>
                        <a:t> 16:00-19:59, 00:00-03:59, </a:t>
                      </a:r>
                      <a:r>
                        <a:rPr lang="es-MX" sz="1200" u="sng" dirty="0"/>
                        <a:t>20:00-23:59</a:t>
                      </a:r>
                    </a:p>
                  </a:txBody>
                  <a:tcPr/>
                </a:tc>
                <a:extLst>
                  <a:ext uri="{0D108BD9-81ED-4DB2-BD59-A6C34878D82A}">
                    <a16:rowId xmlns:a16="http://schemas.microsoft.com/office/drawing/2014/main" val="3559149895"/>
                  </a:ext>
                </a:extLst>
              </a:tr>
              <a:tr h="434805">
                <a:tc>
                  <a:txBody>
                    <a:bodyPr/>
                    <a:lstStyle/>
                    <a:p>
                      <a:r>
                        <a:rPr lang="es-MX" sz="1200" dirty="0"/>
                        <a:t>5466D714601371299033C01FB08BB93B</a:t>
                      </a:r>
                    </a:p>
                  </a:txBody>
                  <a:tcPr/>
                </a:tc>
                <a:tc>
                  <a:txBody>
                    <a:bodyPr/>
                    <a:lstStyle/>
                    <a:p>
                      <a:r>
                        <a:rPr lang="es-MX" sz="1200" dirty="0"/>
                        <a:t>Agosto</a:t>
                      </a:r>
                    </a:p>
                  </a:txBody>
                  <a:tcPr/>
                </a:tc>
                <a:tc>
                  <a:txBody>
                    <a:bodyPr/>
                    <a:lstStyle/>
                    <a:p>
                      <a:r>
                        <a:rPr lang="es-MX" sz="1200" u="sng" dirty="0"/>
                        <a:t>Sábado</a:t>
                      </a:r>
                      <a:r>
                        <a:rPr lang="es-MX" sz="1200" baseline="0" dirty="0"/>
                        <a:t> y Domingo </a:t>
                      </a:r>
                      <a:endParaRPr lang="es-MX" sz="1200" dirty="0"/>
                    </a:p>
                  </a:txBody>
                  <a:tcPr/>
                </a:tc>
                <a:tc>
                  <a:txBody>
                    <a:bodyPr/>
                    <a:lstStyle/>
                    <a:p>
                      <a:r>
                        <a:rPr lang="es-MX" sz="1200" dirty="0"/>
                        <a:t>16:00-19:59, 00:00-03:59, 20:00-23:59</a:t>
                      </a:r>
                    </a:p>
                  </a:txBody>
                  <a:tcPr/>
                </a:tc>
                <a:extLst>
                  <a:ext uri="{0D108BD9-81ED-4DB2-BD59-A6C34878D82A}">
                    <a16:rowId xmlns:a16="http://schemas.microsoft.com/office/drawing/2014/main" val="266302150"/>
                  </a:ext>
                </a:extLst>
              </a:tr>
              <a:tr h="434805">
                <a:tc>
                  <a:txBody>
                    <a:bodyPr/>
                    <a:lstStyle/>
                    <a:p>
                      <a:r>
                        <a:rPr lang="es-MX" sz="1200" dirty="0"/>
                        <a:t>2905ABD21DF99EA5B9741EA063266632 </a:t>
                      </a:r>
                    </a:p>
                  </a:txBody>
                  <a:tcPr/>
                </a:tc>
                <a:tc>
                  <a:txBody>
                    <a:bodyPr/>
                    <a:lstStyle/>
                    <a:p>
                      <a:r>
                        <a:rPr lang="es-MX" sz="1200" dirty="0"/>
                        <a:t>Septiembre</a:t>
                      </a:r>
                    </a:p>
                  </a:txBody>
                  <a:tcPr/>
                </a:tc>
                <a:tc>
                  <a:txBody>
                    <a:bodyPr/>
                    <a:lstStyle/>
                    <a:p>
                      <a:r>
                        <a:rPr lang="es-MX" sz="1200" dirty="0"/>
                        <a:t>Domingo</a:t>
                      </a:r>
                    </a:p>
                  </a:txBody>
                  <a:tcPr/>
                </a:tc>
                <a:tc>
                  <a:txBody>
                    <a:bodyPr/>
                    <a:lstStyle/>
                    <a:p>
                      <a:r>
                        <a:rPr lang="es-MX" sz="1200" dirty="0"/>
                        <a:t>00:00-03:59, 20:00-23:59</a:t>
                      </a:r>
                    </a:p>
                  </a:txBody>
                  <a:tcPr/>
                </a:tc>
                <a:extLst>
                  <a:ext uri="{0D108BD9-81ED-4DB2-BD59-A6C34878D82A}">
                    <a16:rowId xmlns:a16="http://schemas.microsoft.com/office/drawing/2014/main" val="3186567309"/>
                  </a:ext>
                </a:extLst>
              </a:tr>
              <a:tr h="434805">
                <a:tc>
                  <a:txBody>
                    <a:bodyPr/>
                    <a:lstStyle/>
                    <a:p>
                      <a:r>
                        <a:rPr lang="es-MX" sz="1200" dirty="0"/>
                        <a:t>20BA941F62CC07F1FA3EF3E122B1E9B2</a:t>
                      </a:r>
                    </a:p>
                  </a:txBody>
                  <a:tcPr>
                    <a:solidFill>
                      <a:srgbClr val="FF0000"/>
                    </a:solidFill>
                  </a:tcPr>
                </a:tc>
                <a:tc>
                  <a:txBody>
                    <a:bodyPr/>
                    <a:lstStyle/>
                    <a:p>
                      <a:r>
                        <a:rPr lang="es-MX" sz="1200" dirty="0"/>
                        <a:t>Octubre</a:t>
                      </a:r>
                    </a:p>
                  </a:txBody>
                  <a:tcPr/>
                </a:tc>
                <a:tc>
                  <a:txBody>
                    <a:bodyPr/>
                    <a:lstStyle/>
                    <a:p>
                      <a:r>
                        <a:rPr lang="es-MX" sz="1200" dirty="0"/>
                        <a:t>Domingo</a:t>
                      </a:r>
                    </a:p>
                  </a:txBody>
                  <a:tcPr/>
                </a:tc>
                <a:tc>
                  <a:txBody>
                    <a:bodyPr/>
                    <a:lstStyle/>
                    <a:p>
                      <a:r>
                        <a:rPr lang="es-MX" sz="1200" dirty="0"/>
                        <a:t>20:00-23:59</a:t>
                      </a:r>
                    </a:p>
                  </a:txBody>
                  <a:tcPr/>
                </a:tc>
                <a:extLst>
                  <a:ext uri="{0D108BD9-81ED-4DB2-BD59-A6C34878D82A}">
                    <a16:rowId xmlns:a16="http://schemas.microsoft.com/office/drawing/2014/main" val="68607923"/>
                  </a:ext>
                </a:extLst>
              </a:tr>
              <a:tr h="434805">
                <a:tc>
                  <a:txBody>
                    <a:bodyPr/>
                    <a:lstStyle/>
                    <a:p>
                      <a:r>
                        <a:rPr lang="es-MX" sz="1200" dirty="0"/>
                        <a:t>19E063791B0DF5A558B8488180DDAB67</a:t>
                      </a:r>
                    </a:p>
                  </a:txBody>
                  <a:tcPr>
                    <a:solidFill>
                      <a:srgbClr val="00B050"/>
                    </a:solidFill>
                  </a:tcPr>
                </a:tc>
                <a:tc>
                  <a:txBody>
                    <a:bodyPr/>
                    <a:lstStyle/>
                    <a:p>
                      <a:r>
                        <a:rPr lang="es-MX" sz="1200" dirty="0"/>
                        <a:t>Noviembre</a:t>
                      </a:r>
                    </a:p>
                  </a:txBody>
                  <a:tcPr/>
                </a:tc>
                <a:tc>
                  <a:txBody>
                    <a:bodyPr/>
                    <a:lstStyle/>
                    <a:p>
                      <a:r>
                        <a:rPr lang="es-MX" sz="1200" dirty="0"/>
                        <a:t>Domingo</a:t>
                      </a:r>
                    </a:p>
                  </a:txBody>
                  <a:tcPr/>
                </a:tc>
                <a:tc>
                  <a:txBody>
                    <a:bodyPr/>
                    <a:lstStyle/>
                    <a:p>
                      <a:r>
                        <a:rPr lang="es-MX" sz="1200" dirty="0"/>
                        <a:t>20:00-23:59</a:t>
                      </a:r>
                    </a:p>
                    <a:p>
                      <a:endParaRPr lang="es-MX" sz="1200" dirty="0"/>
                    </a:p>
                  </a:txBody>
                  <a:tcPr/>
                </a:tc>
                <a:extLst>
                  <a:ext uri="{0D108BD9-81ED-4DB2-BD59-A6C34878D82A}">
                    <a16:rowId xmlns:a16="http://schemas.microsoft.com/office/drawing/2014/main" val="1118252948"/>
                  </a:ext>
                </a:extLst>
              </a:tr>
              <a:tr h="434805">
                <a:tc>
                  <a:txBody>
                    <a:bodyPr/>
                    <a:lstStyle/>
                    <a:p>
                      <a:r>
                        <a:rPr lang="es-MX" sz="1200" dirty="0"/>
                        <a:t>F3E844649503D2A5A44DD729348E7336</a:t>
                      </a:r>
                    </a:p>
                  </a:txBody>
                  <a:tcPr/>
                </a:tc>
                <a:tc>
                  <a:txBody>
                    <a:bodyPr/>
                    <a:lstStyle/>
                    <a:p>
                      <a:r>
                        <a:rPr lang="es-MX" sz="1200" dirty="0"/>
                        <a:t>Diciembre</a:t>
                      </a:r>
                    </a:p>
                  </a:txBody>
                  <a:tcPr/>
                </a:tc>
                <a:tc>
                  <a:txBody>
                    <a:bodyPr/>
                    <a:lstStyle/>
                    <a:p>
                      <a:r>
                        <a:rPr lang="es-MX" sz="1200" dirty="0"/>
                        <a:t>Sábado y Domingo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20:00-23:59</a:t>
                      </a:r>
                    </a:p>
                    <a:p>
                      <a:endParaRPr lang="es-MX" sz="1200" dirty="0"/>
                    </a:p>
                  </a:txBody>
                  <a:tcPr/>
                </a:tc>
                <a:extLst>
                  <a:ext uri="{0D108BD9-81ED-4DB2-BD59-A6C34878D82A}">
                    <a16:rowId xmlns:a16="http://schemas.microsoft.com/office/drawing/2014/main" val="1810821642"/>
                  </a:ext>
                </a:extLst>
              </a:tr>
            </a:tbl>
          </a:graphicData>
        </a:graphic>
      </p:graphicFrame>
    </p:spTree>
    <p:extLst>
      <p:ext uri="{BB962C8B-B14F-4D97-AF65-F5344CB8AC3E}">
        <p14:creationId xmlns:p14="http://schemas.microsoft.com/office/powerpoint/2010/main" val="3035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C8D4C-A757-40A1-81B2-F7E365FC9D9D}"/>
              </a:ext>
            </a:extLst>
          </p:cNvPr>
          <p:cNvSpPr>
            <a:spLocks noGrp="1"/>
          </p:cNvSpPr>
          <p:nvPr>
            <p:ph type="title"/>
          </p:nvPr>
        </p:nvSpPr>
        <p:spPr/>
        <p:txBody>
          <a:bodyPr/>
          <a:lstStyle/>
          <a:p>
            <a:r>
              <a:rPr lang="es-MX"/>
              <a:t>RETO: 1, 2 PROCESAMIENTO</a:t>
            </a:r>
          </a:p>
        </p:txBody>
      </p:sp>
      <p:sp>
        <p:nvSpPr>
          <p:cNvPr id="3" name="Marcador de contenido 2">
            <a:extLst>
              <a:ext uri="{FF2B5EF4-FFF2-40B4-BE49-F238E27FC236}">
                <a16:creationId xmlns:a16="http://schemas.microsoft.com/office/drawing/2014/main" id="{A42AEA8D-A66A-4AC8-A320-C62BAE264506}"/>
              </a:ext>
            </a:extLst>
          </p:cNvPr>
          <p:cNvSpPr>
            <a:spLocks noGrp="1"/>
          </p:cNvSpPr>
          <p:nvPr>
            <p:ph idx="1"/>
          </p:nvPr>
        </p:nvSpPr>
        <p:spPr/>
        <p:txBody>
          <a:bodyPr vert="horz" lIns="91440" tIns="45720" rIns="91440" bIns="45720" rtlCol="0" anchor="t">
            <a:normAutofit fontScale="92500" lnSpcReduction="10000"/>
          </a:bodyPr>
          <a:lstStyle/>
          <a:p>
            <a:pPr marL="383540" indent="-383540"/>
            <a:r>
              <a:rPr lang="es-MX" dirty="0"/>
              <a:t>Nuestra solución consistió:</a:t>
            </a:r>
            <a:endParaRPr lang="es-ES" dirty="0"/>
          </a:p>
          <a:p>
            <a:pPr marL="987425" lvl="1" indent="-457200">
              <a:buFont typeface="+mj-lt"/>
              <a:buAutoNum type="arabicPeriod"/>
            </a:pPr>
            <a:r>
              <a:rPr lang="es-MX" dirty="0"/>
              <a:t>Leer uno a uno cada archivo del origen “trip_data.7z” (14 columnas)</a:t>
            </a:r>
          </a:p>
          <a:p>
            <a:pPr marL="987425" lvl="1" indent="-457200">
              <a:buFont typeface="+mj-lt"/>
              <a:buAutoNum type="arabicPeriod"/>
            </a:pPr>
            <a:r>
              <a:rPr lang="es-MX" dirty="0"/>
              <a:t>Limpiar los datos</a:t>
            </a:r>
          </a:p>
          <a:p>
            <a:pPr lvl="2" indent="-383540">
              <a:buFont typeface="+mj-lt"/>
              <a:buAutoNum type="arabicPeriod"/>
            </a:pPr>
            <a:r>
              <a:rPr lang="es-MX" dirty="0"/>
              <a:t>Usar sólo las columnas necesarias para resolver los problemas (10 columnas).</a:t>
            </a:r>
          </a:p>
          <a:p>
            <a:pPr lvl="2" indent="-383540">
              <a:buFont typeface="+mj-lt"/>
              <a:buAutoNum type="arabicPeriod"/>
            </a:pPr>
            <a:r>
              <a:rPr lang="es-MX" dirty="0"/>
              <a:t>Eliminar filas que tenían valores nulos (</a:t>
            </a:r>
            <a:r>
              <a:rPr lang="es-MX" dirty="0" err="1"/>
              <a:t>dropna</a:t>
            </a:r>
            <a:r>
              <a:rPr lang="es-MX" dirty="0"/>
              <a:t>)</a:t>
            </a:r>
          </a:p>
          <a:p>
            <a:pPr lvl="2" indent="-383540">
              <a:buFont typeface="+mj-lt"/>
              <a:buAutoNum type="arabicPeriod"/>
            </a:pPr>
            <a:r>
              <a:rPr lang="es-MX" dirty="0"/>
              <a:t>Eliminar filas con viajes por arriba de 7 pasajeros.</a:t>
            </a:r>
          </a:p>
          <a:p>
            <a:pPr lvl="2" indent="-383540">
              <a:buFont typeface="+mj-lt"/>
              <a:buAutoNum type="arabicPeriod"/>
            </a:pPr>
            <a:r>
              <a:rPr lang="es-MX" dirty="0"/>
              <a:t>Delimitar coordenadas que se encuentren en cuadrante de NY</a:t>
            </a:r>
          </a:p>
          <a:p>
            <a:pPr lvl="2" indent="-383540">
              <a:buFont typeface="+mj-lt"/>
              <a:buAutoNum type="arabicPeriod"/>
            </a:pPr>
            <a:r>
              <a:rPr lang="es-MX" dirty="0"/>
              <a:t>Eliminar distancias mayores a 100 Millas</a:t>
            </a:r>
          </a:p>
          <a:p>
            <a:pPr lvl="1" indent="-383540">
              <a:buFont typeface="+mj-lt"/>
              <a:buAutoNum type="arabicPeriod"/>
            </a:pPr>
            <a:r>
              <a:rPr lang="es-MX" dirty="0"/>
              <a:t>Generar nuevos archivos .</a:t>
            </a:r>
            <a:r>
              <a:rPr lang="es-MX" dirty="0" err="1"/>
              <a:t>csv</a:t>
            </a:r>
            <a:r>
              <a:rPr lang="es-MX" dirty="0"/>
              <a:t> </a:t>
            </a:r>
          </a:p>
          <a:p>
            <a:pPr lvl="1" indent="-383540">
              <a:buFont typeface="+mj-lt"/>
              <a:buAutoNum type="arabicPeriod"/>
            </a:pPr>
            <a:r>
              <a:rPr lang="es-MX" dirty="0"/>
              <a:t>Comprimir cada archivo limpio en formato .</a:t>
            </a:r>
            <a:r>
              <a:rPr lang="es-MX" dirty="0" err="1"/>
              <a:t>gz</a:t>
            </a:r>
            <a:endParaRPr lang="es-MX" dirty="0"/>
          </a:p>
          <a:p>
            <a:pPr lvl="1" indent="-383540">
              <a:buFont typeface="+mj-lt"/>
              <a:buAutoNum type="arabicPeriod"/>
            </a:pPr>
            <a:r>
              <a:rPr lang="es-MX" dirty="0"/>
              <a:t>Resguardarlo en el drive de Google (7.64 GB)</a:t>
            </a:r>
          </a:p>
          <a:p>
            <a:pPr lvl="1" indent="-383540">
              <a:buFont typeface="+mj-lt"/>
              <a:buAutoNum type="arabicPeriod"/>
            </a:pPr>
            <a:endParaRPr lang="es-MX"/>
          </a:p>
        </p:txBody>
      </p:sp>
    </p:spTree>
    <p:extLst>
      <p:ext uri="{BB962C8B-B14F-4D97-AF65-F5344CB8AC3E}">
        <p14:creationId xmlns:p14="http://schemas.microsoft.com/office/powerpoint/2010/main" val="32591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C3129-1861-462E-BF89-E357E5666CB7}"/>
              </a:ext>
            </a:extLst>
          </p:cNvPr>
          <p:cNvSpPr>
            <a:spLocks noGrp="1"/>
          </p:cNvSpPr>
          <p:nvPr>
            <p:ph type="title"/>
          </p:nvPr>
        </p:nvSpPr>
        <p:spPr/>
        <p:txBody>
          <a:bodyPr/>
          <a:lstStyle/>
          <a:p>
            <a:r>
              <a:rPr lang="es-MX"/>
              <a:t>EJERCICIOS: 3, 4 LIMPIEZA DE DATOS</a:t>
            </a:r>
          </a:p>
        </p:txBody>
      </p:sp>
      <p:pic>
        <p:nvPicPr>
          <p:cNvPr id="4" name="Marcador de contenido 3">
            <a:extLst>
              <a:ext uri="{FF2B5EF4-FFF2-40B4-BE49-F238E27FC236}">
                <a16:creationId xmlns:a16="http://schemas.microsoft.com/office/drawing/2014/main" id="{488499D9-83DB-4C34-B7B8-189BBD22541B}"/>
              </a:ext>
            </a:extLst>
          </p:cNvPr>
          <p:cNvPicPr>
            <a:picLocks noGrp="1" noChangeAspect="1"/>
          </p:cNvPicPr>
          <p:nvPr>
            <p:ph idx="1"/>
          </p:nvPr>
        </p:nvPicPr>
        <p:blipFill>
          <a:blip r:embed="rId2"/>
          <a:stretch>
            <a:fillRect/>
          </a:stretch>
        </p:blipFill>
        <p:spPr>
          <a:xfrm>
            <a:off x="700480" y="1358489"/>
            <a:ext cx="3300595" cy="4389413"/>
          </a:xfrm>
          <a:prstGeom prst="rect">
            <a:avLst/>
          </a:prstGeom>
        </p:spPr>
      </p:pic>
      <p:pic>
        <p:nvPicPr>
          <p:cNvPr id="5" name="Marcador de contenido 4">
            <a:extLst>
              <a:ext uri="{FF2B5EF4-FFF2-40B4-BE49-F238E27FC236}">
                <a16:creationId xmlns:a16="http://schemas.microsoft.com/office/drawing/2014/main" id="{39D24777-0039-462E-9F34-F6D4BC805710}"/>
              </a:ext>
            </a:extLst>
          </p:cNvPr>
          <p:cNvPicPr>
            <a:picLocks noChangeAspect="1"/>
          </p:cNvPicPr>
          <p:nvPr/>
        </p:nvPicPr>
        <p:blipFill>
          <a:blip r:embed="rId3"/>
          <a:stretch>
            <a:fillRect/>
          </a:stretch>
        </p:blipFill>
        <p:spPr>
          <a:xfrm>
            <a:off x="4496026" y="1358489"/>
            <a:ext cx="7634455" cy="4389413"/>
          </a:xfrm>
          <a:prstGeom prst="rect">
            <a:avLst/>
          </a:prstGeom>
        </p:spPr>
      </p:pic>
      <p:sp>
        <p:nvSpPr>
          <p:cNvPr id="6" name="Flecha: a la derecha 5">
            <a:extLst>
              <a:ext uri="{FF2B5EF4-FFF2-40B4-BE49-F238E27FC236}">
                <a16:creationId xmlns:a16="http://schemas.microsoft.com/office/drawing/2014/main" id="{95C59158-D9F6-4436-B6AC-019E7DC0B4F4}"/>
              </a:ext>
            </a:extLst>
          </p:cNvPr>
          <p:cNvSpPr/>
          <p:nvPr/>
        </p:nvSpPr>
        <p:spPr>
          <a:xfrm>
            <a:off x="3674378" y="5870195"/>
            <a:ext cx="2340528" cy="673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LIMPIEZA</a:t>
            </a:r>
          </a:p>
        </p:txBody>
      </p:sp>
    </p:spTree>
    <p:extLst>
      <p:ext uri="{BB962C8B-B14F-4D97-AF65-F5344CB8AC3E}">
        <p14:creationId xmlns:p14="http://schemas.microsoft.com/office/powerpoint/2010/main" val="412765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EACDF-F52A-46D8-A77A-B61D2675C2B0}"/>
              </a:ext>
            </a:extLst>
          </p:cNvPr>
          <p:cNvSpPr>
            <a:spLocks noGrp="1"/>
          </p:cNvSpPr>
          <p:nvPr>
            <p:ph type="title"/>
          </p:nvPr>
        </p:nvSpPr>
        <p:spPr/>
        <p:txBody>
          <a:bodyPr/>
          <a:lstStyle/>
          <a:p>
            <a:r>
              <a:rPr lang="es-MX"/>
              <a:t>5. USO DE PANDAS</a:t>
            </a:r>
          </a:p>
        </p:txBody>
      </p:sp>
      <p:sp>
        <p:nvSpPr>
          <p:cNvPr id="7" name="Marcador de contenido 6">
            <a:extLst>
              <a:ext uri="{FF2B5EF4-FFF2-40B4-BE49-F238E27FC236}">
                <a16:creationId xmlns:a16="http://schemas.microsoft.com/office/drawing/2014/main" id="{931A8A12-632A-4CE4-A5C3-CAEA2C17472E}"/>
              </a:ext>
            </a:extLst>
          </p:cNvPr>
          <p:cNvSpPr>
            <a:spLocks noGrp="1"/>
          </p:cNvSpPr>
          <p:nvPr>
            <p:ph idx="1"/>
          </p:nvPr>
        </p:nvSpPr>
        <p:spPr/>
        <p:txBody>
          <a:bodyPr/>
          <a:lstStyle/>
          <a:p>
            <a:r>
              <a:rPr lang="es-MX" b="1"/>
              <a:t>trip_data_1.csv</a:t>
            </a:r>
          </a:p>
          <a:p>
            <a:pPr lvl="1"/>
            <a:r>
              <a:rPr lang="es-MX"/>
              <a:t>2.30 </a:t>
            </a:r>
            <a:r>
              <a:rPr lang="es-MX" err="1"/>
              <a:t>gb</a:t>
            </a:r>
            <a:endParaRPr lang="es-MX"/>
          </a:p>
          <a:p>
            <a:pPr lvl="1"/>
            <a:r>
              <a:rPr lang="es-MX"/>
              <a:t>32 ms </a:t>
            </a:r>
            <a:r>
              <a:rPr lang="es-MX" err="1"/>
              <a:t>prom</a:t>
            </a:r>
            <a:r>
              <a:rPr lang="es-MX"/>
              <a:t> (‘</a:t>
            </a:r>
            <a:r>
              <a:rPr lang="es-MX" err="1"/>
              <a:t>trip_distance</a:t>
            </a:r>
            <a:r>
              <a:rPr lang="es-MX"/>
              <a:t>’)</a:t>
            </a:r>
          </a:p>
          <a:p>
            <a:pPr lvl="2"/>
            <a:r>
              <a:rPr lang="es-MX" b="1"/>
              <a:t>2.7709756</a:t>
            </a:r>
          </a:p>
          <a:p>
            <a:r>
              <a:rPr lang="es-MX" b="1"/>
              <a:t>No es viable procesar con PANDAS</a:t>
            </a:r>
          </a:p>
          <a:p>
            <a:pPr lvl="1"/>
            <a:r>
              <a:rPr lang="es-MX" b="1"/>
              <a:t>El uso de memoria por archivo</a:t>
            </a:r>
          </a:p>
          <a:p>
            <a:pPr lvl="2"/>
            <a:r>
              <a:rPr lang="es-MX" b="1"/>
              <a:t>3 GB</a:t>
            </a:r>
          </a:p>
        </p:txBody>
      </p:sp>
      <p:sp>
        <p:nvSpPr>
          <p:cNvPr id="8" name="CuadroTexto 7">
            <a:extLst>
              <a:ext uri="{FF2B5EF4-FFF2-40B4-BE49-F238E27FC236}">
                <a16:creationId xmlns:a16="http://schemas.microsoft.com/office/drawing/2014/main" id="{15236BB3-83DD-40E4-BC92-62931BC56C01}"/>
              </a:ext>
            </a:extLst>
          </p:cNvPr>
          <p:cNvSpPr txBox="1"/>
          <p:nvPr/>
        </p:nvSpPr>
        <p:spPr>
          <a:xfrm>
            <a:off x="5845591" y="2322374"/>
            <a:ext cx="5464559" cy="2862322"/>
          </a:xfrm>
          <a:prstGeom prst="rect">
            <a:avLst/>
          </a:prstGeom>
          <a:noFill/>
        </p:spPr>
        <p:txBody>
          <a:bodyPr wrap="square" rtlCol="0">
            <a:spAutoFit/>
          </a:bodyPr>
          <a:lstStyle/>
          <a:p>
            <a:r>
              <a:rPr lang="es-MX"/>
              <a:t>Memoria antes: 5,106.0625 MB </a:t>
            </a:r>
          </a:p>
          <a:p>
            <a:r>
              <a:rPr lang="es-MX"/>
              <a:t>CPU times: </a:t>
            </a:r>
            <a:r>
              <a:rPr lang="es-MX" err="1"/>
              <a:t>user</a:t>
            </a:r>
            <a:r>
              <a:rPr lang="es-MX"/>
              <a:t> 47.5 s, </a:t>
            </a:r>
            <a:r>
              <a:rPr lang="es-MX" err="1"/>
              <a:t>sys</a:t>
            </a:r>
            <a:r>
              <a:rPr lang="es-MX"/>
              <a:t>: 14 s, total: 1min 1s </a:t>
            </a:r>
          </a:p>
          <a:p>
            <a:r>
              <a:rPr lang="es-MX"/>
              <a:t>Wall time: 1min 1s </a:t>
            </a:r>
          </a:p>
          <a:p>
            <a:r>
              <a:rPr lang="es-MX"/>
              <a:t>Memoria después: 8,027.80078125 MB</a:t>
            </a:r>
          </a:p>
          <a:p>
            <a:endParaRPr lang="es-MX"/>
          </a:p>
          <a:p>
            <a:pPr marL="285750" indent="-285750">
              <a:buFont typeface="Arial" panose="020B0604020202020204" pitchFamily="34" charset="0"/>
              <a:buChar char="•"/>
            </a:pPr>
            <a:r>
              <a:rPr lang="es-MX"/>
              <a:t>Memoria usada: </a:t>
            </a:r>
          </a:p>
          <a:p>
            <a:pPr marL="742950" lvl="1" indent="-285750">
              <a:buFont typeface="Arial" panose="020B0604020202020204" pitchFamily="34" charset="0"/>
              <a:buChar char="•"/>
            </a:pPr>
            <a:r>
              <a:rPr lang="es-MX" b="1"/>
              <a:t>2,921.73828125 MB (2.85 GB)</a:t>
            </a:r>
          </a:p>
          <a:p>
            <a:endParaRPr lang="es-MX" b="1"/>
          </a:p>
          <a:p>
            <a:pPr marL="342900" indent="-342900">
              <a:buFont typeface="Arial" panose="020B0604020202020204" pitchFamily="34" charset="0"/>
              <a:buChar char="•"/>
            </a:pPr>
            <a:r>
              <a:rPr lang="es-MX"/>
              <a:t>Memoria usada por el objeto </a:t>
            </a:r>
            <a:r>
              <a:rPr lang="es-MX" err="1"/>
              <a:t>dataframe</a:t>
            </a:r>
            <a:r>
              <a:rPr lang="es-MX"/>
              <a:t>: </a:t>
            </a:r>
          </a:p>
          <a:p>
            <a:pPr marL="800100" lvl="1" indent="-342900">
              <a:buFont typeface="Arial" panose="020B0604020202020204" pitchFamily="34" charset="0"/>
              <a:buChar char="•"/>
            </a:pPr>
            <a:r>
              <a:rPr lang="es-MX"/>
              <a:t>1,578 MB (1.54 GB)</a:t>
            </a:r>
          </a:p>
        </p:txBody>
      </p:sp>
    </p:spTree>
    <p:extLst>
      <p:ext uri="{BB962C8B-B14F-4D97-AF65-F5344CB8AC3E}">
        <p14:creationId xmlns:p14="http://schemas.microsoft.com/office/powerpoint/2010/main" val="28113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F3C88-C9BC-4762-A3B0-15901EA66A18}"/>
              </a:ext>
            </a:extLst>
          </p:cNvPr>
          <p:cNvSpPr>
            <a:spLocks noGrp="1"/>
          </p:cNvSpPr>
          <p:nvPr>
            <p:ph type="title"/>
          </p:nvPr>
        </p:nvSpPr>
        <p:spPr/>
        <p:txBody>
          <a:bodyPr/>
          <a:lstStyle/>
          <a:p>
            <a:r>
              <a:rPr lang="es-MX"/>
              <a:t>6. USO DE DASK</a:t>
            </a:r>
          </a:p>
        </p:txBody>
      </p:sp>
      <p:sp>
        <p:nvSpPr>
          <p:cNvPr id="3" name="Marcador de contenido 2">
            <a:extLst>
              <a:ext uri="{FF2B5EF4-FFF2-40B4-BE49-F238E27FC236}">
                <a16:creationId xmlns:a16="http://schemas.microsoft.com/office/drawing/2014/main" id="{FF4E69BE-0A90-4BAD-B881-8D261948B884}"/>
              </a:ext>
            </a:extLst>
          </p:cNvPr>
          <p:cNvSpPr>
            <a:spLocks noGrp="1"/>
          </p:cNvSpPr>
          <p:nvPr>
            <p:ph idx="1"/>
          </p:nvPr>
        </p:nvSpPr>
        <p:spPr/>
        <p:txBody>
          <a:bodyPr>
            <a:normAutofit lnSpcReduction="10000"/>
          </a:bodyPr>
          <a:lstStyle/>
          <a:p>
            <a:r>
              <a:rPr lang="es-MX"/>
              <a:t>Procedimiento por cada archivo (limpio).</a:t>
            </a:r>
          </a:p>
          <a:p>
            <a:pPr lvl="1"/>
            <a:r>
              <a:rPr lang="es-MX"/>
              <a:t>Se copia del drive de Google al espacio de </a:t>
            </a:r>
            <a:r>
              <a:rPr lang="es-MX" err="1"/>
              <a:t>Colab</a:t>
            </a:r>
            <a:r>
              <a:rPr lang="es-MX"/>
              <a:t>.</a:t>
            </a:r>
          </a:p>
          <a:p>
            <a:pPr lvl="1"/>
            <a:r>
              <a:rPr lang="es-MX"/>
              <a:t>Se descomprime del formato .</a:t>
            </a:r>
            <a:r>
              <a:rPr lang="es-MX" err="1"/>
              <a:t>gz</a:t>
            </a:r>
            <a:endParaRPr lang="es-MX"/>
          </a:p>
          <a:p>
            <a:pPr lvl="1"/>
            <a:r>
              <a:rPr lang="es-MX"/>
              <a:t>Se carga a </a:t>
            </a:r>
            <a:r>
              <a:rPr lang="es-MX" err="1"/>
              <a:t>dataframe</a:t>
            </a:r>
            <a:r>
              <a:rPr lang="es-MX"/>
              <a:t> de </a:t>
            </a:r>
            <a:r>
              <a:rPr lang="es-MX" err="1"/>
              <a:t>dask</a:t>
            </a:r>
            <a:r>
              <a:rPr lang="es-MX"/>
              <a:t>.</a:t>
            </a:r>
          </a:p>
          <a:p>
            <a:pPr lvl="1"/>
            <a:r>
              <a:rPr lang="es-MX"/>
              <a:t>Se borra el archivo .</a:t>
            </a:r>
            <a:r>
              <a:rPr lang="es-MX" err="1"/>
              <a:t>csv</a:t>
            </a:r>
            <a:r>
              <a:rPr lang="es-MX"/>
              <a:t> del espacio de almacenamiento </a:t>
            </a:r>
            <a:r>
              <a:rPr lang="es-MX" err="1"/>
              <a:t>colab</a:t>
            </a:r>
            <a:r>
              <a:rPr lang="es-MX"/>
              <a:t>.</a:t>
            </a:r>
          </a:p>
          <a:p>
            <a:pPr lvl="1"/>
            <a:r>
              <a:rPr lang="es-MX"/>
              <a:t>Se realiza las operaciones requeridas.</a:t>
            </a:r>
          </a:p>
          <a:p>
            <a:r>
              <a:rPr lang="es-MX"/>
              <a:t>Tiempo estimado</a:t>
            </a:r>
          </a:p>
          <a:p>
            <a:pPr lvl="1"/>
            <a:r>
              <a:rPr lang="es-MX"/>
              <a:t>25 </a:t>
            </a:r>
            <a:r>
              <a:rPr lang="es-MX" err="1"/>
              <a:t>mins</a:t>
            </a:r>
            <a:r>
              <a:rPr lang="es-MX"/>
              <a:t> (recorrer los 12 archivos)</a:t>
            </a:r>
          </a:p>
          <a:p>
            <a:pPr lvl="1"/>
            <a:r>
              <a:rPr lang="es-MX"/>
              <a:t>Memoria 3 </a:t>
            </a:r>
            <a:r>
              <a:rPr lang="es-MX" err="1"/>
              <a:t>gb</a:t>
            </a:r>
            <a:r>
              <a:rPr lang="es-MX"/>
              <a:t> “</a:t>
            </a:r>
            <a:r>
              <a:rPr lang="es-MX" err="1"/>
              <a:t>elastica</a:t>
            </a:r>
            <a:r>
              <a:rPr lang="es-MX"/>
              <a:t>”</a:t>
            </a:r>
          </a:p>
          <a:p>
            <a:pPr lvl="1"/>
            <a:r>
              <a:rPr lang="es-MX"/>
              <a:t>Disco 3 </a:t>
            </a:r>
            <a:r>
              <a:rPr lang="es-MX" err="1"/>
              <a:t>gb</a:t>
            </a:r>
            <a:r>
              <a:rPr lang="es-MX"/>
              <a:t> “</a:t>
            </a:r>
            <a:r>
              <a:rPr lang="es-MX" err="1"/>
              <a:t>elastico</a:t>
            </a:r>
            <a:r>
              <a:rPr lang="es-MX"/>
              <a:t>”</a:t>
            </a:r>
          </a:p>
          <a:p>
            <a:pPr marL="530352" lvl="1" indent="0">
              <a:buNone/>
            </a:pPr>
            <a:endParaRPr lang="es-MX"/>
          </a:p>
        </p:txBody>
      </p:sp>
    </p:spTree>
    <p:extLst>
      <p:ext uri="{BB962C8B-B14F-4D97-AF65-F5344CB8AC3E}">
        <p14:creationId xmlns:p14="http://schemas.microsoft.com/office/powerpoint/2010/main" val="11796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03E21-5DBA-4CF5-BC2F-FC4FE3928BA5}"/>
              </a:ext>
            </a:extLst>
          </p:cNvPr>
          <p:cNvSpPr>
            <a:spLocks noGrp="1"/>
          </p:cNvSpPr>
          <p:nvPr>
            <p:ph type="title"/>
          </p:nvPr>
        </p:nvSpPr>
        <p:spPr/>
        <p:txBody>
          <a:bodyPr/>
          <a:lstStyle/>
          <a:p>
            <a:r>
              <a:rPr lang="es-ES">
                <a:ea typeface="+mj-lt"/>
                <a:cs typeface="+mj-lt"/>
              </a:rPr>
              <a:t>6. PROMEDIOS</a:t>
            </a:r>
          </a:p>
          <a:p>
            <a:endParaRPr lang="es-MX"/>
          </a:p>
        </p:txBody>
      </p:sp>
      <p:pic>
        <p:nvPicPr>
          <p:cNvPr id="4" name="Marcador de contenido 3">
            <a:extLst>
              <a:ext uri="{FF2B5EF4-FFF2-40B4-BE49-F238E27FC236}">
                <a16:creationId xmlns:a16="http://schemas.microsoft.com/office/drawing/2014/main" id="{A8B5779B-CD60-472D-A399-857E6AEB1014}"/>
              </a:ext>
            </a:extLst>
          </p:cNvPr>
          <p:cNvPicPr>
            <a:picLocks noGrp="1" noChangeAspect="1"/>
          </p:cNvPicPr>
          <p:nvPr>
            <p:ph idx="1"/>
          </p:nvPr>
        </p:nvPicPr>
        <p:blipFill>
          <a:blip r:embed="rId2"/>
          <a:stretch>
            <a:fillRect/>
          </a:stretch>
        </p:blipFill>
        <p:spPr>
          <a:xfrm>
            <a:off x="1371600" y="1701923"/>
            <a:ext cx="10677264" cy="4778776"/>
          </a:xfrm>
          <a:prstGeom prst="rect">
            <a:avLst/>
          </a:prstGeom>
        </p:spPr>
      </p:pic>
      <p:pic>
        <p:nvPicPr>
          <p:cNvPr id="5" name="Imagen 4">
            <a:extLst>
              <a:ext uri="{FF2B5EF4-FFF2-40B4-BE49-F238E27FC236}">
                <a16:creationId xmlns:a16="http://schemas.microsoft.com/office/drawing/2014/main" id="{C79B2E38-D01D-4AFA-9BA7-0F4FA60E9D4A}"/>
              </a:ext>
            </a:extLst>
          </p:cNvPr>
          <p:cNvPicPr>
            <a:picLocks noChangeAspect="1"/>
          </p:cNvPicPr>
          <p:nvPr/>
        </p:nvPicPr>
        <p:blipFill>
          <a:blip r:embed="rId3"/>
          <a:stretch>
            <a:fillRect/>
          </a:stretch>
        </p:blipFill>
        <p:spPr>
          <a:xfrm>
            <a:off x="8798638" y="532660"/>
            <a:ext cx="3250226" cy="1169263"/>
          </a:xfrm>
          <a:prstGeom prst="rect">
            <a:avLst/>
          </a:prstGeom>
        </p:spPr>
      </p:pic>
    </p:spTree>
    <p:extLst>
      <p:ext uri="{BB962C8B-B14F-4D97-AF65-F5344CB8AC3E}">
        <p14:creationId xmlns:p14="http://schemas.microsoft.com/office/powerpoint/2010/main" val="270093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3">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9BC4F-7F27-4AD8-AAFD-08ECCFD79E87}"/>
              </a:ext>
            </a:extLst>
          </p:cNvPr>
          <p:cNvSpPr>
            <a:spLocks noGrp="1"/>
          </p:cNvSpPr>
          <p:nvPr>
            <p:ph type="title"/>
          </p:nvPr>
        </p:nvSpPr>
        <p:spPr>
          <a:xfrm>
            <a:off x="643467" y="685800"/>
            <a:ext cx="10905066" cy="1485900"/>
          </a:xfrm>
          <a:noFill/>
        </p:spPr>
        <p:txBody>
          <a:bodyPr>
            <a:normAutofit/>
          </a:bodyPr>
          <a:lstStyle/>
          <a:p>
            <a:pPr algn="ctr"/>
            <a:r>
              <a:rPr lang="es-ES">
                <a:ea typeface="+mj-lt"/>
                <a:cs typeface="+mj-lt"/>
              </a:rPr>
              <a:t>EJERCICIOS: 6 Y 7</a:t>
            </a:r>
          </a:p>
          <a:p>
            <a:pPr algn="ctr"/>
            <a:endParaRPr lang="es-ES"/>
          </a:p>
        </p:txBody>
      </p:sp>
      <p:graphicFrame>
        <p:nvGraphicFramePr>
          <p:cNvPr id="9" name="Diagrama 9">
            <a:extLst>
              <a:ext uri="{FF2B5EF4-FFF2-40B4-BE49-F238E27FC236}">
                <a16:creationId xmlns:a16="http://schemas.microsoft.com/office/drawing/2014/main" id="{A35BC599-98B6-4361-8192-1ACDCE266D72}"/>
              </a:ext>
            </a:extLst>
          </p:cNvPr>
          <p:cNvGraphicFramePr/>
          <p:nvPr>
            <p:extLst>
              <p:ext uri="{D42A27DB-BD31-4B8C-83A1-F6EECF244321}">
                <p14:modId xmlns:p14="http://schemas.microsoft.com/office/powerpoint/2010/main" val="33854057"/>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17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463-9417-4F33-A9E8-572C5F206B5A}"/>
              </a:ext>
            </a:extLst>
          </p:cNvPr>
          <p:cNvSpPr>
            <a:spLocks noGrp="1"/>
          </p:cNvSpPr>
          <p:nvPr>
            <p:ph type="title"/>
          </p:nvPr>
        </p:nvSpPr>
        <p:spPr>
          <a:xfrm>
            <a:off x="1328468" y="369498"/>
            <a:ext cx="9601200" cy="1485900"/>
          </a:xfrm>
        </p:spPr>
        <p:txBody>
          <a:bodyPr>
            <a:normAutofit/>
          </a:bodyPr>
          <a:lstStyle/>
          <a:p>
            <a:r>
              <a:rPr lang="es-ES">
                <a:ea typeface="+mj-lt"/>
                <a:cs typeface="+mj-lt"/>
              </a:rPr>
              <a:t>COMPARACIÓN Y CANTIDAD DE VIAJES LARGOS</a:t>
            </a:r>
            <a:endParaRPr lang="es-ES"/>
          </a:p>
        </p:txBody>
      </p:sp>
      <p:pic>
        <p:nvPicPr>
          <p:cNvPr id="5" name="Picture 5">
            <a:extLst>
              <a:ext uri="{FF2B5EF4-FFF2-40B4-BE49-F238E27FC236}">
                <a16:creationId xmlns:a16="http://schemas.microsoft.com/office/drawing/2014/main" id="{E013FF1D-33EB-4C8B-AC09-974909902976}"/>
              </a:ext>
            </a:extLst>
          </p:cNvPr>
          <p:cNvPicPr>
            <a:picLocks noGrp="1" noChangeAspect="1"/>
          </p:cNvPicPr>
          <p:nvPr>
            <p:ph sz="half" idx="2"/>
          </p:nvPr>
        </p:nvPicPr>
        <p:blipFill>
          <a:blip r:embed="rId2"/>
          <a:stretch>
            <a:fillRect/>
          </a:stretch>
        </p:blipFill>
        <p:spPr>
          <a:xfrm>
            <a:off x="4210113" y="1639017"/>
            <a:ext cx="7724280" cy="5177288"/>
          </a:xfrm>
          <a:prstGeom prst="rect">
            <a:avLst/>
          </a:prstGeom>
        </p:spPr>
      </p:pic>
    </p:spTree>
    <p:extLst>
      <p:ext uri="{BB962C8B-B14F-4D97-AF65-F5344CB8AC3E}">
        <p14:creationId xmlns:p14="http://schemas.microsoft.com/office/powerpoint/2010/main" val="1818830824"/>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44</TotalTime>
  <Words>854</Words>
  <Application>Microsoft Office PowerPoint</Application>
  <PresentationFormat>Panorámica</PresentationFormat>
  <Paragraphs>161</Paragraphs>
  <Slides>22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Franklin Gothic Book</vt:lpstr>
      <vt:lpstr>Recorte</vt:lpstr>
      <vt:lpstr>Sistemas distribuidos ii</vt:lpstr>
      <vt:lpstr>INTRODUCCIÓN</vt:lpstr>
      <vt:lpstr>RETO: 1, 2 PROCESAMIENTO</vt:lpstr>
      <vt:lpstr>EJERCICIOS: 3, 4 LIMPIEZA DE DATOS</vt:lpstr>
      <vt:lpstr>5. USO DE PANDAS</vt:lpstr>
      <vt:lpstr>6. USO DE DASK</vt:lpstr>
      <vt:lpstr>6. PROMEDIOS </vt:lpstr>
      <vt:lpstr>EJERCICIOS: 6 Y 7 </vt:lpstr>
      <vt:lpstr>COMPARACIÓN Y CANTIDAD DE VIAJES LARGOS</vt:lpstr>
      <vt:lpstr>8. De los viajes largos identificar:</vt:lpstr>
      <vt:lpstr>8. De los viajes largo identificar:</vt:lpstr>
      <vt:lpstr>Tabla A)</vt:lpstr>
      <vt:lpstr>9. GRÁFICAR TOTAL DE PASAJEROS POR DÍA DE LA SEMANA Y POR HORA DE LA SEMANA</vt:lpstr>
      <vt:lpstr>GRÁFICA DE NÚMERO DE PASAJEROS POR DÍA DE LA SEMANA</vt:lpstr>
      <vt:lpstr>9.1 CONCLUSIONES DE GRÁFICA POR DÍA DE LA SEMANA</vt:lpstr>
      <vt:lpstr>GRÁFICA DE NÚMERO DE PASAJEROS POR HORA DEL DÍA</vt:lpstr>
      <vt:lpstr>9.2 CONCLUSIONES DE GRÁFICA POR HORA DEL DÍA </vt:lpstr>
      <vt:lpstr>EJERCICIO 10 Y 11 Elegir el vehículo con más viajes en  cada mes y graficar en un mapa los sitios donde se suben pasajeros agrupados por día de la semana (un color distinto para cada día) hora del día (un color distinto para cada intervalo de cuatro horas,00:00 - 03:59, 04:00--07:59, 08:00-11:59, etc.)</vt:lpstr>
      <vt:lpstr>EJERCICIO 10 Y 11 </vt:lpstr>
      <vt:lpstr>EJERCICIO 10 Y 11 </vt:lpstr>
      <vt:lpstr>EJERCICIO 10 Y 11 </vt:lpstr>
      <vt:lpstr>EJERCICIO 10 Y 11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distribuidos ii</dc:title>
  <dc:creator>Ismael López Martínez</dc:creator>
  <cp:lastModifiedBy>Ismael López Martínez</cp:lastModifiedBy>
  <cp:revision>80</cp:revision>
  <dcterms:created xsi:type="dcterms:W3CDTF">2019-07-01T13:33:58Z</dcterms:created>
  <dcterms:modified xsi:type="dcterms:W3CDTF">2019-07-02T15:31:52Z</dcterms:modified>
</cp:coreProperties>
</file>