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63"/>
  </p:normalViewPr>
  <p:slideViewPr>
    <p:cSldViewPr snapToGrid="0" snapToObjects="1">
      <p:cViewPr varScale="1">
        <p:scale>
          <a:sx n="60" d="100"/>
          <a:sy n="60" d="100"/>
        </p:scale>
        <p:origin x="8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EA2F4-6B97-1D4C-86F3-A3B9D92F6D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F06573-02A2-FF48-B936-A9086E1DF7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FCB634-3E2C-1D4A-BD40-5AB83C270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181B7-4E45-0F4E-BAB0-4C262B2B135A}" type="datetimeFigureOut">
              <a:rPr lang="en-US" smtClean="0"/>
              <a:t>4/23/2019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C9CE0E-E1E2-C14D-92DF-1557158B5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FFFF3A-91E6-1440-B9A2-B707ADF3B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92046-99EC-4E47-86C6-7670AF7EDC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7819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29CB2-3B62-8A49-B36B-E172878A4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30CBB7-B36C-764A-9B1E-12DEC3AD36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239653-1705-194B-88E6-63D02B522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181B7-4E45-0F4E-BAB0-4C262B2B135A}" type="datetimeFigureOut">
              <a:rPr lang="en-US" smtClean="0"/>
              <a:t>4/23/2019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267745-537B-854E-B629-43A70029A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4FD2B-0558-AF48-8E5D-439E41F0B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92046-99EC-4E47-86C6-7670AF7EDC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9733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4C4D8C-70CE-E04D-91E3-030ED27D74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8F59E9-C743-2347-A938-17255AADBF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65EFE1-E781-0849-ACC6-532ABB49A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181B7-4E45-0F4E-BAB0-4C262B2B135A}" type="datetimeFigureOut">
              <a:rPr lang="en-US" smtClean="0"/>
              <a:t>4/23/2019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34804B-975B-E04F-834F-1BB7C97BC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D35126-28EB-0C4F-B571-27D097219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92046-99EC-4E47-86C6-7670AF7EDC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832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21A17-E94B-5449-825A-0576DDEEF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7F45AF-3EDE-954C-8C26-D114D8E0AB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D5ADB2-8E12-4641-82B6-FEF6311A8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181B7-4E45-0F4E-BAB0-4C262B2B135A}" type="datetimeFigureOut">
              <a:rPr lang="en-US" smtClean="0"/>
              <a:t>4/23/2019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FF82A-F2EC-F34D-B045-F0EDEC2FD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8E30E5-662B-D04C-BB70-979FEF2E7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92046-99EC-4E47-86C6-7670AF7EDC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468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75EED-58EE-FB49-89FB-0328A94EB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7F146D-256E-3B4E-AC23-321AFD7075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EC4B78-EE95-DF48-9849-82296ADAF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181B7-4E45-0F4E-BAB0-4C262B2B135A}" type="datetimeFigureOut">
              <a:rPr lang="en-US" smtClean="0"/>
              <a:t>4/23/2019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4FAE87-A4B8-BD4F-AA17-CDDCD6B50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AA7D20-ECEB-DB41-AB92-90A4F385A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92046-99EC-4E47-86C6-7670AF7EDC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110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3B6E6-9D74-1547-AD42-02A2358E6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96B42C-E04F-604E-BF23-EB9143914A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605057-C69E-BA45-B855-9719C24118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B3E040-0162-BD4E-B50E-41E7F6E07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181B7-4E45-0F4E-BAB0-4C262B2B135A}" type="datetimeFigureOut">
              <a:rPr lang="en-US" smtClean="0"/>
              <a:t>4/23/2019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49FE19-0EBD-7548-8E1A-503B7D58C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A5535B-C12D-7448-8989-4908FFA0D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92046-99EC-4E47-86C6-7670AF7EDC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8162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3AEF9-1928-3A47-B8BA-CD5A268EF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38510D-665C-D441-A9B8-14F5179B93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F0223C-1AD9-7240-B95A-B28152193E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D78C22-1804-BF4C-B7DB-D0DCA685D3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8667B3-80B4-B445-A9F8-C491B39F5D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BEE8AF-14FC-FE44-9957-9CAD3439C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181B7-4E45-0F4E-BAB0-4C262B2B135A}" type="datetimeFigureOut">
              <a:rPr lang="en-US" smtClean="0"/>
              <a:t>4/23/2019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C2EAEC-A47B-0649-A670-17EF9A448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206378-BFE4-704B-BB5D-0EF6D7932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92046-99EC-4E47-86C6-7670AF7EDC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844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3B1E8-E460-8E46-B76D-2351FB116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468899-2331-1445-86D6-D780581B3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181B7-4E45-0F4E-BAB0-4C262B2B135A}" type="datetimeFigureOut">
              <a:rPr lang="en-US" smtClean="0"/>
              <a:t>4/23/2019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162FDE-882A-5247-8B5B-650A05BAF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DB16EA-337F-0D49-9523-D094BB828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92046-99EC-4E47-86C6-7670AF7EDC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483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88CB2C-6730-B146-BA75-246E3BA93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181B7-4E45-0F4E-BAB0-4C262B2B135A}" type="datetimeFigureOut">
              <a:rPr lang="en-US" smtClean="0"/>
              <a:t>4/23/2019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DBBE66-0B86-3549-BBC2-A33D019EF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D253B1-B899-E34F-B48E-5055887E1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92046-99EC-4E47-86C6-7670AF7EDC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3622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8F839-8E26-9041-A69F-7C079E2C1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652D2F-6745-E74F-A85B-BED545F120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8BACDD-FA2D-A04E-B302-C5ACBBE01B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BD2B7D-CF63-6B4C-84AE-B928EC295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181B7-4E45-0F4E-BAB0-4C262B2B135A}" type="datetimeFigureOut">
              <a:rPr lang="en-US" smtClean="0"/>
              <a:t>4/23/2019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5443C6-A0AB-1B44-926D-42E4D048F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EBC161-C9A2-F744-8228-D013C002D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92046-99EC-4E47-86C6-7670AF7EDC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828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3006E-5FF2-864A-9524-9BD009ADF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8006C1-D6F5-B94C-AF02-323CAFBF6F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15E5F7-1296-F84A-9933-E343CD179A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D571D4-5656-3C46-AEC4-E706DBAE4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181B7-4E45-0F4E-BAB0-4C262B2B135A}" type="datetimeFigureOut">
              <a:rPr lang="en-US" smtClean="0"/>
              <a:t>4/23/2019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BB3F65-221B-0947-A907-3839DCB97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B432F3-6632-9D44-9234-D67985111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92046-99EC-4E47-86C6-7670AF7EDC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504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221D14-35ED-3842-9F28-9EDE20C22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FF93C8-328A-BB49-B7CB-4F87006EA2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FADFC9-AC63-E746-B336-F83F0EF342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B181B7-4E45-0F4E-BAB0-4C262B2B135A}" type="datetimeFigureOut">
              <a:rPr lang="en-US" smtClean="0"/>
              <a:t>4/23/2019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99BA95-6DD4-014F-B4CC-4602FBC1DC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AFFAD3-1049-8D43-9B89-8663504113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D92046-99EC-4E47-86C6-7670AF7EDC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797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moltean/fruits/version/2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EBD4E-45FA-A947-84F0-28A0D4BBCB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38DE87-3F00-1749-967E-B67B436CAC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Henry Tappa, Ryan Kinsey, Eric Goldman</a:t>
            </a:r>
          </a:p>
        </p:txBody>
      </p:sp>
    </p:spTree>
    <p:extLst>
      <p:ext uri="{BB962C8B-B14F-4D97-AF65-F5344CB8AC3E}">
        <p14:creationId xmlns:p14="http://schemas.microsoft.com/office/powerpoint/2010/main" val="19718077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2265B-A4F2-42E0-858B-13D056CC8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E0C6F-D2A9-4FF0-AB48-8C2A008B8F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275205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16CDC-33ED-4A3E-8B8F-195F9734F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6A61E6-EB94-4DE2-92DA-D75B9DA107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Image Classification using Convolutional Neural Network (CNN)</a:t>
            </a:r>
          </a:p>
          <a:p>
            <a:r>
              <a:rPr lang="en-US" dirty="0"/>
              <a:t>Fruit Classification Network</a:t>
            </a:r>
          </a:p>
          <a:p>
            <a:r>
              <a:rPr lang="en-US" dirty="0"/>
              <a:t>Utilized Python and Pytorch on 1 GPU</a:t>
            </a:r>
          </a:p>
        </p:txBody>
      </p:sp>
    </p:spTree>
    <p:extLst>
      <p:ext uri="{BB962C8B-B14F-4D97-AF65-F5344CB8AC3E}">
        <p14:creationId xmlns:p14="http://schemas.microsoft.com/office/powerpoint/2010/main" val="2784171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E05FE-044F-4F65-BA48-2F742A8DA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55DC79-2FA1-492A-820E-1FF8591303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Automate Customs and Border Protections (CBP) processes for use in agriculture industry</a:t>
            </a:r>
          </a:p>
          <a:p>
            <a:r>
              <a:rPr lang="en-US" dirty="0"/>
              <a:t>In 2018, CBP apprehended 2.5 tons of prohibited fruit in Ohio</a:t>
            </a:r>
          </a:p>
          <a:p>
            <a:r>
              <a:rPr lang="en-US" dirty="0"/>
              <a:t>Prohibited due to disease and pest control measures</a:t>
            </a:r>
          </a:p>
          <a:p>
            <a:r>
              <a:rPr lang="en-US" dirty="0"/>
              <a:t>CBP officers inspect fruit by hand</a:t>
            </a:r>
          </a:p>
          <a:p>
            <a:r>
              <a:rPr lang="en-US" dirty="0"/>
              <a:t>Deep Learning could aid in the inspection with higher rates of </a:t>
            </a:r>
            <a:r>
              <a:rPr lang="en-US" dirty="0" err="1"/>
              <a:t>inpsection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918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2265B-A4F2-42E0-858B-13D056CC8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E0C6F-D2A9-4FF0-AB48-8C2A008B8F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Fruits 360: Kaggle </a:t>
            </a:r>
            <a:r>
              <a:rPr lang="en-US" dirty="0">
                <a:hlinkClick r:id="rId2"/>
              </a:rPr>
              <a:t>https://www.kaggle.com/moltean/fruits/version/2</a:t>
            </a:r>
            <a:endParaRPr lang="en-US" dirty="0"/>
          </a:p>
          <a:p>
            <a:r>
              <a:rPr lang="en-US" dirty="0"/>
              <a:t>20,000 images with 33 classes of fruit</a:t>
            </a:r>
          </a:p>
          <a:p>
            <a:r>
              <a:rPr lang="en-US" dirty="0"/>
              <a:t>Images are full-color and 100 x 100 pixels</a:t>
            </a:r>
          </a:p>
          <a:p>
            <a:r>
              <a:rPr lang="en-US" dirty="0"/>
              <a:t>Training set: 15,506 images, Testing set: 5,195 images</a:t>
            </a:r>
          </a:p>
          <a:p>
            <a:r>
              <a:rPr lang="en-US" dirty="0"/>
              <a:t>Ran two networks</a:t>
            </a:r>
          </a:p>
          <a:p>
            <a:pPr lvl="1"/>
            <a:r>
              <a:rPr lang="en-US" dirty="0"/>
              <a:t>Subset – 5 fruits</a:t>
            </a:r>
          </a:p>
          <a:p>
            <a:pPr lvl="1"/>
            <a:r>
              <a:rPr lang="en-US" dirty="0"/>
              <a:t>Entire set – 33 fruits</a:t>
            </a:r>
          </a:p>
        </p:txBody>
      </p:sp>
    </p:spTree>
    <p:extLst>
      <p:ext uri="{BB962C8B-B14F-4D97-AF65-F5344CB8AC3E}">
        <p14:creationId xmlns:p14="http://schemas.microsoft.com/office/powerpoint/2010/main" val="2168904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2265B-A4F2-42E0-858B-13D056CC8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Fruit Images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597F59-692F-4067-8B4A-113FEC4301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722" t="34341" r="20201" b="13566"/>
          <a:stretch/>
        </p:blipFill>
        <p:spPr>
          <a:xfrm>
            <a:off x="1765005" y="1456772"/>
            <a:ext cx="8442251" cy="4411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2073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2265B-A4F2-42E0-858B-13D056CC8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E0C6F-D2A9-4FF0-AB48-8C2A008B8F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class CNN(</a:t>
            </a:r>
            <a:r>
              <a:rPr lang="en-US" dirty="0" err="1"/>
              <a:t>nn.Module</a:t>
            </a:r>
            <a:r>
              <a:rPr lang="en-US" dirty="0"/>
              <a:t>):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def __</a:t>
            </a:r>
            <a:r>
              <a:rPr lang="en-US" dirty="0" err="1"/>
              <a:t>init</a:t>
            </a:r>
            <a:r>
              <a:rPr lang="en-US" dirty="0"/>
              <a:t>__(self):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    super(CNN, self).__</a:t>
            </a:r>
            <a:r>
              <a:rPr lang="en-US" dirty="0" err="1"/>
              <a:t>init</a:t>
            </a:r>
            <a:r>
              <a:rPr lang="en-US" dirty="0"/>
              <a:t>__()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    self.layer1 = </a:t>
            </a:r>
            <a:r>
              <a:rPr lang="en-US" dirty="0" err="1"/>
              <a:t>nn.Sequential</a:t>
            </a:r>
            <a:r>
              <a:rPr lang="en-US" dirty="0"/>
              <a:t>(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       nn.Conv2d(</a:t>
            </a:r>
            <a:r>
              <a:rPr lang="en-US" dirty="0" err="1"/>
              <a:t>in_channels</a:t>
            </a:r>
            <a:r>
              <a:rPr lang="en-US" dirty="0"/>
              <a:t>=3, </a:t>
            </a:r>
            <a:r>
              <a:rPr lang="en-US" dirty="0" err="1"/>
              <a:t>out_channels</a:t>
            </a:r>
            <a:r>
              <a:rPr lang="en-US" dirty="0"/>
              <a:t>=32, </a:t>
            </a:r>
            <a:r>
              <a:rPr lang="en-US" dirty="0" err="1"/>
              <a:t>kernel_size</a:t>
            </a:r>
            <a:r>
              <a:rPr lang="en-US" dirty="0"/>
              <a:t>=5, padding=2),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        nn.BatchNorm2d(</a:t>
            </a:r>
            <a:r>
              <a:rPr lang="en-US" dirty="0" err="1"/>
              <a:t>num_features</a:t>
            </a:r>
            <a:r>
              <a:rPr lang="en-US" dirty="0"/>
              <a:t>=32),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        </a:t>
            </a:r>
            <a:r>
              <a:rPr lang="en-US" dirty="0" err="1"/>
              <a:t>nn.ReLU</a:t>
            </a:r>
            <a:r>
              <a:rPr lang="en-US" dirty="0"/>
              <a:t>(),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        nn.MaxPool2d(</a:t>
            </a:r>
            <a:r>
              <a:rPr lang="en-US" dirty="0" err="1"/>
              <a:t>kernel_size</a:t>
            </a:r>
            <a:r>
              <a:rPr lang="en-US" dirty="0"/>
              <a:t>=2, stride=2))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self.layer2 = </a:t>
            </a:r>
            <a:r>
              <a:rPr lang="en-US" dirty="0" err="1"/>
              <a:t>nn.Sequential</a:t>
            </a:r>
            <a:r>
              <a:rPr lang="en-US" dirty="0"/>
              <a:t>(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        nn.Conv2d(</a:t>
            </a:r>
            <a:r>
              <a:rPr lang="en-US" dirty="0" err="1"/>
              <a:t>in_channels</a:t>
            </a:r>
            <a:r>
              <a:rPr lang="en-US" dirty="0"/>
              <a:t>=32, </a:t>
            </a:r>
            <a:r>
              <a:rPr lang="en-US" dirty="0" err="1"/>
              <a:t>out_channels</a:t>
            </a:r>
            <a:r>
              <a:rPr lang="en-US" dirty="0"/>
              <a:t>=64, </a:t>
            </a:r>
            <a:r>
              <a:rPr lang="en-US" dirty="0" err="1"/>
              <a:t>kernel_size</a:t>
            </a:r>
            <a:r>
              <a:rPr lang="en-US" dirty="0"/>
              <a:t>=5, padding=2),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        nn.BatchNorm2d(</a:t>
            </a:r>
            <a:r>
              <a:rPr lang="en-US" dirty="0" err="1"/>
              <a:t>num_features</a:t>
            </a:r>
            <a:r>
              <a:rPr lang="en-US" dirty="0"/>
              <a:t>=64),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        </a:t>
            </a:r>
            <a:r>
              <a:rPr lang="en-US" dirty="0" err="1"/>
              <a:t>nn.ReLU</a:t>
            </a:r>
            <a:r>
              <a:rPr lang="en-US" dirty="0"/>
              <a:t>(),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        nn.MaxPool2d(</a:t>
            </a:r>
            <a:r>
              <a:rPr lang="en-US" dirty="0" err="1"/>
              <a:t>kernel_size</a:t>
            </a:r>
            <a:r>
              <a:rPr lang="en-US" dirty="0"/>
              <a:t>=2, stride=2))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err="1"/>
              <a:t>self.fc</a:t>
            </a:r>
            <a:r>
              <a:rPr lang="en-US" dirty="0"/>
              <a:t> = </a:t>
            </a:r>
            <a:r>
              <a:rPr lang="en-US" dirty="0" err="1"/>
              <a:t>nn.Linear</a:t>
            </a:r>
            <a:r>
              <a:rPr lang="en-US" dirty="0"/>
              <a:t>(</a:t>
            </a:r>
            <a:r>
              <a:rPr lang="en-US" dirty="0" err="1"/>
              <a:t>in_features</a:t>
            </a:r>
            <a:r>
              <a:rPr lang="en-US" dirty="0"/>
              <a:t>=40000, </a:t>
            </a:r>
            <a:r>
              <a:rPr lang="en-US" dirty="0" err="1"/>
              <a:t>out_features</a:t>
            </a:r>
            <a:r>
              <a:rPr lang="en-US" dirty="0"/>
              <a:t>=</a:t>
            </a:r>
            <a:r>
              <a:rPr lang="en-US" dirty="0" err="1"/>
              <a:t>num_classes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380290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2265B-A4F2-42E0-858B-13D056CC8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6CAE3F6-EFD3-4FA6-B25A-AC766F0BCE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546" t="18605" r="19157" b="53333"/>
          <a:stretch/>
        </p:blipFill>
        <p:spPr>
          <a:xfrm>
            <a:off x="1203954" y="1418229"/>
            <a:ext cx="9784092" cy="269546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32DD904-0959-4E3A-A66B-9584210554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546" t="57107" r="19157" b="12713"/>
          <a:stretch/>
        </p:blipFill>
        <p:spPr>
          <a:xfrm>
            <a:off x="1630325" y="3979347"/>
            <a:ext cx="8540907" cy="2530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6686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2265B-A4F2-42E0-858B-13D056CC8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Loss</a:t>
            </a:r>
          </a:p>
        </p:txBody>
      </p:sp>
    </p:spTree>
    <p:extLst>
      <p:ext uri="{BB962C8B-B14F-4D97-AF65-F5344CB8AC3E}">
        <p14:creationId xmlns:p14="http://schemas.microsoft.com/office/powerpoint/2010/main" val="35239015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2265B-A4F2-42E0-858B-13D056CC8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You Tell the Difference?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581660-D788-4040-A688-1278C82859D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20" t="9109" r="4220" b="5038"/>
          <a:stretch/>
        </p:blipFill>
        <p:spPr>
          <a:xfrm>
            <a:off x="2488019" y="1456661"/>
            <a:ext cx="6719776" cy="4710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3283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335</Words>
  <Application>Microsoft Office PowerPoint</Application>
  <PresentationFormat>Widescreen</PresentationFormat>
  <Paragraphs>41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Project Presentation</vt:lpstr>
      <vt:lpstr>Introduction</vt:lpstr>
      <vt:lpstr>Application </vt:lpstr>
      <vt:lpstr>Data</vt:lpstr>
      <vt:lpstr>Fruit Images</vt:lpstr>
      <vt:lpstr>Code</vt:lpstr>
      <vt:lpstr>Results</vt:lpstr>
      <vt:lpstr>Training Loss</vt:lpstr>
      <vt:lpstr>Can You Tell the Difference?</vt:lpstr>
      <vt:lpstr>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Presentation</dc:title>
  <dc:creator>Tappa, Henry Joseph</dc:creator>
  <cp:lastModifiedBy>Eric Goldman</cp:lastModifiedBy>
  <cp:revision>4</cp:revision>
  <dcterms:created xsi:type="dcterms:W3CDTF">2019-04-02T18:43:56Z</dcterms:created>
  <dcterms:modified xsi:type="dcterms:W3CDTF">2019-04-23T08:48:29Z</dcterms:modified>
</cp:coreProperties>
</file>