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A2F4-6B97-1D4C-86F3-A3B9D92F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6573-02A2-FF48-B936-A9086E1D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B634-3E2C-1D4A-BD40-5AB83C2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CE0E-E1E2-C14D-92DF-1557158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FF3A-91E6-1440-B9A2-B707ADF3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9CB2-3B62-8A49-B36B-E172878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0CBB7-B36C-764A-9B1E-12DEC3AD3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9653-1705-194B-88E6-63D02B52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7745-537B-854E-B629-43A70029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FD2B-0558-AF48-8E5D-439E41F0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C4D8C-70CE-E04D-91E3-030ED27D7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F59E9-C743-2347-A938-17255AAD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EFE1-E781-0849-ACC6-532ABB4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804B-975B-E04F-834F-1BB7C97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5126-28EB-0C4F-B571-27D09721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A17-E94B-5449-825A-0576DDE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45AF-3EDE-954C-8C26-D114D8E0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ADB2-8E12-4641-82B6-FEF6311A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F82A-F2EC-F34D-B045-F0EDEC2F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30E5-662B-D04C-BB70-979FEF2E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EED-58EE-FB49-89FB-0328A94E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146D-256E-3B4E-AC23-321AFD70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4B78-EE95-DF48-9849-82296ADA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AE87-A4B8-BD4F-AA17-CDDCD6B5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7D20-ECEB-DB41-AB92-90A4F385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6E6-9D74-1547-AD42-02A2358E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B42C-E04F-604E-BF23-EB9143914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05057-C69E-BA45-B855-9719C2411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E040-0162-BD4E-B50E-41E7F6E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E19-0EBD-7548-8E1A-503B7D58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535B-C12D-7448-8989-4908FFA0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AEF9-1928-3A47-B8BA-CD5A268E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510D-665C-D441-A9B8-14F5179B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223C-1AD9-7240-B95A-B2815219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8C22-1804-BF4C-B7DB-D0DCA685D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667B3-80B4-B445-A9F8-C491B39F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EE8AF-14FC-FE44-9957-9CAD34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EAEC-A47B-0649-A670-17EF9A44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6378-BFE4-704B-BB5D-0EF6D793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1E8-E460-8E46-B76D-2351FB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68899-2331-1445-86D6-D780581B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2FDE-882A-5247-8B5B-650A05BA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B16EA-337F-0D49-9523-D094BB82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8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CB2C-6730-B146-BA75-246E3BA9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BBE66-0B86-3549-BBC2-A33D019E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253B1-B899-E34F-B48E-5055887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839-8E26-9041-A69F-7C079E2C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2D2F-6745-E74F-A85B-BED545F1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BACDD-FA2D-A04E-B302-C5ACBBE0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2B7D-CF63-6B4C-84AE-B928EC29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43C6-A0AB-1B44-926D-42E4D048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C161-C9A2-F744-8228-D013C00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006E-5FF2-864A-9524-9BD009AD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006C1-D6F5-B94C-AF02-323CAFBF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E5F7-1296-F84A-9933-E343CD17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71D4-5656-3C46-AEC4-E706DBA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3F65-221B-0947-A907-3839DCB9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432F3-6632-9D44-9234-D679851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21D14-35ED-3842-9F28-9EDE20C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F93C8-328A-BB49-B7CB-4F87006E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DFC9-AC63-E746-B336-F83F0EF3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BA95-6DD4-014F-B4CC-4602FBC1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FAD3-1049-8D43-9B89-86635041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/version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D4E-45FA-A947-84F0-28A0D4BBC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DE87-3F00-1749-967E-B67B436C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Tappa, Ryan Kinsey, Eric Goldman</a:t>
            </a:r>
          </a:p>
        </p:txBody>
      </p:sp>
    </p:spTree>
    <p:extLst>
      <p:ext uri="{BB962C8B-B14F-4D97-AF65-F5344CB8AC3E}">
        <p14:creationId xmlns:p14="http://schemas.microsoft.com/office/powerpoint/2010/main" val="1971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1660-D788-4040-A688-1278C828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9109" r="4220" b="5038"/>
          <a:stretch/>
        </p:blipFill>
        <p:spPr>
          <a:xfrm>
            <a:off x="2488019" y="1456661"/>
            <a:ext cx="6719776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52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CDC-33ED-4A3E-8B8F-195F973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1E6-EB94-4DE2-92DA-D75B9DA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using Convolutional Neural Network (CNN)</a:t>
            </a:r>
          </a:p>
          <a:p>
            <a:r>
              <a:rPr lang="en-US" dirty="0"/>
              <a:t>Fruit Classification Network</a:t>
            </a:r>
          </a:p>
          <a:p>
            <a:r>
              <a:rPr lang="en-US" dirty="0"/>
              <a:t>Utilized Python and Pytorch on 1 GPU</a:t>
            </a:r>
          </a:p>
        </p:txBody>
      </p:sp>
    </p:spTree>
    <p:extLst>
      <p:ext uri="{BB962C8B-B14F-4D97-AF65-F5344CB8AC3E}">
        <p14:creationId xmlns:p14="http://schemas.microsoft.com/office/powerpoint/2010/main" val="27841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5FE-044F-4F65-BA48-2F742A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C79-2FA1-492A-820E-1FF85913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Customs and Border Protections (CBP) processes for use in agriculture industry</a:t>
            </a:r>
          </a:p>
          <a:p>
            <a:r>
              <a:rPr lang="en-US" dirty="0"/>
              <a:t>In 2018, CBP apprehended 2.5 tons of prohibited fruit in Ohio</a:t>
            </a:r>
          </a:p>
          <a:p>
            <a:r>
              <a:rPr lang="en-US" dirty="0"/>
              <a:t>Prohibited due to disease and pest control measures</a:t>
            </a:r>
          </a:p>
          <a:p>
            <a:r>
              <a:rPr lang="en-US" dirty="0"/>
              <a:t>CBP officers inspect fruit by hand</a:t>
            </a:r>
          </a:p>
          <a:p>
            <a:r>
              <a:rPr lang="en-US" dirty="0"/>
              <a:t>Deep Learning could aid in the inspection with higher rates of inspection</a:t>
            </a:r>
          </a:p>
        </p:txBody>
      </p:sp>
    </p:spTree>
    <p:extLst>
      <p:ext uri="{BB962C8B-B14F-4D97-AF65-F5344CB8AC3E}">
        <p14:creationId xmlns:p14="http://schemas.microsoft.com/office/powerpoint/2010/main" val="644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360: Kaggle </a:t>
            </a:r>
            <a:r>
              <a:rPr lang="en-US" dirty="0">
                <a:hlinkClick r:id="rId2"/>
              </a:rPr>
              <a:t>https://www.kaggle.com/moltean/fruits/version/2</a:t>
            </a:r>
            <a:endParaRPr lang="en-US" dirty="0"/>
          </a:p>
          <a:p>
            <a:r>
              <a:rPr lang="en-US" dirty="0"/>
              <a:t>20,000 images with 33 classes of fruit</a:t>
            </a:r>
          </a:p>
          <a:p>
            <a:r>
              <a:rPr lang="en-US" dirty="0"/>
              <a:t>Images are full-color and 100 x 100 pixels</a:t>
            </a:r>
          </a:p>
          <a:p>
            <a:r>
              <a:rPr lang="en-US" dirty="0"/>
              <a:t>Training set: 15,506 images, Testing set: 5,195 images</a:t>
            </a:r>
          </a:p>
          <a:p>
            <a:r>
              <a:rPr lang="en-US" dirty="0"/>
              <a:t>Ran two networks</a:t>
            </a:r>
          </a:p>
          <a:p>
            <a:pPr lvl="1"/>
            <a:r>
              <a:rPr lang="en-US" dirty="0"/>
              <a:t>Subset – 5 fruits</a:t>
            </a:r>
          </a:p>
          <a:p>
            <a:pPr lvl="1"/>
            <a:r>
              <a:rPr lang="en-US" dirty="0"/>
              <a:t>Entire set – 33 fruits</a:t>
            </a:r>
          </a:p>
        </p:txBody>
      </p:sp>
    </p:spTree>
    <p:extLst>
      <p:ext uri="{BB962C8B-B14F-4D97-AF65-F5344CB8AC3E}">
        <p14:creationId xmlns:p14="http://schemas.microsoft.com/office/powerpoint/2010/main" val="21689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F59-692F-4067-8B4A-113FEC43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2" t="34341" r="20201" b="13566"/>
          <a:stretch/>
        </p:blipFill>
        <p:spPr>
          <a:xfrm>
            <a:off x="1765005" y="1456772"/>
            <a:ext cx="8442251" cy="4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 architecture</a:t>
            </a:r>
          </a:p>
          <a:p>
            <a:r>
              <a:rPr lang="en-US" dirty="0"/>
              <a:t>BatchNorm2D</a:t>
            </a:r>
          </a:p>
          <a:p>
            <a:r>
              <a:rPr lang="en-US" dirty="0"/>
              <a:t>Non-linear activation function –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pPr lvl="1"/>
            <a:r>
              <a:rPr lang="en-US" dirty="0"/>
              <a:t>Computes individual learning rates for different parameters </a:t>
            </a:r>
          </a:p>
        </p:txBody>
      </p:sp>
    </p:spTree>
    <p:extLst>
      <p:ext uri="{BB962C8B-B14F-4D97-AF65-F5344CB8AC3E}">
        <p14:creationId xmlns:p14="http://schemas.microsoft.com/office/powerpoint/2010/main" val="27846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CNN(</a:t>
            </a:r>
            <a:r>
              <a:rPr lang="en-US" dirty="0" err="1"/>
              <a:t>nn.Module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super(CNN,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self.layer1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nn.Conv2d(</a:t>
            </a:r>
            <a:r>
              <a:rPr lang="en-US" dirty="0" err="1"/>
              <a:t>in_channels</a:t>
            </a:r>
            <a:r>
              <a:rPr lang="en-US" dirty="0"/>
              <a:t>=3, </a:t>
            </a:r>
            <a:r>
              <a:rPr lang="en-US" dirty="0" err="1"/>
              <a:t>out_channels</a:t>
            </a:r>
            <a:r>
              <a:rPr lang="en-US" dirty="0"/>
              <a:t>=32, </a:t>
            </a:r>
            <a:r>
              <a:rPr lang="en-US" dirty="0" err="1"/>
              <a:t>kernel_size</a:t>
            </a:r>
            <a:r>
              <a:rPr lang="en-US" dirty="0"/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nn.BatchNorm2d(</a:t>
            </a:r>
            <a:r>
              <a:rPr lang="en-US" dirty="0" err="1"/>
              <a:t>num_features</a:t>
            </a:r>
            <a:r>
              <a:rPr lang="en-US" dirty="0"/>
              <a:t>=32),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nn.MaxPool2d(</a:t>
            </a:r>
            <a:r>
              <a:rPr lang="en-US" dirty="0" err="1"/>
              <a:t>kernel_size</a:t>
            </a:r>
            <a:r>
              <a:rPr lang="en-US" dirty="0"/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self.layer2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nn.Conv2d(</a:t>
            </a:r>
            <a:r>
              <a:rPr lang="en-US" dirty="0" err="1"/>
              <a:t>in_channels</a:t>
            </a:r>
            <a:r>
              <a:rPr lang="en-US" dirty="0"/>
              <a:t>=32, </a:t>
            </a:r>
            <a:r>
              <a:rPr lang="en-US" dirty="0" err="1"/>
              <a:t>out_channels</a:t>
            </a:r>
            <a:r>
              <a:rPr lang="en-US" dirty="0"/>
              <a:t>=64, </a:t>
            </a:r>
            <a:r>
              <a:rPr lang="en-US" dirty="0" err="1"/>
              <a:t>kernel_size</a:t>
            </a:r>
            <a:r>
              <a:rPr lang="en-US" dirty="0"/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nn.BatchNorm2d(</a:t>
            </a:r>
            <a:r>
              <a:rPr lang="en-US" dirty="0" err="1"/>
              <a:t>num_features</a:t>
            </a:r>
            <a:r>
              <a:rPr lang="en-US" dirty="0"/>
              <a:t>=64),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nn.MaxPool2d(</a:t>
            </a:r>
            <a:r>
              <a:rPr lang="en-US" dirty="0" err="1"/>
              <a:t>kernel_size</a:t>
            </a:r>
            <a:r>
              <a:rPr lang="en-US" dirty="0"/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self.fc</a:t>
            </a:r>
            <a:r>
              <a:rPr lang="en-US" dirty="0"/>
              <a:t>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in_features</a:t>
            </a:r>
            <a:r>
              <a:rPr lang="en-US" dirty="0"/>
              <a:t>=40000, </a:t>
            </a:r>
            <a:r>
              <a:rPr lang="en-US" dirty="0" err="1"/>
              <a:t>out_features</a:t>
            </a:r>
            <a:r>
              <a:rPr lang="en-US" dirty="0"/>
              <a:t>=</a:t>
            </a:r>
            <a:r>
              <a:rPr lang="en-US" dirty="0" err="1"/>
              <a:t>num_classes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0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5239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3F6-EFD3-4FA6-B25A-AC766F0B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18605" r="19157" b="53333"/>
          <a:stretch/>
        </p:blipFill>
        <p:spPr>
          <a:xfrm>
            <a:off x="1203954" y="1418229"/>
            <a:ext cx="9784092" cy="26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D904-0959-4E3A-A66B-95842105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57107" r="19157" b="12713"/>
          <a:stretch/>
        </p:blipFill>
        <p:spPr>
          <a:xfrm>
            <a:off x="1630325" y="3979347"/>
            <a:ext cx="8540907" cy="2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Presentation</vt:lpstr>
      <vt:lpstr>Introduction</vt:lpstr>
      <vt:lpstr>Application </vt:lpstr>
      <vt:lpstr>Data</vt:lpstr>
      <vt:lpstr>Fruit Images</vt:lpstr>
      <vt:lpstr>Network</vt:lpstr>
      <vt:lpstr>Code</vt:lpstr>
      <vt:lpstr>Training Loss</vt:lpstr>
      <vt:lpstr>Results</vt:lpstr>
      <vt:lpstr>Can You Tell the Difference?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Tappa, Henry Joseph</dc:creator>
  <cp:lastModifiedBy>Eric Goldman</cp:lastModifiedBy>
  <cp:revision>6</cp:revision>
  <dcterms:created xsi:type="dcterms:W3CDTF">2019-04-02T18:43:56Z</dcterms:created>
  <dcterms:modified xsi:type="dcterms:W3CDTF">2019-04-23T09:03:10Z</dcterms:modified>
</cp:coreProperties>
</file>