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5" r:id="rId9"/>
    <p:sldId id="267" r:id="rId10"/>
    <p:sldId id="262" r:id="rId11"/>
    <p:sldId id="269" r:id="rId12"/>
    <p:sldId id="263" r:id="rId13"/>
    <p:sldId id="268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6F6D6-55DC-3845-A197-6CBD79D642D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9C00D-51CF-5D4C-BEED-BADDAAFB4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08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layer </a:t>
            </a:r>
            <a:r>
              <a:rPr lang="en-US" dirty="0" err="1"/>
              <a:t>cnn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9C00D-51CF-5D4C-BEED-BADDAAFB45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60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4B181B7-4E45-0F4E-BAB0-4C262B2B135A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08593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1B7-4E45-0F4E-BAB0-4C262B2B135A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02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1B7-4E45-0F4E-BAB0-4C262B2B135A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15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1B7-4E45-0F4E-BAB0-4C262B2B135A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28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B181B7-4E45-0F4E-BAB0-4C262B2B135A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57710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1B7-4E45-0F4E-BAB0-4C262B2B135A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1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1B7-4E45-0F4E-BAB0-4C262B2B135A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4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1B7-4E45-0F4E-BAB0-4C262B2B135A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58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1B7-4E45-0F4E-BAB0-4C262B2B135A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5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B181B7-4E45-0F4E-BAB0-4C262B2B135A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749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B181B7-4E45-0F4E-BAB0-4C262B2B135A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661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4B181B7-4E45-0F4E-BAB0-4C262B2B135A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8D92046-99EC-4E47-86C6-7670AF7EDC7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981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oltean/fruits/version/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BD4E-45FA-A947-84F0-28A0D4BBC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349" y="2379887"/>
            <a:ext cx="9046786" cy="2098226"/>
          </a:xfrm>
        </p:spPr>
        <p:txBody>
          <a:bodyPr/>
          <a:lstStyle/>
          <a:p>
            <a:r>
              <a:rPr lang="en-US" b="1" dirty="0"/>
              <a:t>Fruit Classification Using CNN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8DE87-3F00-1749-967E-B67B436CA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478113"/>
            <a:ext cx="6831673" cy="1086237"/>
          </a:xfrm>
        </p:spPr>
        <p:txBody>
          <a:bodyPr/>
          <a:lstStyle/>
          <a:p>
            <a:r>
              <a:rPr lang="en-US" dirty="0"/>
              <a:t>Henry Tappa, Ryan Kinsey, Eric Goldman</a:t>
            </a:r>
          </a:p>
        </p:txBody>
      </p:sp>
    </p:spTree>
    <p:extLst>
      <p:ext uri="{BB962C8B-B14F-4D97-AF65-F5344CB8AC3E}">
        <p14:creationId xmlns:p14="http://schemas.microsoft.com/office/powerpoint/2010/main" val="1971807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265B-A4F2-42E0-858B-13D056CC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Confusion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CAE3F6-EFD3-4FA6-B25A-AC766F0BCE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43" t="18605" r="23941" b="53333"/>
          <a:stretch/>
        </p:blipFill>
        <p:spPr>
          <a:xfrm>
            <a:off x="1630324" y="1418229"/>
            <a:ext cx="8540908" cy="26954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2DD904-0959-4E3A-A66B-9584210554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46" t="57107" r="19157" b="12713"/>
          <a:stretch/>
        </p:blipFill>
        <p:spPr>
          <a:xfrm>
            <a:off x="1630325" y="3979347"/>
            <a:ext cx="8540907" cy="253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68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D16C52B-7DCB-46C8-BBEE-845D32DB0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807BD7D-ADDD-4D4C-8536-97E64D841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2899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5.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Fruit Misclassifications, 2-Layer Network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8E499D-7EE0-45D7-85EA-AB39A2A5B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311" y="330844"/>
            <a:ext cx="5953327" cy="619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77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265B-A4F2-42E0-858B-13D056CC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Tell the Difference?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81660-D788-4040-A688-1278C82859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0" t="9109" r="4220" b="5038"/>
          <a:stretch/>
        </p:blipFill>
        <p:spPr>
          <a:xfrm>
            <a:off x="2736112" y="1696147"/>
            <a:ext cx="6719776" cy="471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28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92B1-D944-3044-A381-C5642B7B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7D693-C46A-D145-AA42-559BC07BB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898912" cy="3581400"/>
          </a:xfrm>
        </p:spPr>
        <p:txBody>
          <a:bodyPr>
            <a:normAutofit/>
          </a:bodyPr>
          <a:lstStyle/>
          <a:p>
            <a:r>
              <a:rPr lang="en-US" sz="2200" dirty="0"/>
              <a:t>Deep Learning was accurate between 97 and 100 percent in classifying fruits</a:t>
            </a:r>
          </a:p>
          <a:p>
            <a:r>
              <a:rPr lang="en-US" sz="2200" dirty="0"/>
              <a:t>Government and industry have job processes that are ripe for disruption</a:t>
            </a:r>
          </a:p>
          <a:p>
            <a:r>
              <a:rPr lang="en-US" sz="2200" dirty="0"/>
              <a:t>CNN and ADAM optimizer were the correct choices for our model</a:t>
            </a:r>
          </a:p>
        </p:txBody>
      </p:sp>
    </p:spTree>
    <p:extLst>
      <p:ext uri="{BB962C8B-B14F-4D97-AF65-F5344CB8AC3E}">
        <p14:creationId xmlns:p14="http://schemas.microsoft.com/office/powerpoint/2010/main" val="3713339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916B5A3-0D00-814D-988D-1A85D938CA20}"/>
              </a:ext>
            </a:extLst>
          </p:cNvPr>
          <p:cNvSpPr/>
          <p:nvPr/>
        </p:nvSpPr>
        <p:spPr>
          <a:xfrm>
            <a:off x="7358743" y="2242457"/>
            <a:ext cx="642257" cy="2209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2265B-A4F2-42E0-858B-13D056CC8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1" y="1480930"/>
            <a:ext cx="9189479" cy="38485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cap="all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7520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6CDC-33ED-4A3E-8B8F-195F9734F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A61E6-EB94-4DE2-92DA-D75B9DA10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Classification using Convolutional Neural Network (CNN)</a:t>
            </a:r>
          </a:p>
          <a:p>
            <a:r>
              <a:rPr lang="en-US" dirty="0"/>
              <a:t>Fruit Classification Network</a:t>
            </a:r>
          </a:p>
          <a:p>
            <a:r>
              <a:rPr lang="en-US" dirty="0"/>
              <a:t>Utilized Python and Pytorch on 1 GPU</a:t>
            </a:r>
          </a:p>
        </p:txBody>
      </p:sp>
    </p:spTree>
    <p:extLst>
      <p:ext uri="{BB962C8B-B14F-4D97-AF65-F5344CB8AC3E}">
        <p14:creationId xmlns:p14="http://schemas.microsoft.com/office/powerpoint/2010/main" val="278417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05FE-044F-4F65-BA48-2F742A8D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5DC79-2FA1-492A-820E-1FF859130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 Customs and Border Protections (CBP) processes for use in agriculture industry</a:t>
            </a:r>
          </a:p>
          <a:p>
            <a:r>
              <a:rPr lang="en-US" dirty="0"/>
              <a:t>In 2018, CBP apprehended 2.5 tons of prohibited fruit in Ohio</a:t>
            </a:r>
          </a:p>
          <a:p>
            <a:r>
              <a:rPr lang="en-US" dirty="0"/>
              <a:t>Prohibited due to disease and pest control measures</a:t>
            </a:r>
          </a:p>
          <a:p>
            <a:r>
              <a:rPr lang="en-US" dirty="0"/>
              <a:t>CBP officers inspect fruit by hand</a:t>
            </a:r>
          </a:p>
          <a:p>
            <a:r>
              <a:rPr lang="en-US" dirty="0"/>
              <a:t>Deep Learning could aid in the inspection with higher rates of inspection</a:t>
            </a:r>
          </a:p>
        </p:txBody>
      </p:sp>
    </p:spTree>
    <p:extLst>
      <p:ext uri="{BB962C8B-B14F-4D97-AF65-F5344CB8AC3E}">
        <p14:creationId xmlns:p14="http://schemas.microsoft.com/office/powerpoint/2010/main" val="64491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265B-A4F2-42E0-858B-13D056CC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E0C6F-D2A9-4FF0-AB48-8C2A008B8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Fruits 360 Dataset | Kaggle: </a:t>
            </a:r>
            <a:r>
              <a:rPr lang="en-US" dirty="0">
                <a:hlinkClick r:id="rId2"/>
              </a:rPr>
              <a:t>https://www.kaggle.com/moltean/fruits/version/2</a:t>
            </a:r>
            <a:endParaRPr lang="en-US" dirty="0"/>
          </a:p>
          <a:p>
            <a:r>
              <a:rPr lang="en-US" dirty="0"/>
              <a:t>20,000 images with 33 classes of fruit</a:t>
            </a:r>
          </a:p>
          <a:p>
            <a:r>
              <a:rPr lang="en-US" dirty="0"/>
              <a:t>Images are full-color and 100 x 100 pixels</a:t>
            </a:r>
          </a:p>
          <a:p>
            <a:r>
              <a:rPr lang="en-US" dirty="0"/>
              <a:t>Training set: 15,506 images</a:t>
            </a:r>
          </a:p>
          <a:p>
            <a:r>
              <a:rPr lang="en-US" dirty="0"/>
              <a:t>Testing set: 5,195 images</a:t>
            </a:r>
          </a:p>
          <a:p>
            <a:r>
              <a:rPr lang="en-US" dirty="0"/>
              <a:t>Ran two networks</a:t>
            </a:r>
          </a:p>
          <a:p>
            <a:pPr lvl="1"/>
            <a:r>
              <a:rPr lang="en-US" dirty="0"/>
              <a:t>Subset – 5 fruits</a:t>
            </a:r>
          </a:p>
          <a:p>
            <a:pPr lvl="1"/>
            <a:r>
              <a:rPr lang="en-US" dirty="0"/>
              <a:t>Entire set – 33 fruits</a:t>
            </a:r>
          </a:p>
        </p:txBody>
      </p:sp>
    </p:spTree>
    <p:extLst>
      <p:ext uri="{BB962C8B-B14F-4D97-AF65-F5344CB8AC3E}">
        <p14:creationId xmlns:p14="http://schemas.microsoft.com/office/powerpoint/2010/main" val="216890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265B-A4F2-42E0-858B-13D056CC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Fruit Images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597F59-692F-4067-8B4A-113FEC4301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22" t="34341" r="20201" b="13566"/>
          <a:stretch/>
        </p:blipFill>
        <p:spPr>
          <a:xfrm>
            <a:off x="1765005" y="1456772"/>
            <a:ext cx="8442251" cy="441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07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265B-A4F2-42E0-858B-13D056CC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E0C6F-D2A9-4FF0-AB48-8C2A008B8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2-dimension architecture</a:t>
            </a:r>
          </a:p>
          <a:p>
            <a:r>
              <a:rPr lang="en-US" dirty="0"/>
              <a:t>BatchNorm2D</a:t>
            </a:r>
          </a:p>
          <a:p>
            <a:r>
              <a:rPr lang="en-US" dirty="0"/>
              <a:t>Non-linear activation function – </a:t>
            </a:r>
            <a:r>
              <a:rPr lang="en-US" dirty="0" err="1"/>
              <a:t>ReLU</a:t>
            </a:r>
            <a:endParaRPr lang="en-US" dirty="0"/>
          </a:p>
          <a:p>
            <a:r>
              <a:rPr lang="en-US" dirty="0"/>
              <a:t>ADAM optimizer</a:t>
            </a:r>
          </a:p>
          <a:p>
            <a:pPr lvl="1"/>
            <a:r>
              <a:rPr lang="en-US" dirty="0"/>
              <a:t>Computes individual learning rates for different parameters </a:t>
            </a:r>
          </a:p>
        </p:txBody>
      </p:sp>
    </p:spTree>
    <p:extLst>
      <p:ext uri="{BB962C8B-B14F-4D97-AF65-F5344CB8AC3E}">
        <p14:creationId xmlns:p14="http://schemas.microsoft.com/office/powerpoint/2010/main" val="2784663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265B-A4F2-42E0-858B-13D056CC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E0C6F-D2A9-4FF0-AB48-8C2A008B8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CNN(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super(CNN, self).__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self.layer1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nn.Sequential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nn.Conv2d(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in_channels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=3,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out_channels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=32,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=5, padding=2),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nn.BatchNorm2d(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num_features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=32),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nn.ReLU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nn.MaxPool2d(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=2, stride=2))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self.layer2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nn.Sequential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nn.Conv2d(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in_channels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=32,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out_channels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=64,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=5, padding=2),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nn.BatchNorm2d(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num_features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=64),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nn.ReLU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nn.MaxPool2d(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=2, stride=2))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self.fc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nn.Linear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in_features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=40000,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out_features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num_classes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802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265B-A4F2-42E0-858B-13D056CC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Loss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6595E4-40F0-441E-B618-41B9DAD54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53340"/>
            <a:ext cx="5004057" cy="37593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E371C8-EFC8-49F1-B516-3856EDA3C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598" y="1953340"/>
            <a:ext cx="4965955" cy="37466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5E7A93-A15D-4546-9FB6-1240BBEED13B}"/>
              </a:ext>
            </a:extLst>
          </p:cNvPr>
          <p:cNvSpPr txBox="1"/>
          <p:nvPr/>
        </p:nvSpPr>
        <p:spPr>
          <a:xfrm>
            <a:off x="1219199" y="6007395"/>
            <a:ext cx="50040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2 Layer Loss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BF7015-EE2D-4DA7-9719-4C753FA61763}"/>
              </a:ext>
            </a:extLst>
          </p:cNvPr>
          <p:cNvSpPr txBox="1"/>
          <p:nvPr/>
        </p:nvSpPr>
        <p:spPr>
          <a:xfrm>
            <a:off x="6794205" y="5956756"/>
            <a:ext cx="48773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3 Layer Loss</a:t>
            </a:r>
          </a:p>
        </p:txBody>
      </p:sp>
    </p:spTree>
    <p:extLst>
      <p:ext uri="{BB962C8B-B14F-4D97-AF65-F5344CB8AC3E}">
        <p14:creationId xmlns:p14="http://schemas.microsoft.com/office/powerpoint/2010/main" val="3523901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C67D7-6C77-5342-90A5-3A34573A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Accuracy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27F4E8-D948-475F-B90E-6B20F0DAC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758" y="1916517"/>
            <a:ext cx="4995531" cy="37593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B7B5DE-79D8-46A3-B32C-299004A3F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663" y="1916517"/>
            <a:ext cx="4978656" cy="37593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3D628E-4F17-4A00-92EE-215A2B9939FC}"/>
              </a:ext>
            </a:extLst>
          </p:cNvPr>
          <p:cNvSpPr txBox="1"/>
          <p:nvPr/>
        </p:nvSpPr>
        <p:spPr>
          <a:xfrm>
            <a:off x="1219199" y="5964863"/>
            <a:ext cx="50040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2 Layer Accuracy – 97%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BC1A1F-1A31-43FF-96FE-8D9BAB3635FE}"/>
              </a:ext>
            </a:extLst>
          </p:cNvPr>
          <p:cNvSpPr txBox="1"/>
          <p:nvPr/>
        </p:nvSpPr>
        <p:spPr>
          <a:xfrm>
            <a:off x="6794205" y="5956756"/>
            <a:ext cx="48773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3 Layer Accuracy – 99%</a:t>
            </a:r>
          </a:p>
        </p:txBody>
      </p:sp>
    </p:spTree>
    <p:extLst>
      <p:ext uri="{BB962C8B-B14F-4D97-AF65-F5344CB8AC3E}">
        <p14:creationId xmlns:p14="http://schemas.microsoft.com/office/powerpoint/2010/main" val="174242078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337</Words>
  <Application>Microsoft Office PowerPoint</Application>
  <PresentationFormat>Widescreen</PresentationFormat>
  <Paragraphs>62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Franklin Gothic Book</vt:lpstr>
      <vt:lpstr>Crop</vt:lpstr>
      <vt:lpstr>Fruit Classification Using CNN</vt:lpstr>
      <vt:lpstr>Introduction</vt:lpstr>
      <vt:lpstr>Application </vt:lpstr>
      <vt:lpstr>Data</vt:lpstr>
      <vt:lpstr>Fruit Images</vt:lpstr>
      <vt:lpstr>Network</vt:lpstr>
      <vt:lpstr>Code</vt:lpstr>
      <vt:lpstr>Training Loss</vt:lpstr>
      <vt:lpstr>Results – Accuracy</vt:lpstr>
      <vt:lpstr>Results – Confusion Matrix</vt:lpstr>
      <vt:lpstr>PowerPoint Presentation</vt:lpstr>
      <vt:lpstr>Can You Tell the Difference?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 Classification Using CNN</dc:title>
  <dc:creator>Tappa, Henry Joseph</dc:creator>
  <cp:lastModifiedBy>Patrick Kinsey</cp:lastModifiedBy>
  <cp:revision>5</cp:revision>
  <dcterms:created xsi:type="dcterms:W3CDTF">2019-04-23T14:46:43Z</dcterms:created>
  <dcterms:modified xsi:type="dcterms:W3CDTF">2019-04-24T01:15:14Z</dcterms:modified>
</cp:coreProperties>
</file>