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6D6-55DC-3845-A197-6CBD79D6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C00D-51CF-5D4C-BEED-BADDAAFB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layer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C00D-51CF-5D4C-BEED-BADDAAFB45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859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771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4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6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8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/version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D4E-45FA-A947-84F0-28A0D4BB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49" y="2379887"/>
            <a:ext cx="9046786" cy="2098226"/>
          </a:xfrm>
        </p:spPr>
        <p:txBody>
          <a:bodyPr/>
          <a:lstStyle/>
          <a:p>
            <a:r>
              <a:rPr lang="en-US" b="1" dirty="0"/>
              <a:t>Fruit Classification Using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DE87-3F00-1749-967E-B67B436C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78113"/>
            <a:ext cx="6831673" cy="1086237"/>
          </a:xfrm>
        </p:spPr>
        <p:txBody>
          <a:bodyPr/>
          <a:lstStyle/>
          <a:p>
            <a:r>
              <a:rPr lang="en-US" dirty="0"/>
              <a:t>Henry Tappa, Ryan Kinsey, Eric Goldman</a:t>
            </a:r>
          </a:p>
        </p:txBody>
      </p:sp>
    </p:spTree>
    <p:extLst>
      <p:ext uri="{BB962C8B-B14F-4D97-AF65-F5344CB8AC3E}">
        <p14:creationId xmlns:p14="http://schemas.microsoft.com/office/powerpoint/2010/main" val="1971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3F6-EFD3-4FA6-B25A-AC766F0B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3" t="18605" r="23941" b="53333"/>
          <a:stretch/>
        </p:blipFill>
        <p:spPr>
          <a:xfrm>
            <a:off x="1630324" y="1418229"/>
            <a:ext cx="8540908" cy="26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D904-0959-4E3A-A66B-95842105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57107" r="19157" b="12713"/>
          <a:stretch/>
        </p:blipFill>
        <p:spPr>
          <a:xfrm>
            <a:off x="1630325" y="3979347"/>
            <a:ext cx="8540907" cy="2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1660-D788-4040-A688-1278C828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9109" r="4220" b="5038"/>
          <a:stretch/>
        </p:blipFill>
        <p:spPr>
          <a:xfrm>
            <a:off x="2736112" y="1696147"/>
            <a:ext cx="6719776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2B1-D944-3044-A381-C5642B7B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693-C46A-D145-AA42-559BC07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98912" cy="3581400"/>
          </a:xfrm>
        </p:spPr>
        <p:txBody>
          <a:bodyPr>
            <a:normAutofit/>
          </a:bodyPr>
          <a:lstStyle/>
          <a:p>
            <a:r>
              <a:rPr lang="en-US" sz="2200" dirty="0"/>
              <a:t>Deep Learning was accurate between 97 and 100 percent in classifying fruits</a:t>
            </a:r>
          </a:p>
          <a:p>
            <a:r>
              <a:rPr lang="en-US" sz="2200" dirty="0"/>
              <a:t>Government and industry have job processes that are ripe for disruption</a:t>
            </a:r>
          </a:p>
          <a:p>
            <a:r>
              <a:rPr lang="en-US" sz="2200" dirty="0"/>
              <a:t>CNN and ADAM optimizer were the correct choices for our model</a:t>
            </a:r>
          </a:p>
        </p:txBody>
      </p:sp>
    </p:spTree>
    <p:extLst>
      <p:ext uri="{BB962C8B-B14F-4D97-AF65-F5344CB8AC3E}">
        <p14:creationId xmlns:p14="http://schemas.microsoft.com/office/powerpoint/2010/main" val="37133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16B5A3-0D00-814D-988D-1A85D938CA20}"/>
              </a:ext>
            </a:extLst>
          </p:cNvPr>
          <p:cNvSpPr/>
          <p:nvPr/>
        </p:nvSpPr>
        <p:spPr>
          <a:xfrm>
            <a:off x="7358743" y="2242457"/>
            <a:ext cx="642257" cy="220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9189479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52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CDC-33ED-4A3E-8B8F-195F973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1E6-EB94-4DE2-92DA-D75B9DA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using Convolutional Neural Network (CNN)</a:t>
            </a:r>
          </a:p>
          <a:p>
            <a:r>
              <a:rPr lang="en-US" dirty="0"/>
              <a:t>Fruit Classification Network</a:t>
            </a:r>
          </a:p>
          <a:p>
            <a:r>
              <a:rPr lang="en-US" dirty="0"/>
              <a:t>Utilized Python and Pytorch on 1 GPU</a:t>
            </a:r>
          </a:p>
        </p:txBody>
      </p:sp>
    </p:spTree>
    <p:extLst>
      <p:ext uri="{BB962C8B-B14F-4D97-AF65-F5344CB8AC3E}">
        <p14:creationId xmlns:p14="http://schemas.microsoft.com/office/powerpoint/2010/main" val="27841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5FE-044F-4F65-BA48-2F742A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C79-2FA1-492A-820E-1FF85913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Customs and Border Protections (CBP) processes for use in agriculture industry</a:t>
            </a:r>
          </a:p>
          <a:p>
            <a:r>
              <a:rPr lang="en-US" dirty="0"/>
              <a:t>In 2018, CBP apprehended 2.5 tons of prohibited fruit in Ohio</a:t>
            </a:r>
          </a:p>
          <a:p>
            <a:r>
              <a:rPr lang="en-US" dirty="0"/>
              <a:t>Prohibited due to disease and pest control measures</a:t>
            </a:r>
          </a:p>
          <a:p>
            <a:r>
              <a:rPr lang="en-US" dirty="0"/>
              <a:t>CBP officers inspect fruit by hand</a:t>
            </a:r>
          </a:p>
          <a:p>
            <a:r>
              <a:rPr lang="en-US" dirty="0"/>
              <a:t>Deep Learning could aid in the inspection with higher rates of inspection</a:t>
            </a:r>
          </a:p>
        </p:txBody>
      </p:sp>
    </p:spTree>
    <p:extLst>
      <p:ext uri="{BB962C8B-B14F-4D97-AF65-F5344CB8AC3E}">
        <p14:creationId xmlns:p14="http://schemas.microsoft.com/office/powerpoint/2010/main" val="644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360 Dataset | Kaggle: </a:t>
            </a:r>
            <a:r>
              <a:rPr lang="en-US" dirty="0">
                <a:hlinkClick r:id="rId2"/>
              </a:rPr>
              <a:t>https://www.kaggle.com/moltean/fruits/version/2</a:t>
            </a:r>
            <a:endParaRPr lang="en-US" dirty="0"/>
          </a:p>
          <a:p>
            <a:r>
              <a:rPr lang="en-US" dirty="0"/>
              <a:t>20,000 images with 33 classes of fruit</a:t>
            </a:r>
          </a:p>
          <a:p>
            <a:r>
              <a:rPr lang="en-US" dirty="0"/>
              <a:t>Images are full-color and 100 x 100 pixels</a:t>
            </a:r>
          </a:p>
          <a:p>
            <a:r>
              <a:rPr lang="en-US" dirty="0"/>
              <a:t>Training set: 15,506 images</a:t>
            </a:r>
          </a:p>
          <a:p>
            <a:r>
              <a:rPr lang="en-US" dirty="0"/>
              <a:t>Testing set: 5,195 images</a:t>
            </a:r>
          </a:p>
          <a:p>
            <a:r>
              <a:rPr lang="en-US" dirty="0"/>
              <a:t>Ran two networks</a:t>
            </a:r>
          </a:p>
          <a:p>
            <a:pPr lvl="1"/>
            <a:r>
              <a:rPr lang="en-US" dirty="0"/>
              <a:t>Subset – 5 fruits</a:t>
            </a:r>
          </a:p>
          <a:p>
            <a:pPr lvl="1"/>
            <a:r>
              <a:rPr lang="en-US" dirty="0"/>
              <a:t>Entire set – 33 fruits</a:t>
            </a:r>
          </a:p>
        </p:txBody>
      </p:sp>
    </p:spTree>
    <p:extLst>
      <p:ext uri="{BB962C8B-B14F-4D97-AF65-F5344CB8AC3E}">
        <p14:creationId xmlns:p14="http://schemas.microsoft.com/office/powerpoint/2010/main" val="21689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F59-692F-4067-8B4A-113FEC43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2" t="34341" r="20201" b="13566"/>
          <a:stretch/>
        </p:blipFill>
        <p:spPr>
          <a:xfrm>
            <a:off x="1765005" y="1456772"/>
            <a:ext cx="8442251" cy="4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 architecture</a:t>
            </a:r>
          </a:p>
          <a:p>
            <a:r>
              <a:rPr lang="en-US" dirty="0"/>
              <a:t>BatchNorm2D</a:t>
            </a:r>
          </a:p>
          <a:p>
            <a:r>
              <a:rPr lang="en-US" dirty="0"/>
              <a:t>Non-linear activation function –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pPr lvl="1"/>
            <a:r>
              <a:rPr lang="en-US" dirty="0"/>
              <a:t>Computes individual learning rates for different parameters </a:t>
            </a:r>
          </a:p>
        </p:txBody>
      </p:sp>
    </p:spTree>
    <p:extLst>
      <p:ext uri="{BB962C8B-B14F-4D97-AF65-F5344CB8AC3E}">
        <p14:creationId xmlns:p14="http://schemas.microsoft.com/office/powerpoint/2010/main" val="27846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CNN(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super(CNN, self).__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self.layer1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self.layer2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=40000,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0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595E4-40F0-441E-B618-41B9DAD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53340"/>
            <a:ext cx="5004057" cy="3759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371C8-EFC8-49F1-B516-3856EDA3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8" y="1953340"/>
            <a:ext cx="4965955" cy="374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E7A93-A15D-4546-9FB6-1240BBEED13B}"/>
              </a:ext>
            </a:extLst>
          </p:cNvPr>
          <p:cNvSpPr txBox="1"/>
          <p:nvPr/>
        </p:nvSpPr>
        <p:spPr>
          <a:xfrm>
            <a:off x="1219199" y="6007395"/>
            <a:ext cx="500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Layer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F7015-EE2D-4DA7-9719-4C753FA61763}"/>
              </a:ext>
            </a:extLst>
          </p:cNvPr>
          <p:cNvSpPr txBox="1"/>
          <p:nvPr/>
        </p:nvSpPr>
        <p:spPr>
          <a:xfrm>
            <a:off x="6794205" y="5956756"/>
            <a:ext cx="487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Layer Loss</a:t>
            </a:r>
          </a:p>
        </p:txBody>
      </p:sp>
    </p:spTree>
    <p:extLst>
      <p:ext uri="{BB962C8B-B14F-4D97-AF65-F5344CB8AC3E}">
        <p14:creationId xmlns:p14="http://schemas.microsoft.com/office/powerpoint/2010/main" val="35239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67D7-6C77-5342-90A5-3A34573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7F4E8-D948-475F-B90E-6B20F0DA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58" y="1916517"/>
            <a:ext cx="4995531" cy="3759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7B5DE-79D8-46A3-B32C-299004A3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3" y="1916517"/>
            <a:ext cx="4978656" cy="3759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D628E-4F17-4A00-92EE-215A2B9939FC}"/>
              </a:ext>
            </a:extLst>
          </p:cNvPr>
          <p:cNvSpPr txBox="1"/>
          <p:nvPr/>
        </p:nvSpPr>
        <p:spPr>
          <a:xfrm>
            <a:off x="1219199" y="5964863"/>
            <a:ext cx="500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Layer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1A1F-1A31-43FF-96FE-8D9BAB3635FE}"/>
              </a:ext>
            </a:extLst>
          </p:cNvPr>
          <p:cNvSpPr txBox="1"/>
          <p:nvPr/>
        </p:nvSpPr>
        <p:spPr>
          <a:xfrm>
            <a:off x="6794205" y="5956756"/>
            <a:ext cx="487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Layer Accuracy</a:t>
            </a:r>
          </a:p>
        </p:txBody>
      </p:sp>
    </p:spTree>
    <p:extLst>
      <p:ext uri="{BB962C8B-B14F-4D97-AF65-F5344CB8AC3E}">
        <p14:creationId xmlns:p14="http://schemas.microsoft.com/office/powerpoint/2010/main" val="17424207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323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Franklin Gothic Book</vt:lpstr>
      <vt:lpstr>Crop</vt:lpstr>
      <vt:lpstr>Fruit Classification Using CNN</vt:lpstr>
      <vt:lpstr>Introduction</vt:lpstr>
      <vt:lpstr>Application </vt:lpstr>
      <vt:lpstr>Data</vt:lpstr>
      <vt:lpstr>Fruit Images</vt:lpstr>
      <vt:lpstr>Network</vt:lpstr>
      <vt:lpstr>Code</vt:lpstr>
      <vt:lpstr>Training Loss</vt:lpstr>
      <vt:lpstr>Results – Accuracy</vt:lpstr>
      <vt:lpstr>Results – Confusion Matrix</vt:lpstr>
      <vt:lpstr>Can You Tell the Difference?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 Using CNN</dc:title>
  <dc:creator>Tappa, Henry Joseph</dc:creator>
  <cp:lastModifiedBy>Eric Goldman</cp:lastModifiedBy>
  <cp:revision>3</cp:revision>
  <dcterms:created xsi:type="dcterms:W3CDTF">2019-04-23T14:46:43Z</dcterms:created>
  <dcterms:modified xsi:type="dcterms:W3CDTF">2019-04-24T00:11:43Z</dcterms:modified>
</cp:coreProperties>
</file>