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media/image14.png" ContentType="image/png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7.png" ContentType="image/png"/>
  <Override PartName="/ppt/media/image2.png" ContentType="image/png"/>
  <Override PartName="/ppt/media/image15.png" ContentType="image/png"/>
  <Override PartName="/ppt/media/image1.png" ContentType="image/png"/>
  <Override PartName="/ppt/media/image8.tif" ContentType="image/tiff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Masters/_rels/slideMaster7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entation.xml" ContentType="application/vnd.openxmlformats-officedocument.presentationml.presentation.main+xml"/>
  <Override PartName="/ppt/theme/theme7.xml" ContentType="application/vnd.openxmlformats-officedocument.theme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82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slideLayout84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s/_rels/slide25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9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3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4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5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6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9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0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1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150840" y="0"/>
            <a:ext cx="2434680" cy="6855840"/>
            <a:chOff x="150840" y="0"/>
            <a:chExt cx="2434680" cy="6855840"/>
          </a:xfrm>
        </p:grpSpPr>
        <p:sp>
          <p:nvSpPr>
            <p:cNvPr id="1" name="CustomShape 2"/>
            <p:cNvSpPr/>
            <p:nvPr/>
          </p:nvSpPr>
          <p:spPr>
            <a:xfrm>
              <a:off x="457200" y="0"/>
              <a:ext cx="1120320" cy="532692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30ac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150840" y="0"/>
              <a:ext cx="1115280" cy="527472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CustomShape 4"/>
            <p:cNvSpPr/>
            <p:nvPr/>
          </p:nvSpPr>
          <p:spPr>
            <a:xfrm>
              <a:off x="150840" y="5238720"/>
              <a:ext cx="1226520" cy="161712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CustomShape 5"/>
            <p:cNvSpPr/>
            <p:nvPr/>
          </p:nvSpPr>
          <p:spPr>
            <a:xfrm>
              <a:off x="457200" y="5291280"/>
              <a:ext cx="1493280" cy="156456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CustomShape 6"/>
            <p:cNvSpPr/>
            <p:nvPr/>
          </p:nvSpPr>
          <p:spPr>
            <a:xfrm>
              <a:off x="457200" y="5286240"/>
              <a:ext cx="2128320" cy="156960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287c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CustomShape 7"/>
            <p:cNvSpPr/>
            <p:nvPr/>
          </p:nvSpPr>
          <p:spPr>
            <a:xfrm>
              <a:off x="150840" y="5238720"/>
              <a:ext cx="1693440" cy="161712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" name="Group 8"/>
          <p:cNvGrpSpPr/>
          <p:nvPr/>
        </p:nvGrpSpPr>
        <p:grpSpPr>
          <a:xfrm>
            <a:off x="546120" y="-4680"/>
            <a:ext cx="5012640" cy="6860520"/>
            <a:chOff x="546120" y="-4680"/>
            <a:chExt cx="5012640" cy="6860520"/>
          </a:xfrm>
        </p:grpSpPr>
        <p:sp>
          <p:nvSpPr>
            <p:cNvPr id="8" name="CustomShape 9"/>
            <p:cNvSpPr/>
            <p:nvPr/>
          </p:nvSpPr>
          <p:spPr>
            <a:xfrm>
              <a:off x="984240" y="-4680"/>
              <a:ext cx="1061640" cy="2780640"/>
            </a:xfrm>
            <a:custGeom>
              <a:avLst/>
              <a:gdLst/>
              <a:ahLst/>
              <a:rect l="l" t="t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30ac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>
              <a:off x="546120" y="-4680"/>
              <a:ext cx="1032840" cy="2671200"/>
            </a:xfrm>
            <a:custGeom>
              <a:avLst/>
              <a:gdLst/>
              <a:ahLst/>
              <a:rect l="l" t="t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CustomShape 11"/>
            <p:cNvSpPr/>
            <p:nvPr/>
          </p:nvSpPr>
          <p:spPr>
            <a:xfrm>
              <a:off x="546120" y="2583000"/>
              <a:ext cx="2691720" cy="4272840"/>
            </a:xfrm>
            <a:custGeom>
              <a:avLst/>
              <a:gdLst/>
              <a:ahLst/>
              <a:rect l="l" t="t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CustomShape 12"/>
            <p:cNvSpPr/>
            <p:nvPr/>
          </p:nvSpPr>
          <p:spPr>
            <a:xfrm>
              <a:off x="988920" y="2692440"/>
              <a:ext cx="3330000" cy="4163400"/>
            </a:xfrm>
            <a:custGeom>
              <a:avLst/>
              <a:gdLst/>
              <a:ahLst/>
              <a:rect l="l" t="t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c5a8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CustomShape 13"/>
            <p:cNvSpPr/>
            <p:nvPr/>
          </p:nvSpPr>
          <p:spPr>
            <a:xfrm>
              <a:off x="984240" y="2687760"/>
              <a:ext cx="4574520" cy="4168080"/>
            </a:xfrm>
            <a:custGeom>
              <a:avLst/>
              <a:gdLst/>
              <a:ahLst/>
              <a:rect l="l" t="t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7c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CustomShape 14"/>
            <p:cNvSpPr/>
            <p:nvPr/>
          </p:nvSpPr>
          <p:spPr>
            <a:xfrm>
              <a:off x="546120" y="2577960"/>
              <a:ext cx="3582360" cy="4277880"/>
            </a:xfrm>
            <a:custGeom>
              <a:avLst/>
              <a:gdLst/>
              <a:ahLst/>
              <a:rect l="l" t="t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" name="PlaceHolder 1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1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1"/>
          <p:cNvGrpSpPr/>
          <p:nvPr/>
        </p:nvGrpSpPr>
        <p:grpSpPr>
          <a:xfrm>
            <a:off x="150840" y="0"/>
            <a:ext cx="2434680" cy="6855840"/>
            <a:chOff x="150840" y="0"/>
            <a:chExt cx="2434680" cy="6855840"/>
          </a:xfrm>
        </p:grpSpPr>
        <p:sp>
          <p:nvSpPr>
            <p:cNvPr id="53" name="CustomShape 2"/>
            <p:cNvSpPr/>
            <p:nvPr/>
          </p:nvSpPr>
          <p:spPr>
            <a:xfrm>
              <a:off x="457200" y="0"/>
              <a:ext cx="1120320" cy="532692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30ac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CustomShape 3"/>
            <p:cNvSpPr/>
            <p:nvPr/>
          </p:nvSpPr>
          <p:spPr>
            <a:xfrm>
              <a:off x="150840" y="0"/>
              <a:ext cx="1115280" cy="527472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CustomShape 4"/>
            <p:cNvSpPr/>
            <p:nvPr/>
          </p:nvSpPr>
          <p:spPr>
            <a:xfrm>
              <a:off x="150840" y="5238720"/>
              <a:ext cx="1226520" cy="161712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CustomShape 5"/>
            <p:cNvSpPr/>
            <p:nvPr/>
          </p:nvSpPr>
          <p:spPr>
            <a:xfrm>
              <a:off x="457200" y="5291280"/>
              <a:ext cx="1493280" cy="156456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CustomShape 6"/>
            <p:cNvSpPr/>
            <p:nvPr/>
          </p:nvSpPr>
          <p:spPr>
            <a:xfrm>
              <a:off x="457200" y="5286240"/>
              <a:ext cx="2128320" cy="156960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287c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CustomShape 7"/>
            <p:cNvSpPr/>
            <p:nvPr/>
          </p:nvSpPr>
          <p:spPr>
            <a:xfrm>
              <a:off x="150840" y="5238720"/>
              <a:ext cx="1693440" cy="161712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9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roup 1"/>
          <p:cNvGrpSpPr/>
          <p:nvPr/>
        </p:nvGrpSpPr>
        <p:grpSpPr>
          <a:xfrm>
            <a:off x="150840" y="0"/>
            <a:ext cx="2434680" cy="6855840"/>
            <a:chOff x="150840" y="0"/>
            <a:chExt cx="2434680" cy="6855840"/>
          </a:xfrm>
        </p:grpSpPr>
        <p:sp>
          <p:nvSpPr>
            <p:cNvPr id="98" name="CustomShape 2"/>
            <p:cNvSpPr/>
            <p:nvPr/>
          </p:nvSpPr>
          <p:spPr>
            <a:xfrm>
              <a:off x="457200" y="0"/>
              <a:ext cx="1120320" cy="532692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30ac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9" name="CustomShape 3"/>
            <p:cNvSpPr/>
            <p:nvPr/>
          </p:nvSpPr>
          <p:spPr>
            <a:xfrm>
              <a:off x="150840" y="0"/>
              <a:ext cx="1115280" cy="527472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0" name="CustomShape 4"/>
            <p:cNvSpPr/>
            <p:nvPr/>
          </p:nvSpPr>
          <p:spPr>
            <a:xfrm>
              <a:off x="150840" y="5238720"/>
              <a:ext cx="1226520" cy="161712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CustomShape 5"/>
            <p:cNvSpPr/>
            <p:nvPr/>
          </p:nvSpPr>
          <p:spPr>
            <a:xfrm>
              <a:off x="457200" y="5291280"/>
              <a:ext cx="1493280" cy="156456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2" name="CustomShape 6"/>
            <p:cNvSpPr/>
            <p:nvPr/>
          </p:nvSpPr>
          <p:spPr>
            <a:xfrm>
              <a:off x="457200" y="5286240"/>
              <a:ext cx="2128320" cy="156960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287c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3" name="CustomShape 7"/>
            <p:cNvSpPr/>
            <p:nvPr/>
          </p:nvSpPr>
          <p:spPr>
            <a:xfrm>
              <a:off x="150840" y="5238720"/>
              <a:ext cx="1693440" cy="161712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4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05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roup 1"/>
          <p:cNvGrpSpPr/>
          <p:nvPr/>
        </p:nvGrpSpPr>
        <p:grpSpPr>
          <a:xfrm>
            <a:off x="150840" y="0"/>
            <a:ext cx="2434680" cy="6855840"/>
            <a:chOff x="150840" y="0"/>
            <a:chExt cx="2434680" cy="6855840"/>
          </a:xfrm>
        </p:grpSpPr>
        <p:sp>
          <p:nvSpPr>
            <p:cNvPr id="143" name="CustomShape 2"/>
            <p:cNvSpPr/>
            <p:nvPr/>
          </p:nvSpPr>
          <p:spPr>
            <a:xfrm>
              <a:off x="457200" y="0"/>
              <a:ext cx="1120320" cy="532692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30ac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CustomShape 3"/>
            <p:cNvSpPr/>
            <p:nvPr/>
          </p:nvSpPr>
          <p:spPr>
            <a:xfrm>
              <a:off x="150840" y="0"/>
              <a:ext cx="1115280" cy="527472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5" name="CustomShape 4"/>
            <p:cNvSpPr/>
            <p:nvPr/>
          </p:nvSpPr>
          <p:spPr>
            <a:xfrm>
              <a:off x="150840" y="5238720"/>
              <a:ext cx="1226520" cy="161712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6" name="CustomShape 5"/>
            <p:cNvSpPr/>
            <p:nvPr/>
          </p:nvSpPr>
          <p:spPr>
            <a:xfrm>
              <a:off x="457200" y="5291280"/>
              <a:ext cx="1493280" cy="156456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7" name="CustomShape 6"/>
            <p:cNvSpPr/>
            <p:nvPr/>
          </p:nvSpPr>
          <p:spPr>
            <a:xfrm>
              <a:off x="457200" y="5286240"/>
              <a:ext cx="2128320" cy="156960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287c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8" name="CustomShape 7"/>
            <p:cNvSpPr/>
            <p:nvPr/>
          </p:nvSpPr>
          <p:spPr>
            <a:xfrm>
              <a:off x="150840" y="5238720"/>
              <a:ext cx="1693440" cy="161712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9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50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roup 1"/>
          <p:cNvGrpSpPr/>
          <p:nvPr/>
        </p:nvGrpSpPr>
        <p:grpSpPr>
          <a:xfrm>
            <a:off x="150840" y="0"/>
            <a:ext cx="2434680" cy="6855840"/>
            <a:chOff x="150840" y="0"/>
            <a:chExt cx="2434680" cy="6855840"/>
          </a:xfrm>
        </p:grpSpPr>
        <p:sp>
          <p:nvSpPr>
            <p:cNvPr id="188" name="CustomShape 2"/>
            <p:cNvSpPr/>
            <p:nvPr/>
          </p:nvSpPr>
          <p:spPr>
            <a:xfrm>
              <a:off x="457200" y="0"/>
              <a:ext cx="1120320" cy="532692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30ac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89" name="CustomShape 3"/>
            <p:cNvSpPr/>
            <p:nvPr/>
          </p:nvSpPr>
          <p:spPr>
            <a:xfrm>
              <a:off x="150840" y="0"/>
              <a:ext cx="1115280" cy="527472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0" name="CustomShape 4"/>
            <p:cNvSpPr/>
            <p:nvPr/>
          </p:nvSpPr>
          <p:spPr>
            <a:xfrm>
              <a:off x="150840" y="5238720"/>
              <a:ext cx="1226520" cy="161712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1" name="CustomShape 5"/>
            <p:cNvSpPr/>
            <p:nvPr/>
          </p:nvSpPr>
          <p:spPr>
            <a:xfrm>
              <a:off x="457200" y="5291280"/>
              <a:ext cx="1493280" cy="156456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2" name="CustomShape 6"/>
            <p:cNvSpPr/>
            <p:nvPr/>
          </p:nvSpPr>
          <p:spPr>
            <a:xfrm>
              <a:off x="457200" y="5286240"/>
              <a:ext cx="2128320" cy="156960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287c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93" name="CustomShape 7"/>
            <p:cNvSpPr/>
            <p:nvPr/>
          </p:nvSpPr>
          <p:spPr>
            <a:xfrm>
              <a:off x="150840" y="5238720"/>
              <a:ext cx="1693440" cy="161712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94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95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roup 1"/>
          <p:cNvGrpSpPr/>
          <p:nvPr/>
        </p:nvGrpSpPr>
        <p:grpSpPr>
          <a:xfrm>
            <a:off x="150840" y="0"/>
            <a:ext cx="2434680" cy="6855840"/>
            <a:chOff x="150840" y="0"/>
            <a:chExt cx="2434680" cy="6855840"/>
          </a:xfrm>
        </p:grpSpPr>
        <p:sp>
          <p:nvSpPr>
            <p:cNvPr id="233" name="CustomShape 2"/>
            <p:cNvSpPr/>
            <p:nvPr/>
          </p:nvSpPr>
          <p:spPr>
            <a:xfrm>
              <a:off x="457200" y="0"/>
              <a:ext cx="1120320" cy="532692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30ac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4" name="CustomShape 3"/>
            <p:cNvSpPr/>
            <p:nvPr/>
          </p:nvSpPr>
          <p:spPr>
            <a:xfrm>
              <a:off x="150840" y="0"/>
              <a:ext cx="1115280" cy="527472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5" name="CustomShape 4"/>
            <p:cNvSpPr/>
            <p:nvPr/>
          </p:nvSpPr>
          <p:spPr>
            <a:xfrm>
              <a:off x="150840" y="5238720"/>
              <a:ext cx="1226520" cy="161712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6" name="CustomShape 5"/>
            <p:cNvSpPr/>
            <p:nvPr/>
          </p:nvSpPr>
          <p:spPr>
            <a:xfrm>
              <a:off x="457200" y="5291280"/>
              <a:ext cx="1493280" cy="156456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7" name="CustomShape 6"/>
            <p:cNvSpPr/>
            <p:nvPr/>
          </p:nvSpPr>
          <p:spPr>
            <a:xfrm>
              <a:off x="457200" y="5286240"/>
              <a:ext cx="2128320" cy="156960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287c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38" name="CustomShape 7"/>
            <p:cNvSpPr/>
            <p:nvPr/>
          </p:nvSpPr>
          <p:spPr>
            <a:xfrm>
              <a:off x="150840" y="5238720"/>
              <a:ext cx="1693440" cy="161712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39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40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 1"/>
          <p:cNvGrpSpPr/>
          <p:nvPr/>
        </p:nvGrpSpPr>
        <p:grpSpPr>
          <a:xfrm>
            <a:off x="150840" y="0"/>
            <a:ext cx="2434680" cy="6855840"/>
            <a:chOff x="150840" y="0"/>
            <a:chExt cx="2434680" cy="6855840"/>
          </a:xfrm>
        </p:grpSpPr>
        <p:sp>
          <p:nvSpPr>
            <p:cNvPr id="278" name="CustomShape 2"/>
            <p:cNvSpPr/>
            <p:nvPr/>
          </p:nvSpPr>
          <p:spPr>
            <a:xfrm>
              <a:off x="457200" y="0"/>
              <a:ext cx="1120320" cy="5326920"/>
            </a:xfrm>
            <a:custGeom>
              <a:avLst/>
              <a:gdLst/>
              <a:ahLst/>
              <a:rect l="l" t="t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rgbClr val="30ace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79" name="CustomShape 3"/>
            <p:cNvSpPr/>
            <p:nvPr/>
          </p:nvSpPr>
          <p:spPr>
            <a:xfrm>
              <a:off x="150840" y="0"/>
              <a:ext cx="1115280" cy="5274720"/>
            </a:xfrm>
            <a:custGeom>
              <a:avLst/>
              <a:gdLst/>
              <a:ahLst/>
              <a:rect l="l" t="t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0" name="CustomShape 4"/>
            <p:cNvSpPr/>
            <p:nvPr/>
          </p:nvSpPr>
          <p:spPr>
            <a:xfrm>
              <a:off x="150840" y="5238720"/>
              <a:ext cx="1226520" cy="1617120"/>
            </a:xfrm>
            <a:custGeom>
              <a:avLst/>
              <a:gdLst/>
              <a:ahLst/>
              <a:rect l="l" t="t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1" name="CustomShape 5"/>
            <p:cNvSpPr/>
            <p:nvPr/>
          </p:nvSpPr>
          <p:spPr>
            <a:xfrm>
              <a:off x="457200" y="5291280"/>
              <a:ext cx="1493280" cy="1564560"/>
            </a:xfrm>
            <a:custGeom>
              <a:avLst/>
              <a:gdLst/>
              <a:ahLst/>
              <a:rect l="l" t="t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2" name="CustomShape 6"/>
            <p:cNvSpPr/>
            <p:nvPr/>
          </p:nvSpPr>
          <p:spPr>
            <a:xfrm>
              <a:off x="457200" y="5286240"/>
              <a:ext cx="2128320" cy="1569600"/>
            </a:xfrm>
            <a:custGeom>
              <a:avLst/>
              <a:gdLst/>
              <a:ahLst/>
              <a:rect l="l" t="t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287c3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83" name="CustomShape 7"/>
            <p:cNvSpPr/>
            <p:nvPr/>
          </p:nvSpPr>
          <p:spPr>
            <a:xfrm>
              <a:off x="150840" y="5238720"/>
              <a:ext cx="1693440" cy="1617120"/>
            </a:xfrm>
            <a:custGeom>
              <a:avLst/>
              <a:gdLst/>
              <a:ahLst/>
              <a:rect l="l" t="t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284" name="PlaceHolder 8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000" cy="1143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285" name="PlaceHolder 9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tif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k8s.io/examples/pods/probe/exec-liveness.yaml" TargetMode="External"/><Relationship Id="rId2" Type="http://schemas.openxmlformats.org/officeDocument/2006/relationships/slideLayout" Target="../slideLayouts/slideLayout1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4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4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2928240" y="1380240"/>
            <a:ext cx="8572320" cy="2613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algn="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orbel"/>
                <a:ea typeface="DejaVu Sans"/>
              </a:rPr>
              <a:t>Docker Certified Associate (DCA)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5840640" y="5348160"/>
            <a:ext cx="6985440" cy="138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US" sz="2100" spc="-1" strike="noStrike">
                <a:solidFill>
                  <a:srgbClr val="000000"/>
                </a:solidFill>
                <a:latin typeface="Corbel"/>
                <a:ea typeface="DejaVu Sans"/>
              </a:rPr>
              <a:t>Create by: </a:t>
            </a:r>
            <a:r>
              <a:rPr b="1" lang="en-US" sz="2100" spc="-1" strike="noStrike">
                <a:solidFill>
                  <a:srgbClr val="000000"/>
                </a:solidFill>
                <a:latin typeface="Corbel"/>
                <a:ea typeface="DejaVu Sans"/>
              </a:rPr>
              <a:t>Hadi Tayanloo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US" sz="2100" spc="-1" strike="noStrike">
                <a:solidFill>
                  <a:srgbClr val="000000"/>
                </a:solidFill>
                <a:latin typeface="Corbel"/>
                <a:ea typeface="DejaVu Sans"/>
              </a:rPr>
              <a:t>Phone : </a:t>
            </a:r>
            <a:r>
              <a:rPr b="1" lang="en-US" sz="2100" spc="-1" strike="noStrike">
                <a:solidFill>
                  <a:srgbClr val="000000"/>
                </a:solidFill>
                <a:latin typeface="Corbel"/>
                <a:ea typeface="DejaVu Sans"/>
              </a:rPr>
              <a:t>+</a:t>
            </a:r>
            <a:r>
              <a:rPr b="1" lang="en-US" sz="2100" spc="-1" strike="noStrike">
                <a:solidFill>
                  <a:srgbClr val="000000"/>
                </a:solidFill>
                <a:latin typeface="Al Nile"/>
                <a:ea typeface="DejaVu Sans"/>
              </a:rPr>
              <a:t>98-912-8387233</a:t>
            </a:r>
            <a:endParaRPr b="0" lang="en-US" sz="21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20"/>
              </a:spcBef>
              <a:spcAft>
                <a:spcPts val="601"/>
              </a:spcAft>
            </a:pPr>
            <a:r>
              <a:rPr b="0" lang="en-US" sz="2100" spc="-1" strike="noStrike">
                <a:solidFill>
                  <a:srgbClr val="000000"/>
                </a:solidFill>
                <a:latin typeface="Al Nile"/>
                <a:ea typeface="DejaVu Sans"/>
              </a:rPr>
              <a:t>Linkedin: linkedin.com/in/htayanloo/</a:t>
            </a:r>
            <a:endParaRPr b="0" lang="en-US" sz="2100" spc="-1" strike="noStrike">
              <a:latin typeface="Arial"/>
            </a:endParaRPr>
          </a:p>
        </p:txBody>
      </p:sp>
      <p:pic>
        <p:nvPicPr>
          <p:cNvPr id="324" name="Picture 3" descr=""/>
          <p:cNvPicPr/>
          <p:nvPr/>
        </p:nvPicPr>
        <p:blipFill>
          <a:blip r:embed="rId1"/>
          <a:stretch/>
        </p:blipFill>
        <p:spPr>
          <a:xfrm>
            <a:off x="3987000" y="1095120"/>
            <a:ext cx="5446440" cy="18684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TextShape 1"/>
          <p:cNvSpPr txBox="1"/>
          <p:nvPr/>
        </p:nvSpPr>
        <p:spPr>
          <a:xfrm>
            <a:off x="609480" y="22068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400" spc="-1" strike="noStrike">
                <a:latin typeface="Arial"/>
              </a:rPr>
              <a:t>Deleting all pods in a namespace, while keeping the namespace</a:t>
            </a:r>
            <a:br/>
            <a:endParaRPr b="0" lang="en-US" sz="2400" spc="-1" strike="noStrike">
              <a:latin typeface="Arial"/>
            </a:endParaRPr>
          </a:p>
        </p:txBody>
      </p:sp>
      <p:sp>
        <p:nvSpPr>
          <p:cNvPr id="342" name="TextShape 2"/>
          <p:cNvSpPr txBox="1"/>
          <p:nvPr/>
        </p:nvSpPr>
        <p:spPr>
          <a:xfrm>
            <a:off x="1920240" y="2011680"/>
            <a:ext cx="1021032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2200" spc="-1" strike="noStrike">
                <a:latin typeface="Arial"/>
              </a:rPr>
              <a:t>$ kubectl delete po --all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latin typeface="Arial"/>
              </a:rPr>
              <a:t>pod "kubia-zxzij" deleted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9" dur="indefinite" restart="never" nodeType="tmRoot">
          <p:childTnLst>
            <p:seq>
              <p:cTn id="2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TextShape 1"/>
          <p:cNvSpPr txBox="1"/>
          <p:nvPr/>
        </p:nvSpPr>
        <p:spPr>
          <a:xfrm>
            <a:off x="609480" y="22068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400" spc="-1" strike="noStrike">
                <a:latin typeface="Arial"/>
              </a:rPr>
              <a:t>Deleting (almost) all resources in a namespace</a:t>
            </a:r>
            <a:br/>
            <a:endParaRPr b="0" lang="en-US" sz="2400" spc="-1" strike="noStrike">
              <a:latin typeface="Arial"/>
            </a:endParaRPr>
          </a:p>
        </p:txBody>
      </p:sp>
      <p:sp>
        <p:nvSpPr>
          <p:cNvPr id="344" name="TextShape 2"/>
          <p:cNvSpPr txBox="1"/>
          <p:nvPr/>
        </p:nvSpPr>
        <p:spPr>
          <a:xfrm>
            <a:off x="1920240" y="2011680"/>
            <a:ext cx="1021032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2200" spc="-1" strike="noStrike">
                <a:latin typeface="Arial"/>
              </a:rPr>
              <a:t>$ kubectl delete all --all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latin typeface="Arial"/>
              </a:rPr>
              <a:t>pod "kubia-09as0" deleted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latin typeface="Arial"/>
              </a:rPr>
              <a:t>replicationcontroller "kubia" deleted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latin typeface="Arial"/>
              </a:rPr>
              <a:t>service "kubernetes" deleted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latin typeface="Arial"/>
              </a:rPr>
              <a:t>service "kubia-http" deleted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21" dur="indefinite" restart="never" nodeType="tmRoot">
          <p:childTnLst>
            <p:seq>
              <p:cTn id="2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TextShape 1"/>
          <p:cNvSpPr txBox="1"/>
          <p:nvPr/>
        </p:nvSpPr>
        <p:spPr>
          <a:xfrm>
            <a:off x="609480" y="22068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400" spc="-1" strike="noStrike">
                <a:latin typeface="Arial"/>
              </a:rPr>
              <a:t> </a:t>
            </a:r>
            <a:r>
              <a:rPr b="0" lang="en-US" sz="2400" spc="-1" strike="noStrike">
                <a:latin typeface="Arial"/>
              </a:rPr>
              <a:t>Keeping pods healthy</a:t>
            </a:r>
            <a:br/>
            <a:endParaRPr b="0" lang="en-US" sz="2400" spc="-1" strike="noStrike">
              <a:latin typeface="Arial"/>
            </a:endParaRPr>
          </a:p>
        </p:txBody>
      </p:sp>
      <p:sp>
        <p:nvSpPr>
          <p:cNvPr id="346" name="TextShape 2"/>
          <p:cNvSpPr txBox="1"/>
          <p:nvPr/>
        </p:nvSpPr>
        <p:spPr>
          <a:xfrm>
            <a:off x="1859760" y="1294920"/>
            <a:ext cx="10210320" cy="625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2200" spc="-1" strike="noStrike">
                <a:latin typeface="Arial"/>
              </a:rPr>
              <a:t>Readiness</a:t>
            </a:r>
            <a:r>
              <a:rPr b="1" lang="en-US" sz="2200" spc="-1" strike="noStrike">
                <a:latin typeface="Arial"/>
              </a:rPr>
              <a:t>	</a:t>
            </a:r>
            <a:r>
              <a:rPr b="1" lang="en-US" sz="2200" spc="-1" strike="noStrike">
                <a:latin typeface="Arial"/>
              </a:rPr>
              <a:t>	</a:t>
            </a:r>
            <a:r>
              <a:rPr b="1" lang="en-US" sz="2200" spc="-1" strike="noStrike">
                <a:latin typeface="Arial"/>
              </a:rPr>
              <a:t>	</a:t>
            </a:r>
            <a:r>
              <a:rPr b="1" lang="en-US" sz="2200" spc="-1" strike="noStrike">
                <a:latin typeface="Arial"/>
              </a:rPr>
              <a:t>	</a:t>
            </a:r>
            <a:r>
              <a:rPr b="1" lang="en-US" sz="2200" spc="-1" strike="noStrike">
                <a:latin typeface="Arial"/>
              </a:rPr>
              <a:t>	</a:t>
            </a:r>
            <a:r>
              <a:rPr b="1" lang="en-US" sz="2200" spc="-1" strike="noStrike">
                <a:latin typeface="Arial"/>
              </a:rPr>
              <a:t>	</a:t>
            </a:r>
            <a:r>
              <a:rPr b="1" lang="en-US" sz="2200" spc="-1" strike="noStrike">
                <a:latin typeface="Arial"/>
              </a:rPr>
              <a:t>	</a:t>
            </a:r>
            <a:r>
              <a:rPr b="1" lang="en-US" sz="2200" spc="-1" strike="noStrike">
                <a:latin typeface="Arial"/>
              </a:rPr>
              <a:t>	</a:t>
            </a:r>
            <a:r>
              <a:rPr b="1" lang="en-US" sz="2200" spc="-1" strike="noStrike">
                <a:latin typeface="Arial"/>
              </a:rPr>
              <a:t>	</a:t>
            </a:r>
            <a:r>
              <a:rPr b="1" lang="en-US" sz="2200" spc="-1" strike="noStrike">
                <a:latin typeface="Arial"/>
              </a:rPr>
              <a:t>Liveness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</p:txBody>
      </p:sp>
      <p:pic>
        <p:nvPicPr>
          <p:cNvPr id="347" name="" descr=""/>
          <p:cNvPicPr/>
          <p:nvPr/>
        </p:nvPicPr>
        <p:blipFill>
          <a:blip r:embed="rId1"/>
          <a:stretch/>
        </p:blipFill>
        <p:spPr>
          <a:xfrm>
            <a:off x="7040880" y="1846440"/>
            <a:ext cx="4800600" cy="4097160"/>
          </a:xfrm>
          <a:prstGeom prst="rect">
            <a:avLst/>
          </a:prstGeom>
          <a:ln>
            <a:noFill/>
          </a:ln>
        </p:spPr>
      </p:pic>
      <p:pic>
        <p:nvPicPr>
          <p:cNvPr id="348" name="" descr=""/>
          <p:cNvPicPr/>
          <p:nvPr/>
        </p:nvPicPr>
        <p:blipFill>
          <a:blip r:embed="rId2"/>
          <a:stretch/>
        </p:blipFill>
        <p:spPr>
          <a:xfrm>
            <a:off x="1600200" y="1828800"/>
            <a:ext cx="4800600" cy="4097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23" dur="indefinite" restart="never" nodeType="tmRoot">
          <p:childTnLst>
            <p:seq>
              <p:cTn id="2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400" spc="-1" strike="noStrike">
                <a:latin typeface="Arial"/>
              </a:rPr>
              <a:t>Type of Probes</a:t>
            </a:r>
            <a:br/>
            <a:endParaRPr b="0" lang="en-US" sz="2400" spc="-1" strike="noStrike">
              <a:latin typeface="Arial"/>
            </a:endParaRPr>
          </a:p>
        </p:txBody>
      </p:sp>
      <p:sp>
        <p:nvSpPr>
          <p:cNvPr id="350" name="TextShape 2"/>
          <p:cNvSpPr txBox="1"/>
          <p:nvPr/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3200" spc="-1" strike="noStrike">
                <a:latin typeface="Arial"/>
              </a:rPr>
              <a:t>HTTP</a:t>
            </a:r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Command</a:t>
            </a:r>
            <a:endParaRPr b="0" lang="en-US" sz="3200" spc="-1" strike="noStrike">
              <a:latin typeface="Arial"/>
            </a:endParaRPr>
          </a:p>
          <a:p>
            <a:pPr algn="ctr"/>
            <a:endParaRPr b="0" lang="en-US" sz="3200" spc="-1" strike="noStrike">
              <a:latin typeface="Arial"/>
            </a:endParaRPr>
          </a:p>
          <a:p>
            <a:pPr algn="ctr"/>
            <a:r>
              <a:rPr b="0" lang="en-US" sz="3200" spc="-1" strike="noStrike">
                <a:latin typeface="Arial"/>
              </a:rPr>
              <a:t>TCP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25" dur="indefinite" restart="never" nodeType="tmRoot">
          <p:childTnLst>
            <p:seq>
              <p:cTn id="2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400" spc="-1" strike="noStrike">
                <a:latin typeface="Arial"/>
              </a:rPr>
              <a:t>Type of Probes :; Command</a:t>
            </a:r>
            <a:br/>
            <a:endParaRPr b="0" lang="en-US" sz="2400" spc="-1" strike="noStrike">
              <a:latin typeface="Arial"/>
            </a:endParaRPr>
          </a:p>
        </p:txBody>
      </p:sp>
      <p:sp>
        <p:nvSpPr>
          <p:cNvPr id="352" name="TextShape 2"/>
          <p:cNvSpPr txBox="1"/>
          <p:nvPr/>
        </p:nvSpPr>
        <p:spPr>
          <a:xfrm>
            <a:off x="1828800" y="841320"/>
            <a:ext cx="9753120" cy="55040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500" spc="-1" strike="noStrike">
                <a:latin typeface="Arial"/>
              </a:rPr>
              <a:t>apiVersion: v1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kind: Pod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metadata: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</a:t>
            </a:r>
            <a:r>
              <a:rPr b="0" lang="en-US" sz="1500" spc="-1" strike="noStrike">
                <a:latin typeface="Arial"/>
              </a:rPr>
              <a:t>labels: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</a:t>
            </a:r>
            <a:r>
              <a:rPr b="0" lang="en-US" sz="1500" spc="-1" strike="noStrike">
                <a:latin typeface="Arial"/>
              </a:rPr>
              <a:t>test: liveness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</a:t>
            </a:r>
            <a:r>
              <a:rPr b="0" lang="en-US" sz="1500" spc="-1" strike="noStrike">
                <a:latin typeface="Arial"/>
              </a:rPr>
              <a:t>name: liveness-exec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spec: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</a:t>
            </a:r>
            <a:r>
              <a:rPr b="0" lang="en-US" sz="1500" spc="-1" strike="noStrike">
                <a:latin typeface="Arial"/>
              </a:rPr>
              <a:t>containers: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</a:t>
            </a:r>
            <a:r>
              <a:rPr b="0" lang="en-US" sz="1500" spc="-1" strike="noStrike">
                <a:latin typeface="Arial"/>
              </a:rPr>
              <a:t>- name: liveness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</a:t>
            </a:r>
            <a:r>
              <a:rPr b="0" lang="en-US" sz="1500" spc="-1" strike="noStrike">
                <a:latin typeface="Arial"/>
              </a:rPr>
              <a:t>image: k8s.gcr.io/busybox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</a:t>
            </a:r>
            <a:r>
              <a:rPr b="0" lang="en-US" sz="1500" spc="-1" strike="noStrike">
                <a:latin typeface="Arial"/>
              </a:rPr>
              <a:t>args: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</a:t>
            </a:r>
            <a:r>
              <a:rPr b="0" lang="en-US" sz="1500" spc="-1" strike="noStrike">
                <a:latin typeface="Arial"/>
              </a:rPr>
              <a:t>- /bin/sh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</a:t>
            </a:r>
            <a:r>
              <a:rPr b="0" lang="en-US" sz="1500" spc="-1" strike="noStrike">
                <a:latin typeface="Arial"/>
              </a:rPr>
              <a:t>- -c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</a:t>
            </a:r>
            <a:r>
              <a:rPr b="0" lang="en-US" sz="1500" spc="-1" strike="noStrike">
                <a:latin typeface="Arial"/>
              </a:rPr>
              <a:t>- touch /tmp/healthy; sleep 30; rm -rf /tmp/healthy; sleep 600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</a:t>
            </a:r>
            <a:r>
              <a:rPr b="0" lang="en-US" sz="1500" spc="-1" strike="noStrike">
                <a:latin typeface="Arial"/>
              </a:rPr>
              <a:t>livenessProbe: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  </a:t>
            </a:r>
            <a:r>
              <a:rPr b="0" lang="en-US" sz="1500" spc="-1" strike="noStrike">
                <a:latin typeface="Arial"/>
              </a:rPr>
              <a:t>exec: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    </a:t>
            </a:r>
            <a:r>
              <a:rPr b="0" lang="en-US" sz="1500" spc="-1" strike="noStrike">
                <a:latin typeface="Arial"/>
              </a:rPr>
              <a:t>command: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    </a:t>
            </a:r>
            <a:r>
              <a:rPr b="0" lang="en-US" sz="1500" spc="-1" strike="noStrike">
                <a:latin typeface="Arial"/>
              </a:rPr>
              <a:t>- cat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    </a:t>
            </a:r>
            <a:r>
              <a:rPr b="0" lang="en-US" sz="1500" spc="-1" strike="noStrike">
                <a:latin typeface="Arial"/>
              </a:rPr>
              <a:t>- /tmp/healthy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  </a:t>
            </a:r>
            <a:r>
              <a:rPr b="0" lang="en-US" sz="1500" spc="-1" strike="noStrike">
                <a:latin typeface="Arial"/>
              </a:rPr>
              <a:t>initialDelaySeconds: 5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  </a:t>
            </a:r>
            <a:r>
              <a:rPr b="0" lang="en-US" sz="1500" spc="-1" strike="noStrike">
                <a:latin typeface="Arial"/>
              </a:rPr>
              <a:t>PeriodSeconds: 5</a:t>
            </a:r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For the </a:t>
            </a:r>
            <a:r>
              <a:rPr b="0" lang="en-US" sz="1500" spc="-1" strike="noStrike">
                <a:latin typeface="Arial"/>
              </a:rPr>
              <a:t>first 30 seconds</a:t>
            </a:r>
            <a:r>
              <a:rPr b="0" lang="en-US" sz="1500" spc="-1" strike="noStrike">
                <a:latin typeface="Arial"/>
              </a:rPr>
              <a:t> of the Container’s life, t</a:t>
            </a:r>
            <a:r>
              <a:rPr b="0" lang="en-US" sz="1500" spc="-1" strike="noStrike">
                <a:latin typeface="Arial"/>
              </a:rPr>
              <a:t>here is a /tmp/healthy file</a:t>
            </a:r>
            <a:r>
              <a:rPr b="0" lang="en-US" sz="1500" spc="-1" strike="noStrike">
                <a:latin typeface="Arial"/>
              </a:rPr>
              <a:t>. So </a:t>
            </a:r>
            <a:r>
              <a:rPr b="0" lang="en-US" sz="1500" spc="-1" strike="noStrike">
                <a:latin typeface="Arial"/>
              </a:rPr>
              <a:t>during the first 30 seconds</a:t>
            </a:r>
            <a:r>
              <a:rPr b="0" lang="en-US" sz="1500" spc="-1" strike="noStrike">
                <a:latin typeface="Arial"/>
              </a:rPr>
              <a:t>, the command cat /tmp/healthy returns a </a:t>
            </a:r>
            <a:r>
              <a:rPr b="0" lang="en-US" sz="1500" spc="-1" strike="noStrike">
                <a:latin typeface="Arial"/>
              </a:rPr>
              <a:t>success</a:t>
            </a:r>
            <a:r>
              <a:rPr b="0" lang="en-US" sz="1500" spc="-1" strike="noStrike">
                <a:latin typeface="Arial"/>
              </a:rPr>
              <a:t> code. After 30 seconds, cat /tmp/healthy returns a </a:t>
            </a:r>
            <a:r>
              <a:rPr b="0" lang="en-US" sz="1500" spc="-1" strike="noStrike">
                <a:latin typeface="Arial"/>
              </a:rPr>
              <a:t>failure</a:t>
            </a:r>
            <a:r>
              <a:rPr b="0" lang="en-US" sz="1500" spc="-1" strike="noStrike">
                <a:latin typeface="Arial"/>
              </a:rPr>
              <a:t> code.</a:t>
            </a:r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7" dur="indefinite" restart="never" nodeType="tmRoot">
          <p:childTnLst>
            <p:seq>
              <p:cTn id="2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400" spc="-1" strike="noStrike">
                <a:latin typeface="Arial"/>
              </a:rPr>
              <a:t>Type of Probes :; Command</a:t>
            </a:r>
            <a:br/>
            <a:endParaRPr b="0" lang="en-US" sz="2400" spc="-1" strike="noStrike">
              <a:latin typeface="Arial"/>
            </a:endParaRPr>
          </a:p>
        </p:txBody>
      </p:sp>
      <p:sp>
        <p:nvSpPr>
          <p:cNvPr id="354" name="TextShape 2"/>
          <p:cNvSpPr txBox="1"/>
          <p:nvPr/>
        </p:nvSpPr>
        <p:spPr>
          <a:xfrm>
            <a:off x="1371600" y="1370520"/>
            <a:ext cx="10698480" cy="444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500" spc="-1" strike="noStrike">
                <a:latin typeface="Arial"/>
              </a:rPr>
              <a:t>$ kubectl create -f </a:t>
            </a:r>
            <a:r>
              <a:rPr b="0" lang="en-US" sz="1500" spc="-1" strike="noStrike">
                <a:latin typeface="Arial"/>
                <a:hlinkClick r:id="rId1"/>
              </a:rPr>
              <a:t>https://k8s.io/examples/pods/probe/exec-liveness.yaml</a:t>
            </a:r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$ kubectl describe pod liveness-exec</a:t>
            </a:r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FirstSeen    LastSeen    Count   From            SubobjectPath           Type        Reason      Message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--------- --------    -----   ----            -------------           --------    ------      -------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24s       24s     1   {default-scheduler }                    Normal      Scheduled   Successfully assigned liveness-exec to worker0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23s       23s     1   {kubelet worker0}   spec.containers{liveness}   Normal      Pulling     pulling image "k8s.gcr.io/busybox"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23s       23s     1   {kubelet worker0}   spec.containers{liveness}   Normal      Pulled      Successfully pulled image "k8s.gcr.io/busybox"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23s       23s     1   {kubelet worker0}   spec.containers{liveness}   Normal      Created     Created container with docker id 86849c15382e; Security:[seccomp=unconfined]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23s       23s     1   {kubelet worker0}   spec.containers{liveness}   Normal      Started     Started container with docker id 86849c15382e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29" dur="indefinite" restart="never" nodeType="tmRoot">
          <p:childTnLst>
            <p:seq>
              <p:cTn id="3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400" spc="-1" strike="noStrike">
                <a:latin typeface="Arial"/>
              </a:rPr>
              <a:t>Type of Probes :; HTTP</a:t>
            </a:r>
            <a:br/>
            <a:endParaRPr b="0" lang="en-US" sz="2400" spc="-1" strike="noStrike">
              <a:latin typeface="Arial"/>
            </a:endParaRPr>
          </a:p>
        </p:txBody>
      </p:sp>
      <p:sp>
        <p:nvSpPr>
          <p:cNvPr id="356" name="TextShape 2"/>
          <p:cNvSpPr txBox="1"/>
          <p:nvPr/>
        </p:nvSpPr>
        <p:spPr>
          <a:xfrm>
            <a:off x="1828800" y="1370520"/>
            <a:ext cx="9753120" cy="444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500" spc="-1" strike="noStrike">
                <a:latin typeface="Arial"/>
              </a:rPr>
              <a:t>apiVersion: v1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kind: Pod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metadata: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</a:t>
            </a:r>
            <a:r>
              <a:rPr b="0" lang="en-US" sz="1500" spc="-1" strike="noStrike">
                <a:latin typeface="Arial"/>
              </a:rPr>
              <a:t>labels: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</a:t>
            </a:r>
            <a:r>
              <a:rPr b="0" lang="en-US" sz="1500" spc="-1" strike="noStrike">
                <a:latin typeface="Arial"/>
              </a:rPr>
              <a:t>test: liveness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</a:t>
            </a:r>
            <a:r>
              <a:rPr b="0" lang="en-US" sz="1500" spc="-1" strike="noStrike">
                <a:latin typeface="Arial"/>
              </a:rPr>
              <a:t>name: liveness-http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spec: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</a:t>
            </a:r>
            <a:r>
              <a:rPr b="0" lang="en-US" sz="1500" spc="-1" strike="noStrike">
                <a:latin typeface="Arial"/>
              </a:rPr>
              <a:t>containers: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</a:t>
            </a:r>
            <a:r>
              <a:rPr b="0" lang="en-US" sz="1500" spc="-1" strike="noStrike">
                <a:latin typeface="Arial"/>
              </a:rPr>
              <a:t>- name: liveness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</a:t>
            </a:r>
            <a:r>
              <a:rPr b="0" lang="en-US" sz="1500" spc="-1" strike="noStrike">
                <a:latin typeface="Arial"/>
              </a:rPr>
              <a:t>image: k8s.gcr.io/liveness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</a:t>
            </a:r>
            <a:r>
              <a:rPr b="0" lang="en-US" sz="1500" spc="-1" strike="noStrike">
                <a:latin typeface="Arial"/>
              </a:rPr>
              <a:t>args: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</a:t>
            </a:r>
            <a:r>
              <a:rPr b="0" lang="en-US" sz="1500" spc="-1" strike="noStrike">
                <a:latin typeface="Arial"/>
              </a:rPr>
              <a:t>- /server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</a:t>
            </a:r>
            <a:r>
              <a:rPr b="0" lang="en-US" sz="1500" spc="-1" strike="noStrike">
                <a:latin typeface="Arial"/>
              </a:rPr>
              <a:t>livenessProbe: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  </a:t>
            </a:r>
            <a:r>
              <a:rPr b="0" lang="en-US" sz="1500" spc="-1" strike="noStrike">
                <a:latin typeface="Arial"/>
              </a:rPr>
              <a:t>httpGet: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    </a:t>
            </a:r>
            <a:r>
              <a:rPr b="0" lang="en-US" sz="1500" spc="-1" strike="noStrike">
                <a:latin typeface="Arial"/>
              </a:rPr>
              <a:t>path: /healthz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    </a:t>
            </a:r>
            <a:r>
              <a:rPr b="0" lang="en-US" sz="1500" spc="-1" strike="noStrike">
                <a:latin typeface="Arial"/>
              </a:rPr>
              <a:t>port: 8080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    </a:t>
            </a:r>
            <a:r>
              <a:rPr b="0" lang="en-US" sz="1500" spc="-1" strike="noStrike">
                <a:latin typeface="Arial"/>
              </a:rPr>
              <a:t>httpHeaders: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    </a:t>
            </a:r>
            <a:r>
              <a:rPr b="0" lang="en-US" sz="1500" spc="-1" strike="noStrike">
                <a:latin typeface="Arial"/>
              </a:rPr>
              <a:t>- name: X-Custom-Header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      </a:t>
            </a:r>
            <a:r>
              <a:rPr b="0" lang="en-US" sz="1500" spc="-1" strike="noStrike">
                <a:latin typeface="Arial"/>
              </a:rPr>
              <a:t>value: Awesome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  </a:t>
            </a:r>
            <a:r>
              <a:rPr b="0" lang="en-US" sz="1500" spc="-1" strike="noStrike">
                <a:latin typeface="Arial"/>
              </a:rPr>
              <a:t>initialDelaySeconds: 3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  </a:t>
            </a:r>
            <a:r>
              <a:rPr b="0" lang="en-US" sz="1500" spc="-1" strike="noStrike">
                <a:latin typeface="Arial"/>
              </a:rPr>
              <a:t>periodSeconds: 3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31" dur="indefinite" restart="never" nodeType="tmRoot">
          <p:childTnLst>
            <p:seq>
              <p:cTn id="3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400" spc="-1" strike="noStrike">
                <a:latin typeface="Arial"/>
              </a:rPr>
              <a:t>Type of Probes :; HTTP</a:t>
            </a:r>
            <a:br/>
            <a:endParaRPr b="0" lang="en-US" sz="2400" spc="-1" strike="noStrike">
              <a:latin typeface="Arial"/>
            </a:endParaRPr>
          </a:p>
        </p:txBody>
      </p:sp>
      <p:sp>
        <p:nvSpPr>
          <p:cNvPr id="358" name="TextShape 2"/>
          <p:cNvSpPr txBox="1"/>
          <p:nvPr/>
        </p:nvSpPr>
        <p:spPr>
          <a:xfrm>
            <a:off x="1371600" y="1370520"/>
            <a:ext cx="10698480" cy="444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500" spc="-1" strike="noStrike">
                <a:latin typeface="Arial"/>
              </a:rPr>
              <a:t>kubectl create -f https://k8s.io/examples/pods/probe/http-liveness.yaml</a:t>
            </a:r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kubectl describe pod liveness-http</a:t>
            </a:r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FirstSeen    LastSeen    Count   From            SubobjectPath           Type        Reason      Message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--------- --------    -----   ----            -------------           --------    ------      -------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24s       24s     1   {default-scheduler }                    Normal      Scheduled   Successfully assigned liveness-exec to worker0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23s       23s     1   {kubelet worker0}   spec.containers{liveness}   Normal      Pulling     pulling image "k8s.gcr.io/busybox"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23s       23s     1   {kubelet worker0}   spec.containers{liveness}   Normal      Pulled      Successfully pulled image "k8s.gcr.io/busybox"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23s       23s     1   {kubelet worker0}   spec.containers{liveness}   Normal      Created     Created container with docker id 86849c15382e; Security:[seccomp=unconfined]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23s       23s     1   {kubelet worker0}   spec.containers{liveness}   Normal      Started     Started container with docker id 86849c15382e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33" dur="indefinite" restart="never" nodeType="tmRoot">
          <p:childTnLst>
            <p:seq>
              <p:cTn id="3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400" spc="-1" strike="noStrike">
                <a:latin typeface="Arial"/>
              </a:rPr>
              <a:t>Type of Probes :; TCP</a:t>
            </a:r>
            <a:br/>
            <a:endParaRPr b="0" lang="en-US" sz="2400" spc="-1" strike="noStrike">
              <a:latin typeface="Arial"/>
            </a:endParaRPr>
          </a:p>
        </p:txBody>
      </p:sp>
      <p:sp>
        <p:nvSpPr>
          <p:cNvPr id="360" name="TextShape 2"/>
          <p:cNvSpPr txBox="1"/>
          <p:nvPr/>
        </p:nvSpPr>
        <p:spPr>
          <a:xfrm>
            <a:off x="1828800" y="1264680"/>
            <a:ext cx="9753120" cy="465732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500" spc="-1" strike="noStrike">
                <a:latin typeface="Arial"/>
              </a:rPr>
              <a:t>apiVersion: v1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kind: Pod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metadata: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</a:t>
            </a:r>
            <a:r>
              <a:rPr b="0" lang="en-US" sz="1500" spc="-1" strike="noStrike">
                <a:latin typeface="Arial"/>
              </a:rPr>
              <a:t>name: goproxy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</a:t>
            </a:r>
            <a:r>
              <a:rPr b="0" lang="en-US" sz="1500" spc="-1" strike="noStrike">
                <a:latin typeface="Arial"/>
              </a:rPr>
              <a:t>labels: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</a:t>
            </a:r>
            <a:r>
              <a:rPr b="0" lang="en-US" sz="1500" spc="-1" strike="noStrike">
                <a:latin typeface="Arial"/>
              </a:rPr>
              <a:t>app: goproxy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spec: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</a:t>
            </a:r>
            <a:r>
              <a:rPr b="0" lang="en-US" sz="1500" spc="-1" strike="noStrike">
                <a:latin typeface="Arial"/>
              </a:rPr>
              <a:t>containers: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</a:t>
            </a:r>
            <a:r>
              <a:rPr b="0" lang="en-US" sz="1500" spc="-1" strike="noStrike">
                <a:latin typeface="Arial"/>
              </a:rPr>
              <a:t>- name: goproxy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</a:t>
            </a:r>
            <a:r>
              <a:rPr b="0" lang="en-US" sz="1500" spc="-1" strike="noStrike">
                <a:latin typeface="Arial"/>
              </a:rPr>
              <a:t>image: k8s.gcr.io/goproxy:0.1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</a:t>
            </a:r>
            <a:r>
              <a:rPr b="0" lang="en-US" sz="1500" spc="-1" strike="noStrike">
                <a:latin typeface="Arial"/>
              </a:rPr>
              <a:t>ports: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</a:t>
            </a:r>
            <a:r>
              <a:rPr b="0" lang="en-US" sz="1500" spc="-1" strike="noStrike">
                <a:latin typeface="Arial"/>
              </a:rPr>
              <a:t>- containerPort: 8080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</a:t>
            </a:r>
            <a:r>
              <a:rPr b="0" lang="en-US" sz="1500" spc="-1" strike="noStrike">
                <a:latin typeface="Arial"/>
              </a:rPr>
              <a:t>readinessProbe: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  </a:t>
            </a:r>
            <a:r>
              <a:rPr b="0" lang="en-US" sz="1500" spc="-1" strike="noStrike">
                <a:latin typeface="Arial"/>
              </a:rPr>
              <a:t>tcpSocket: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    </a:t>
            </a:r>
            <a:r>
              <a:rPr b="0" lang="en-US" sz="1500" spc="-1" strike="noStrike">
                <a:latin typeface="Arial"/>
              </a:rPr>
              <a:t>port: 8080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  </a:t>
            </a:r>
            <a:r>
              <a:rPr b="0" lang="en-US" sz="1500" spc="-1" strike="noStrike">
                <a:latin typeface="Arial"/>
              </a:rPr>
              <a:t>initialDelaySeconds: 5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  </a:t>
            </a:r>
            <a:r>
              <a:rPr b="0" lang="en-US" sz="1500" spc="-1" strike="noStrike">
                <a:latin typeface="Arial"/>
              </a:rPr>
              <a:t>periodSeconds: 10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</a:t>
            </a:r>
            <a:r>
              <a:rPr b="0" lang="en-US" sz="1500" spc="-1" strike="noStrike">
                <a:latin typeface="Arial"/>
              </a:rPr>
              <a:t>livenessProbe: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  </a:t>
            </a:r>
            <a:r>
              <a:rPr b="0" lang="en-US" sz="1500" spc="-1" strike="noStrike">
                <a:latin typeface="Arial"/>
              </a:rPr>
              <a:t>tcpSocket: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    </a:t>
            </a:r>
            <a:r>
              <a:rPr b="0" lang="en-US" sz="1500" spc="-1" strike="noStrike">
                <a:latin typeface="Arial"/>
              </a:rPr>
              <a:t>port: 8080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  </a:t>
            </a:r>
            <a:r>
              <a:rPr b="0" lang="en-US" sz="1500" spc="-1" strike="noStrike">
                <a:latin typeface="Arial"/>
              </a:rPr>
              <a:t>initialDelaySeconds: 15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  </a:t>
            </a:r>
            <a:r>
              <a:rPr b="0" lang="en-US" sz="1500" spc="-1" strike="noStrike">
                <a:latin typeface="Arial"/>
              </a:rPr>
              <a:t>periodSeconds: 20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35" dur="indefinite" restart="never" nodeType="tmRoot">
          <p:childTnLst>
            <p:seq>
              <p:cTn id="3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400" spc="-1" strike="noStrike">
                <a:latin typeface="Arial"/>
              </a:rPr>
              <a:t>Type of Probes :; TCP</a:t>
            </a:r>
            <a:br/>
            <a:endParaRPr b="0" lang="en-US" sz="2400" spc="-1" strike="noStrike">
              <a:latin typeface="Arial"/>
            </a:endParaRPr>
          </a:p>
        </p:txBody>
      </p:sp>
      <p:sp>
        <p:nvSpPr>
          <p:cNvPr id="362" name="TextShape 2"/>
          <p:cNvSpPr txBox="1"/>
          <p:nvPr/>
        </p:nvSpPr>
        <p:spPr>
          <a:xfrm>
            <a:off x="1371600" y="1370520"/>
            <a:ext cx="10698480" cy="444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500" spc="-1" strike="noStrike">
                <a:latin typeface="Arial"/>
              </a:rPr>
              <a:t>kubectl create -f https://k8s.io/examples/pods/probe/tcp-liveness-readiness.yaml</a:t>
            </a:r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kubectl describe pod goproxy</a:t>
            </a:r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37" dur="indefinite" restart="never" nodeType="tmRoot">
          <p:childTnLst>
            <p:seq>
              <p:cTn id="3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1484280" y="-281520"/>
            <a:ext cx="10016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>
              <a:lnSpc>
                <a:spcPct val="100000"/>
              </a:lnSpc>
            </a:pPr>
            <a:r>
              <a:rPr b="1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Session 10</a:t>
            </a:r>
            <a:endParaRPr b="0" lang="en-US" sz="4000" spc="-1" strike="noStrike"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1484280" y="1258920"/>
            <a:ext cx="10453680" cy="49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Kubernetes Managment</a:t>
            </a:r>
            <a:endParaRPr b="0" lang="en-US" sz="24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Kubernetes Pods</a:t>
            </a:r>
            <a:endParaRPr b="0" lang="en-US" sz="24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Kubernetes Resource</a:t>
            </a:r>
            <a:endParaRPr b="0" lang="en-US" sz="24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Kubernetes Volume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3" dur="indefinite" restart="never" nodeType="tmRoot">
          <p:childTnLst>
            <p:seq>
              <p:cTn id="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000" spc="-1" strike="noStrike">
                <a:latin typeface="Arial"/>
              </a:rPr>
              <a:t>readinessProbe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4" name="TextShape 2"/>
          <p:cNvSpPr txBox="1"/>
          <p:nvPr/>
        </p:nvSpPr>
        <p:spPr>
          <a:xfrm>
            <a:off x="1371600" y="1370520"/>
            <a:ext cx="10698480" cy="444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500" spc="-1" strike="noStrike">
                <a:latin typeface="Arial"/>
              </a:rPr>
              <a:t>readinessProbe: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</a:t>
            </a:r>
            <a:r>
              <a:rPr b="0" lang="en-US" sz="1500" spc="-1" strike="noStrike">
                <a:latin typeface="Arial"/>
              </a:rPr>
              <a:t>exec: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</a:t>
            </a:r>
            <a:r>
              <a:rPr b="0" lang="en-US" sz="1500" spc="-1" strike="noStrike">
                <a:latin typeface="Arial"/>
              </a:rPr>
              <a:t>command: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</a:t>
            </a:r>
            <a:r>
              <a:rPr b="0" lang="en-US" sz="1500" spc="-1" strike="noStrike">
                <a:latin typeface="Arial"/>
              </a:rPr>
              <a:t>- cat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  </a:t>
            </a:r>
            <a:r>
              <a:rPr b="0" lang="en-US" sz="1500" spc="-1" strike="noStrike">
                <a:latin typeface="Arial"/>
              </a:rPr>
              <a:t>- /tmp/healthy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</a:t>
            </a:r>
            <a:r>
              <a:rPr b="0" lang="en-US" sz="1500" spc="-1" strike="noStrike">
                <a:latin typeface="Arial"/>
              </a:rPr>
              <a:t>initialDelaySeconds: 5</a:t>
            </a:r>
            <a:endParaRPr b="0" lang="en-US" sz="1500" spc="-1" strike="noStrike">
              <a:latin typeface="Arial"/>
            </a:endParaRPr>
          </a:p>
          <a:p>
            <a:r>
              <a:rPr b="0" lang="en-US" sz="1500" spc="-1" strike="noStrike">
                <a:latin typeface="Arial"/>
              </a:rPr>
              <a:t>  </a:t>
            </a:r>
            <a:r>
              <a:rPr b="0" lang="en-US" sz="1500" spc="-1" strike="noStrike">
                <a:latin typeface="Arial"/>
              </a:rPr>
              <a:t>periodSeconds: 5</a:t>
            </a:r>
            <a:endParaRPr b="0" lang="en-US" sz="1500" spc="-1" strike="noStrike">
              <a:latin typeface="Arial"/>
            </a:endParaRPr>
          </a:p>
        </p:txBody>
      </p:sp>
    </p:spTree>
  </p:cSld>
  <p:timing>
    <p:tnLst>
      <p:par>
        <p:cTn id="39" dur="indefinite" restart="never" nodeType="tmRoot">
          <p:childTnLst>
            <p:seq>
              <p:cTn id="4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000" spc="-1" strike="noStrike">
                <a:latin typeface="Arial"/>
              </a:rPr>
              <a:t>ClusterIP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6" name="TextShape 2"/>
          <p:cNvSpPr txBox="1"/>
          <p:nvPr/>
        </p:nvSpPr>
        <p:spPr>
          <a:xfrm>
            <a:off x="1371600" y="1370520"/>
            <a:ext cx="10698480" cy="444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800" spc="-1" strike="noStrike">
                <a:latin typeface="Arial"/>
              </a:rPr>
              <a:t>kubectl run test-nginx --image=nginx --replicas=2 –port=80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latin typeface="Arial"/>
              </a:rPr>
              <a:t>kubectl expose deployment test-nginx</a:t>
            </a:r>
            <a:endParaRPr b="0" lang="en-US" sz="1800" spc="-1" strike="noStrike">
              <a:latin typeface="Arial"/>
            </a:endParaRPr>
          </a:p>
        </p:txBody>
      </p:sp>
      <p:pic>
        <p:nvPicPr>
          <p:cNvPr id="367" name="" descr=""/>
          <p:cNvPicPr/>
          <p:nvPr/>
        </p:nvPicPr>
        <p:blipFill>
          <a:blip r:embed="rId1"/>
          <a:stretch/>
        </p:blipFill>
        <p:spPr>
          <a:xfrm>
            <a:off x="8046720" y="1737360"/>
            <a:ext cx="3342960" cy="41050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1" dur="indefinite" restart="never" nodeType="tmRoot">
          <p:childTnLst>
            <p:seq>
              <p:cTn id="4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000" spc="-1" strike="noStrike">
                <a:latin typeface="Arial"/>
              </a:rPr>
              <a:t>NodePort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69" name="TextShape 2"/>
          <p:cNvSpPr txBox="1"/>
          <p:nvPr/>
        </p:nvSpPr>
        <p:spPr>
          <a:xfrm>
            <a:off x="1371600" y="1370520"/>
            <a:ext cx="10698480" cy="444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1500" spc="-1" strike="noStrike">
                <a:latin typeface="Arial"/>
              </a:rPr>
              <a:t>Default 30000-32767</a:t>
            </a:r>
            <a:endParaRPr b="0" lang="en-US" sz="1500" spc="-1" strike="noStrike">
              <a:latin typeface="Arial"/>
            </a:endParaRPr>
          </a:p>
          <a:p>
            <a:endParaRPr b="0" lang="en-US" sz="1500" spc="-1" strike="noStrike">
              <a:latin typeface="Arial"/>
            </a:endParaRPr>
          </a:p>
        </p:txBody>
      </p:sp>
      <p:pic>
        <p:nvPicPr>
          <p:cNvPr id="370" name="" descr=""/>
          <p:cNvPicPr/>
          <p:nvPr/>
        </p:nvPicPr>
        <p:blipFill>
          <a:blip r:embed="rId1"/>
          <a:stretch/>
        </p:blipFill>
        <p:spPr>
          <a:xfrm>
            <a:off x="6766560" y="1554480"/>
            <a:ext cx="4543200" cy="47718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000" spc="-1" strike="noStrike">
                <a:latin typeface="Arial"/>
              </a:rPr>
              <a:t>LoadBalancer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2" name="TextShape 2"/>
          <p:cNvSpPr txBox="1"/>
          <p:nvPr/>
        </p:nvSpPr>
        <p:spPr>
          <a:xfrm>
            <a:off x="1371600" y="1370520"/>
            <a:ext cx="10698480" cy="444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  <p:pic>
        <p:nvPicPr>
          <p:cNvPr id="373" name="" descr=""/>
          <p:cNvPicPr/>
          <p:nvPr/>
        </p:nvPicPr>
        <p:blipFill>
          <a:blip r:embed="rId1"/>
          <a:stretch/>
        </p:blipFill>
        <p:spPr>
          <a:xfrm>
            <a:off x="5852160" y="1463040"/>
            <a:ext cx="5886000" cy="50572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5" dur="indefinite" restart="never" nodeType="tmRoot">
          <p:childTnLst>
            <p:seq>
              <p:cTn id="4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TextShape 1"/>
          <p:cNvSpPr txBox="1"/>
          <p:nvPr/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000" spc="-1" strike="noStrike">
                <a:latin typeface="Arial"/>
              </a:rPr>
              <a:t>External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375" name="TextShape 2"/>
          <p:cNvSpPr txBox="1"/>
          <p:nvPr/>
        </p:nvSpPr>
        <p:spPr>
          <a:xfrm>
            <a:off x="1371600" y="1370520"/>
            <a:ext cx="10698480" cy="444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  <p:pic>
        <p:nvPicPr>
          <p:cNvPr id="376" name="" descr=""/>
          <p:cNvPicPr/>
          <p:nvPr/>
        </p:nvPicPr>
        <p:blipFill>
          <a:blip r:embed="rId1"/>
          <a:stretch/>
        </p:blipFill>
        <p:spPr>
          <a:xfrm>
            <a:off x="4806000" y="1645920"/>
            <a:ext cx="6989760" cy="274248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7" dur="indefinite" restart="never" nodeType="tmRoot">
          <p:childTnLst>
            <p:seq>
              <p:cTn id="4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TextShape 1"/>
          <p:cNvSpPr txBox="1"/>
          <p:nvPr/>
        </p:nvSpPr>
        <p:spPr>
          <a:xfrm>
            <a:off x="609480" y="22068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400" spc="-1" strike="noStrike">
                <a:latin typeface="Arial"/>
              </a:rPr>
              <a:t>FORWARDING A LOCAL NETWORK PORT TO A PORT IN THE POD</a:t>
            </a:r>
            <a:br/>
            <a:endParaRPr b="0" lang="en-US" sz="2400" spc="-1" strike="noStrike">
              <a:latin typeface="Arial"/>
            </a:endParaRPr>
          </a:p>
        </p:txBody>
      </p:sp>
      <p:sp>
        <p:nvSpPr>
          <p:cNvPr id="378" name="TextShape 2"/>
          <p:cNvSpPr txBox="1"/>
          <p:nvPr/>
        </p:nvSpPr>
        <p:spPr>
          <a:xfrm>
            <a:off x="1371600" y="1604520"/>
            <a:ext cx="1021032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2400" spc="-1" strike="noStrike">
                <a:latin typeface="Arial"/>
              </a:rPr>
              <a:t>$ kubectl port-forward kubia-manual 8888:8080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... Forwarding from 127.0.0.1:8888 -&gt; 8080</a:t>
            </a:r>
            <a:endParaRPr b="0" lang="en-US" sz="2400" spc="-1" strike="noStrike">
              <a:latin typeface="Arial"/>
            </a:endParaRPr>
          </a:p>
          <a:p>
            <a:r>
              <a:rPr b="0" lang="en-US" sz="2400" spc="-1" strike="noStrike">
                <a:latin typeface="Arial"/>
              </a:rPr>
              <a:t>... Forwarding from [::1]:8888 -&gt; 8080</a:t>
            </a:r>
            <a:endParaRPr b="0" lang="en-US" sz="2400" spc="-1" strike="noStrike">
              <a:latin typeface="Arial"/>
            </a:endParaRPr>
          </a:p>
          <a:p>
            <a:endParaRPr b="0" lang="en-US" sz="2400" spc="-1" strike="noStrike">
              <a:latin typeface="Arial"/>
            </a:endParaRPr>
          </a:p>
        </p:txBody>
      </p:sp>
      <p:pic>
        <p:nvPicPr>
          <p:cNvPr id="379" name="" descr=""/>
          <p:cNvPicPr/>
          <p:nvPr/>
        </p:nvPicPr>
        <p:blipFill>
          <a:blip r:embed="rId1"/>
          <a:stretch/>
        </p:blipFill>
        <p:spPr>
          <a:xfrm>
            <a:off x="945360" y="4023360"/>
            <a:ext cx="10210320" cy="230832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49" dur="indefinite" restart="never" nodeType="tmRoot">
          <p:childTnLst>
            <p:seq>
              <p:cTn id="5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CustomShape 1"/>
          <p:cNvSpPr/>
          <p:nvPr/>
        </p:nvSpPr>
        <p:spPr>
          <a:xfrm>
            <a:off x="1484280" y="-281520"/>
            <a:ext cx="10016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Master nodes</a:t>
            </a:r>
            <a:r>
              <a:rPr b="1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Porst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28" name="CustomShape 2"/>
          <p:cNvSpPr/>
          <p:nvPr/>
        </p:nvSpPr>
        <p:spPr>
          <a:xfrm>
            <a:off x="1484280" y="1258920"/>
            <a:ext cx="10453680" cy="49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endParaRPr b="0" lang="en-US" sz="16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endParaRPr b="0" lang="en-US" sz="16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Protocol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Direction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Port Range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   Purpose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                   Used By</a:t>
            </a:r>
            <a:endParaRPr b="0" lang="en-US" sz="16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TCP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       Inbound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       6443*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          Kubernetes API server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All</a:t>
            </a:r>
            <a:endParaRPr b="0" lang="en-US" sz="16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TCP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       Inbound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       2379-2380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   etcd server client API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kube-apiserver, etcd</a:t>
            </a:r>
            <a:endParaRPr b="0" lang="en-US" sz="16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TCP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       Inbound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       10250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          Kubelet API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Self,              Control plane</a:t>
            </a:r>
            <a:endParaRPr b="0" lang="en-US" sz="16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TCP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       Inbound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       10251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          kube-scheduler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               Self</a:t>
            </a:r>
            <a:endParaRPr b="0" lang="en-US" sz="16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TCP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       Inbound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       10253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          kube-controller-manager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Self</a:t>
            </a:r>
            <a:endParaRPr b="0" lang="en-US" sz="16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16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endParaRPr b="0" lang="en-US" sz="1600" spc="-1" strike="noStrike">
              <a:latin typeface="Arial"/>
            </a:endParaRPr>
          </a:p>
        </p:txBody>
      </p:sp>
    </p:spTree>
  </p:cSld>
  <p:timing>
    <p:tnLst>
      <p:par>
        <p:cTn id="5" dur="indefinite" restart="never" nodeType="tmRoot">
          <p:childTnLst>
            <p:seq>
              <p:cTn id="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1484280" y="-281520"/>
            <a:ext cx="10016640" cy="1750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/>
          <a:p>
            <a:pPr algn="ctr"/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Worker nodes</a:t>
            </a:r>
            <a:r>
              <a:rPr b="1" lang="en-US" sz="40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Porst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1484280" y="1258920"/>
            <a:ext cx="10453680" cy="4954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 </a:t>
            </a:r>
            <a:endParaRPr b="0" lang="en-US" sz="24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Protocol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Direction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Port Range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Purpose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Used By</a:t>
            </a:r>
            <a:endParaRPr b="0" lang="en-US" sz="24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TCP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Inbound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ce181e"/>
                </a:solidFill>
                <a:latin typeface="Corbel"/>
                <a:ea typeface="DejaVu Sans"/>
              </a:rPr>
              <a:t>10250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Kubelet API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Self, Control plane</a:t>
            </a:r>
            <a:endParaRPr b="0" lang="en-US" sz="2400" spc="-1" strike="noStrike">
              <a:latin typeface="Arial"/>
            </a:endParaRPr>
          </a:p>
          <a:p>
            <a:pPr marL="285840" indent="-283680">
              <a:lnSpc>
                <a:spcPct val="100000"/>
              </a:lnSpc>
              <a:spcBef>
                <a:spcPts val="479"/>
              </a:spcBef>
              <a:spcAft>
                <a:spcPts val="601"/>
              </a:spcAft>
              <a:buClr>
                <a:srgbClr val="1287c3"/>
              </a:buClr>
              <a:buSzPct val="145000"/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TCP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Inbound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ce181e"/>
                </a:solidFill>
                <a:latin typeface="Corbel"/>
                <a:ea typeface="DejaVu Sans"/>
              </a:rPr>
              <a:t>30000-32767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NodePort Services**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Corbel"/>
                <a:ea typeface="DejaVu Sans"/>
              </a:rPr>
              <a:t>All</a:t>
            </a:r>
            <a:endParaRPr b="0" lang="en-US" sz="2400" spc="-1" strike="noStrike">
              <a:latin typeface="Arial"/>
            </a:endParaRPr>
          </a:p>
        </p:txBody>
      </p:sp>
    </p:spTree>
  </p:cSld>
  <p:timing>
    <p:tnLst>
      <p:par>
        <p:cTn id="7" dur="indefinite" restart="never" nodeType="tmRoot">
          <p:childTnLst>
            <p:seq>
              <p:cTn id="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TextShape 1"/>
          <p:cNvSpPr txBox="1"/>
          <p:nvPr/>
        </p:nvSpPr>
        <p:spPr>
          <a:xfrm>
            <a:off x="609480" y="22104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Building Large Clusters</a:t>
            </a:r>
            <a:br/>
            <a:endParaRPr b="0" lang="en-US" sz="4400" spc="-1" strike="noStrike">
              <a:latin typeface="Arial"/>
            </a:endParaRPr>
          </a:p>
        </p:txBody>
      </p:sp>
      <p:sp>
        <p:nvSpPr>
          <p:cNvPr id="332" name="TextShape 2"/>
          <p:cNvSpPr txBox="1"/>
          <p:nvPr/>
        </p:nvSpPr>
        <p:spPr>
          <a:xfrm>
            <a:off x="1371600" y="1604520"/>
            <a:ext cx="1021032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0" lang="en-US" sz="3200" spc="-1" strike="noStrike">
                <a:latin typeface="Arial"/>
              </a:rPr>
              <a:t>No more than 5000 nodes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No more than 150000 total pods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No more than 300000 total containers</a:t>
            </a:r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No more than 100 pods per node</a:t>
            </a:r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9" dur="indefinite" restart="never" nodeType="tmRoot">
          <p:childTnLst>
            <p:seq>
              <p:cTn id="10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Shape 1"/>
          <p:cNvSpPr txBox="1"/>
          <p:nvPr/>
        </p:nvSpPr>
        <p:spPr>
          <a:xfrm>
            <a:off x="609480" y="22068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800" spc="-1" strike="noStrike">
                <a:latin typeface="Arial"/>
              </a:rPr>
              <a:t>Using kubectl explain to discover possible API object fields</a:t>
            </a:r>
            <a:br/>
            <a:endParaRPr b="0" lang="en-US" sz="2800" spc="-1" strike="noStrike">
              <a:latin typeface="Arial"/>
            </a:endParaRPr>
          </a:p>
        </p:txBody>
      </p:sp>
      <p:sp>
        <p:nvSpPr>
          <p:cNvPr id="334" name="TextShape 2"/>
          <p:cNvSpPr txBox="1"/>
          <p:nvPr/>
        </p:nvSpPr>
        <p:spPr>
          <a:xfrm>
            <a:off x="1371600" y="1604520"/>
            <a:ext cx="1021032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$ kubectl explain pods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r>
              <a:rPr b="0" lang="en-US" sz="3200" spc="-1" strike="noStrike">
                <a:latin typeface="Arial"/>
              </a:rPr>
              <a:t>$ kubectl explain pod.spec</a:t>
            </a:r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  <a:p>
            <a:endParaRPr b="0" lang="en-US" sz="3200" spc="-1" strike="noStrike"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609480" y="22068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400" spc="-1" strike="noStrike">
                <a:latin typeface="Arial"/>
              </a:rPr>
              <a:t>Using labels for categorizing worker nodes</a:t>
            </a:r>
            <a:br/>
            <a:endParaRPr b="0" lang="en-US" sz="2400" spc="-1" strike="noStrike">
              <a:latin typeface="Arial"/>
            </a:endParaRPr>
          </a:p>
        </p:txBody>
      </p:sp>
      <p:sp>
        <p:nvSpPr>
          <p:cNvPr id="336" name="TextShape 2"/>
          <p:cNvSpPr txBox="1"/>
          <p:nvPr/>
        </p:nvSpPr>
        <p:spPr>
          <a:xfrm>
            <a:off x="1920240" y="2011680"/>
            <a:ext cx="1021032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2200" spc="-1" strike="noStrike">
                <a:latin typeface="Arial"/>
              </a:rPr>
              <a:t>$ kubectl label node k8s-worker-02 gpu=true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  <a:ea typeface="Noto Sans CJK SC Regular"/>
              </a:rPr>
              <a:t>node "</a:t>
            </a:r>
            <a:r>
              <a:rPr b="1" lang="en-US" sz="2200" spc="-1" strike="noStrike">
                <a:latin typeface="Arial"/>
              </a:rPr>
              <a:t>k8s-worker-02</a:t>
            </a:r>
            <a:r>
              <a:rPr b="0" lang="en-US" sz="2200" spc="-1" strike="noStrike">
                <a:latin typeface="Arial"/>
              </a:rPr>
              <a:t>" labeled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latin typeface="Arial"/>
              </a:rPr>
              <a:t>$ kubectl get nodes -l gpu=true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NAME                               STATUS AGE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latin typeface="Arial"/>
              </a:rPr>
              <a:t>k8s-worker-02</a:t>
            </a:r>
            <a:r>
              <a:rPr b="0" lang="en-US" sz="2200" spc="-1" strike="noStrike">
                <a:latin typeface="Arial"/>
              </a:rPr>
              <a:t> Ready 1d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3" dur="indefinite" restart="never" nodeType="tmRoot">
          <p:childTnLst>
            <p:seq>
              <p:cTn id="14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TextShape 1"/>
          <p:cNvSpPr txBox="1"/>
          <p:nvPr/>
        </p:nvSpPr>
        <p:spPr>
          <a:xfrm>
            <a:off x="609480" y="22068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400" spc="-1" strike="noStrike">
                <a:latin typeface="Arial"/>
              </a:rPr>
              <a:t>Scheduling to one specific node</a:t>
            </a:r>
            <a:br/>
            <a:endParaRPr b="0" lang="en-US" sz="2400" spc="-1" strike="noStrike">
              <a:latin typeface="Arial"/>
            </a:endParaRPr>
          </a:p>
        </p:txBody>
      </p:sp>
      <p:sp>
        <p:nvSpPr>
          <p:cNvPr id="338" name="TextShape 2"/>
          <p:cNvSpPr txBox="1"/>
          <p:nvPr/>
        </p:nvSpPr>
        <p:spPr>
          <a:xfrm>
            <a:off x="1920240" y="2011680"/>
            <a:ext cx="1021032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2200" spc="-1" strike="noStrike">
                <a:latin typeface="Arial"/>
              </a:rPr>
              <a:t>apiVersion: v1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latin typeface="Arial"/>
              </a:rPr>
              <a:t>kind: Pod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latin typeface="Arial"/>
              </a:rPr>
              <a:t>metadata: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latin typeface="Arial"/>
              </a:rPr>
              <a:t>  </a:t>
            </a:r>
            <a:r>
              <a:rPr b="1" lang="en-US" sz="2200" spc="-1" strike="noStrike">
                <a:latin typeface="Arial"/>
              </a:rPr>
              <a:t>name: kubia-gpu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latin typeface="Arial"/>
              </a:rPr>
              <a:t>spec: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latin typeface="Arial"/>
              </a:rPr>
              <a:t>  </a:t>
            </a:r>
            <a:r>
              <a:rPr b="1" lang="en-US" sz="2200" spc="-1" strike="noStrike">
                <a:latin typeface="Arial"/>
              </a:rPr>
              <a:t>nodeSelector: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latin typeface="Arial"/>
                <a:ea typeface="Noto Sans CJK SC Regular"/>
              </a:rPr>
              <a:t>    </a:t>
            </a:r>
            <a:r>
              <a:rPr b="1" lang="en-US" sz="2200" spc="-1" strike="noStrike">
                <a:latin typeface="Arial"/>
              </a:rPr>
              <a:t> </a:t>
            </a:r>
            <a:r>
              <a:rPr b="1" lang="en-US" sz="2200" spc="-1" strike="noStrike">
                <a:solidFill>
                  <a:srgbClr val="ce181e"/>
                </a:solidFill>
                <a:latin typeface="Arial"/>
              </a:rPr>
              <a:t>kubernetes.io/hostname</a:t>
            </a:r>
            <a:r>
              <a:rPr b="1" lang="en-US" sz="2200" spc="-1" strike="noStrike">
                <a:latin typeface="Arial"/>
              </a:rPr>
              <a:t> : </a:t>
            </a:r>
            <a:r>
              <a:rPr b="1" lang="en-US" sz="2200" spc="-1" strike="noStrike">
                <a:solidFill>
                  <a:srgbClr val="f58220"/>
                </a:solidFill>
                <a:latin typeface="Arial"/>
              </a:rPr>
              <a:t>"k8s-worker-01"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latin typeface="Arial"/>
              </a:rPr>
              <a:t>  </a:t>
            </a:r>
            <a:r>
              <a:rPr b="1" lang="en-US" sz="2200" spc="-1" strike="noStrike">
                <a:latin typeface="Arial"/>
              </a:rPr>
              <a:t>containers: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latin typeface="Arial"/>
              </a:rPr>
              <a:t>  </a:t>
            </a:r>
            <a:r>
              <a:rPr b="1" lang="en-US" sz="2200" spc="-1" strike="noStrike">
                <a:latin typeface="Arial"/>
              </a:rPr>
              <a:t>- image: luksa/kubia</a:t>
            </a:r>
            <a:endParaRPr b="0" lang="en-US" sz="2200" spc="-1" strike="noStrike">
              <a:latin typeface="Arial"/>
            </a:endParaRPr>
          </a:p>
          <a:p>
            <a:r>
              <a:rPr b="1" lang="en-US" sz="2200" spc="-1" strike="noStrike">
                <a:latin typeface="Arial"/>
              </a:rPr>
              <a:t>    </a:t>
            </a:r>
            <a:r>
              <a:rPr b="1" lang="en-US" sz="2200" spc="-1" strike="noStrike">
                <a:latin typeface="Arial"/>
              </a:rPr>
              <a:t>name: kubia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5" dur="indefinite" restart="never" nodeType="tmRoot">
          <p:childTnLst>
            <p:seq>
              <p:cTn id="16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TextShape 1"/>
          <p:cNvSpPr txBox="1"/>
          <p:nvPr/>
        </p:nvSpPr>
        <p:spPr>
          <a:xfrm>
            <a:off x="609480" y="220680"/>
            <a:ext cx="10972440" cy="1250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US" sz="2400" spc="-1" strike="noStrike">
                <a:latin typeface="Arial"/>
              </a:rPr>
              <a:t>Deleting pods using label selectors</a:t>
            </a:r>
            <a:br/>
            <a:endParaRPr b="0" lang="en-US" sz="2400" spc="-1" strike="noStrike">
              <a:latin typeface="Arial"/>
            </a:endParaRPr>
          </a:p>
        </p:txBody>
      </p:sp>
      <p:sp>
        <p:nvSpPr>
          <p:cNvPr id="340" name="TextShape 2"/>
          <p:cNvSpPr txBox="1"/>
          <p:nvPr/>
        </p:nvSpPr>
        <p:spPr>
          <a:xfrm>
            <a:off x="1920240" y="2011680"/>
            <a:ext cx="10210320" cy="3977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r>
              <a:rPr b="1" lang="en-US" sz="2200" spc="-1" strike="noStrike">
                <a:latin typeface="Arial"/>
              </a:rPr>
              <a:t>$ kubectl delete po -l creation_method=manual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pod "kubia-manual" deleted</a:t>
            </a:r>
            <a:endParaRPr b="0" lang="en-US" sz="2200" spc="-1" strike="noStrike">
              <a:latin typeface="Arial"/>
            </a:endParaRPr>
          </a:p>
          <a:p>
            <a:r>
              <a:rPr b="0" lang="en-US" sz="2200" spc="-1" strike="noStrike">
                <a:latin typeface="Arial"/>
              </a:rPr>
              <a:t>pod "kubia-manual-v2" deleted</a:t>
            </a:r>
            <a:endParaRPr b="0" lang="en-US" sz="2200" spc="-1" strike="noStrike">
              <a:latin typeface="Arial"/>
            </a:endParaRPr>
          </a:p>
          <a:p>
            <a:endParaRPr b="0" lang="en-US" sz="2200" spc="-1" strike="noStrike">
              <a:latin typeface="Arial"/>
            </a:endParaRPr>
          </a:p>
        </p:txBody>
      </p:sp>
    </p:spTree>
  </p:cSld>
  <p:timing>
    <p:tnLst>
      <p:par>
        <p:cTn id="17" dur="indefinite" restart="never" nodeType="tmRoot">
          <p:childTnLst>
            <p:seq>
              <p:cTn id="18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5937</TotalTime>
  <Application>LibreOffice/6.0.7.3$Linux_X86_64 LibreOffice_project/00m0$Build-3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2014-09-12T02:11:33Z</dcterms:created>
  <dc:creator> </dc:creator>
  <dc:description/>
  <dc:language>en-US</dc:language>
  <cp:lastModifiedBy/>
  <cp:lastPrinted>2018-12-30T06:46:55Z</cp:lastPrinted>
  <dcterms:modified xsi:type="dcterms:W3CDTF">2019-02-01T23:41:17Z</dcterms:modified>
  <cp:revision>175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60</vt:i4>
  </property>
</Properties>
</file>