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0" r:id="rId3"/>
    <p:sldId id="257" r:id="rId4"/>
    <p:sldId id="259" r:id="rId5"/>
    <p:sldId id="258"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6" autoAdjust="0"/>
    <p:restoredTop sz="94620" autoAdjust="0"/>
  </p:normalViewPr>
  <p:slideViewPr>
    <p:cSldViewPr snapToGrid="0" snapToObjects="1">
      <p:cViewPr varScale="1">
        <p:scale>
          <a:sx n="76" d="100"/>
          <a:sy n="76" d="100"/>
        </p:scale>
        <p:origin x="-424" y="-112"/>
      </p:cViewPr>
      <p:guideLst>
        <p:guide orient="horz" pos="2160"/>
        <p:guide pos="2880"/>
      </p:guideLst>
    </p:cSldViewPr>
  </p:slideViewPr>
  <p:outlineViewPr>
    <p:cViewPr>
      <p:scale>
        <a:sx n="33" d="100"/>
        <a:sy n="33" d="100"/>
      </p:scale>
      <p:origin x="0" y="8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55DAF8-B5DB-E243-AA38-8DBA9F6FF7AE}" type="datetimeFigureOut">
              <a:rPr lang="en-US" smtClean="0"/>
              <a:t>4/29/18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F0014-18BB-0047-B022-496C842E8842}" type="slidenum">
              <a:rPr lang="en-US" smtClean="0"/>
              <a:t>‹#›</a:t>
            </a:fld>
            <a:endParaRPr lang="en-US"/>
          </a:p>
        </p:txBody>
      </p:sp>
    </p:spTree>
    <p:extLst>
      <p:ext uri="{BB962C8B-B14F-4D97-AF65-F5344CB8AC3E}">
        <p14:creationId xmlns:p14="http://schemas.microsoft.com/office/powerpoint/2010/main" val="661185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F0014-18BB-0047-B022-496C842E8842}" type="slidenum">
              <a:rPr lang="en-US" smtClean="0"/>
              <a:t>7</a:t>
            </a:fld>
            <a:endParaRPr lang="en-US"/>
          </a:p>
        </p:txBody>
      </p:sp>
    </p:spTree>
    <p:extLst>
      <p:ext uri="{BB962C8B-B14F-4D97-AF65-F5344CB8AC3E}">
        <p14:creationId xmlns:p14="http://schemas.microsoft.com/office/powerpoint/2010/main" val="252398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4/29/18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4/29/18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4/29/18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4/29/18</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1" y="1354776"/>
            <a:ext cx="6498159" cy="2118187"/>
          </a:xfrm>
        </p:spPr>
        <p:txBody>
          <a:bodyPr/>
          <a:lstStyle/>
          <a:p>
            <a:r>
              <a:rPr lang="en-US" dirty="0" smtClean="0"/>
              <a:t>Two Steps Authentication System &amp; RSA Algorithm</a:t>
            </a:r>
            <a:endParaRPr lang="en-US" dirty="0"/>
          </a:p>
        </p:txBody>
      </p:sp>
      <p:sp>
        <p:nvSpPr>
          <p:cNvPr id="3" name="Subtitle 2"/>
          <p:cNvSpPr>
            <a:spLocks noGrp="1"/>
          </p:cNvSpPr>
          <p:nvPr>
            <p:ph type="subTitle" idx="1"/>
          </p:nvPr>
        </p:nvSpPr>
        <p:spPr>
          <a:xfrm>
            <a:off x="1322921" y="3472963"/>
            <a:ext cx="6498159" cy="916641"/>
          </a:xfrm>
        </p:spPr>
        <p:txBody>
          <a:bodyPr/>
          <a:lstStyle/>
          <a:p>
            <a:endParaRPr lang="en-US" dirty="0" smtClean="0"/>
          </a:p>
          <a:p>
            <a:r>
              <a:rPr lang="en-US" dirty="0" smtClean="0"/>
              <a:t>By: Hassan El </a:t>
            </a:r>
            <a:r>
              <a:rPr lang="en-US" dirty="0" err="1" smtClean="0"/>
              <a:t>Krytly</a:t>
            </a:r>
            <a:r>
              <a:rPr lang="en-US" dirty="0" smtClean="0"/>
              <a:t> and </a:t>
            </a:r>
            <a:r>
              <a:rPr lang="en-US" dirty="0" err="1" smtClean="0"/>
              <a:t>Mirsa</a:t>
            </a:r>
            <a:r>
              <a:rPr lang="en-US" dirty="0" smtClean="0"/>
              <a:t> Casas</a:t>
            </a:r>
            <a:endParaRPr lang="en-US" dirty="0"/>
          </a:p>
        </p:txBody>
      </p:sp>
    </p:spTree>
    <p:extLst>
      <p:ext uri="{BB962C8B-B14F-4D97-AF65-F5344CB8AC3E}">
        <p14:creationId xmlns:p14="http://schemas.microsoft.com/office/powerpoint/2010/main" val="2545724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lide6.png"/>
          <p:cNvPicPr>
            <a:picLocks noGrp="1" noChangeAspect="1"/>
          </p:cNvPicPr>
          <p:nvPr>
            <p:ph idx="1"/>
          </p:nvPr>
        </p:nvPicPr>
        <p:blipFill>
          <a:blip r:embed="rId2" cstate="print">
            <a:extLst>
              <a:ext uri="{28A0092B-C50C-407E-A947-70E740481C1C}">
                <a14:useLocalDpi xmlns:a14="http://schemas.microsoft.com/office/drawing/2010/main" val="0"/>
              </a:ext>
            </a:extLst>
          </a:blip>
          <a:srcRect t="2681" b="2681"/>
          <a:stretch>
            <a:fillRect/>
          </a:stretch>
        </p:blipFill>
        <p:spPr>
          <a:xfrm>
            <a:off x="549275" y="1098855"/>
            <a:ext cx="8042276" cy="4343400"/>
          </a:xfrm>
        </p:spPr>
      </p:pic>
      <p:sp>
        <p:nvSpPr>
          <p:cNvPr id="6" name="TextBox 5"/>
          <p:cNvSpPr txBox="1"/>
          <p:nvPr/>
        </p:nvSpPr>
        <p:spPr>
          <a:xfrm>
            <a:off x="2790597" y="5747932"/>
            <a:ext cx="3619651" cy="369332"/>
          </a:xfrm>
          <a:prstGeom prst="rect">
            <a:avLst/>
          </a:prstGeom>
          <a:noFill/>
        </p:spPr>
        <p:txBody>
          <a:bodyPr wrap="none" rtlCol="0">
            <a:spAutoFit/>
          </a:bodyPr>
          <a:lstStyle/>
          <a:p>
            <a:r>
              <a:rPr lang="en-US" dirty="0" smtClean="0"/>
              <a:t>The password is stored as hash </a:t>
            </a:r>
            <a:endParaRPr lang="en-US" dirty="0"/>
          </a:p>
        </p:txBody>
      </p:sp>
      <p:sp>
        <p:nvSpPr>
          <p:cNvPr id="8" name="Title 1"/>
          <p:cNvSpPr>
            <a:spLocks noGrp="1"/>
          </p:cNvSpPr>
          <p:nvPr>
            <p:ph type="title"/>
          </p:nvPr>
        </p:nvSpPr>
        <p:spPr>
          <a:xfrm>
            <a:off x="549275" y="250674"/>
            <a:ext cx="8042276" cy="835576"/>
          </a:xfrm>
        </p:spPr>
        <p:txBody>
          <a:bodyPr/>
          <a:lstStyle/>
          <a:p>
            <a:r>
              <a:rPr lang="en-US" sz="3600" dirty="0" smtClean="0"/>
              <a:t>Data Base</a:t>
            </a:r>
            <a:endParaRPr lang="en-US" sz="3600" dirty="0"/>
          </a:p>
        </p:txBody>
      </p:sp>
    </p:spTree>
    <p:extLst>
      <p:ext uri="{BB962C8B-B14F-4D97-AF65-F5344CB8AC3E}">
        <p14:creationId xmlns:p14="http://schemas.microsoft.com/office/powerpoint/2010/main" val="273547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Existed User: Second</a:t>
            </a:r>
            <a:r>
              <a:rPr lang="en-US" sz="3600" dirty="0"/>
              <a:t> </a:t>
            </a:r>
            <a:r>
              <a:rPr lang="en-US" sz="4000" dirty="0" smtClean="0"/>
              <a:t>Step authentication</a:t>
            </a:r>
            <a:r>
              <a:rPr lang="en-US" sz="3600" dirty="0" smtClean="0"/>
              <a:t> </a:t>
            </a:r>
            <a:endParaRPr lang="en-US" sz="4000" dirty="0"/>
          </a:p>
        </p:txBody>
      </p:sp>
      <p:sp>
        <p:nvSpPr>
          <p:cNvPr id="3" name="Content Placeholder 2"/>
          <p:cNvSpPr>
            <a:spLocks noGrp="1"/>
          </p:cNvSpPr>
          <p:nvPr>
            <p:ph idx="1"/>
          </p:nvPr>
        </p:nvSpPr>
        <p:spPr/>
        <p:txBody>
          <a:bodyPr/>
          <a:lstStyle/>
          <a:p>
            <a:r>
              <a:rPr lang="en-US" dirty="0" smtClean="0"/>
              <a:t>After the user enters a valid user name and password, the system will lead him </a:t>
            </a:r>
            <a:r>
              <a:rPr lang="en-US" dirty="0"/>
              <a:t>to the </a:t>
            </a:r>
            <a:r>
              <a:rPr lang="en-US" dirty="0" err="1" smtClean="0"/>
              <a:t>questionVerification.html</a:t>
            </a:r>
            <a:endParaRPr lang="en-US" dirty="0" smtClean="0"/>
          </a:p>
          <a:p>
            <a:r>
              <a:rPr lang="en-US" dirty="0" smtClean="0"/>
              <a:t>In this second Step Authentication, the user needs to answer a personal security question that only she/he knows. </a:t>
            </a:r>
          </a:p>
          <a:p>
            <a:pPr lvl="2"/>
            <a:r>
              <a:rPr lang="en-US" dirty="0"/>
              <a:t>If the information </a:t>
            </a:r>
            <a:r>
              <a:rPr lang="en-US" b="1" dirty="0"/>
              <a:t>is correct</a:t>
            </a:r>
            <a:r>
              <a:rPr lang="en-US" dirty="0"/>
              <a:t>: </a:t>
            </a:r>
            <a:r>
              <a:rPr lang="en-US" dirty="0" smtClean="0"/>
              <a:t>the system will let him login and start a communication session  (</a:t>
            </a:r>
            <a:r>
              <a:rPr lang="en-US" dirty="0" err="1" smtClean="0"/>
              <a:t>RSA.html</a:t>
            </a:r>
            <a:r>
              <a:rPr lang="en-US" dirty="0"/>
              <a:t>) </a:t>
            </a:r>
          </a:p>
          <a:p>
            <a:pPr lvl="2"/>
            <a:r>
              <a:rPr lang="en-US" dirty="0"/>
              <a:t>If it is </a:t>
            </a:r>
            <a:r>
              <a:rPr lang="en-US" b="1" dirty="0"/>
              <a:t>not correct</a:t>
            </a:r>
            <a:r>
              <a:rPr lang="en-US" dirty="0"/>
              <a:t>: the user will get a login error.</a:t>
            </a:r>
          </a:p>
        </p:txBody>
      </p:sp>
    </p:spTree>
    <p:extLst>
      <p:ext uri="{BB962C8B-B14F-4D97-AF65-F5344CB8AC3E}">
        <p14:creationId xmlns:p14="http://schemas.microsoft.com/office/powerpoint/2010/main" val="20401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lide7.png"/>
          <p:cNvPicPr>
            <a:picLocks noGrp="1" noChangeAspect="1"/>
          </p:cNvPicPr>
          <p:nvPr>
            <p:ph idx="1"/>
          </p:nvPr>
        </p:nvPicPr>
        <p:blipFill>
          <a:blip r:embed="rId2" cstate="print">
            <a:extLst>
              <a:ext uri="{28A0092B-C50C-407E-A947-70E740481C1C}">
                <a14:useLocalDpi xmlns:a14="http://schemas.microsoft.com/office/drawing/2010/main" val="0"/>
              </a:ext>
            </a:extLst>
          </a:blip>
          <a:srcRect t="603" b="603"/>
          <a:stretch>
            <a:fillRect/>
          </a:stretch>
        </p:blipFill>
        <p:spPr>
          <a:xfrm>
            <a:off x="549275" y="1587597"/>
            <a:ext cx="8042276" cy="4640100"/>
          </a:xfrm>
        </p:spPr>
      </p:pic>
      <p:sp>
        <p:nvSpPr>
          <p:cNvPr id="6" name="Title 1"/>
          <p:cNvSpPr>
            <a:spLocks noGrp="1"/>
          </p:cNvSpPr>
          <p:nvPr>
            <p:ph type="title"/>
          </p:nvPr>
        </p:nvSpPr>
        <p:spPr>
          <a:xfrm>
            <a:off x="549275" y="601615"/>
            <a:ext cx="8042276" cy="835576"/>
          </a:xfrm>
        </p:spPr>
        <p:txBody>
          <a:bodyPr/>
          <a:lstStyle/>
          <a:p>
            <a:r>
              <a:rPr lang="en-US" sz="3600" dirty="0"/>
              <a:t>Second</a:t>
            </a:r>
            <a:r>
              <a:rPr lang="en-US" sz="3200" dirty="0"/>
              <a:t> </a:t>
            </a:r>
            <a:r>
              <a:rPr lang="en-US" sz="3600" dirty="0"/>
              <a:t>Step authentication</a:t>
            </a:r>
            <a:r>
              <a:rPr lang="en-US" sz="3200" dirty="0"/>
              <a:t> </a:t>
            </a:r>
            <a:r>
              <a:rPr lang="en-US" sz="3600" dirty="0" err="1" smtClean="0"/>
              <a:t>questionVerification.html</a:t>
            </a:r>
            <a:endParaRPr lang="en-US" sz="3600" dirty="0"/>
          </a:p>
        </p:txBody>
      </p:sp>
    </p:spTree>
    <p:extLst>
      <p:ext uri="{BB962C8B-B14F-4D97-AF65-F5344CB8AC3E}">
        <p14:creationId xmlns:p14="http://schemas.microsoft.com/office/powerpoint/2010/main" val="371096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67922"/>
            <a:ext cx="8042276" cy="976609"/>
          </a:xfrm>
        </p:spPr>
        <p:txBody>
          <a:bodyPr/>
          <a:lstStyle/>
          <a:p>
            <a:r>
              <a:rPr lang="en-US" sz="4000" dirty="0" err="1" smtClean="0"/>
              <a:t>RSA.html</a:t>
            </a:r>
            <a:endParaRPr lang="en-US" sz="4000" dirty="0"/>
          </a:p>
        </p:txBody>
      </p:sp>
      <p:pic>
        <p:nvPicPr>
          <p:cNvPr id="6" name="Content Placeholder 5" descr="slide8.png"/>
          <p:cNvPicPr>
            <a:picLocks noGrp="1" noChangeAspect="1"/>
          </p:cNvPicPr>
          <p:nvPr>
            <p:ph idx="1"/>
          </p:nvPr>
        </p:nvPicPr>
        <p:blipFill>
          <a:blip r:embed="rId2" cstate="print">
            <a:extLst>
              <a:ext uri="{28A0092B-C50C-407E-A947-70E740481C1C}">
                <a14:useLocalDpi xmlns:a14="http://schemas.microsoft.com/office/drawing/2010/main" val="0"/>
              </a:ext>
            </a:extLst>
          </a:blip>
          <a:srcRect t="-14837" b="-14837"/>
          <a:stretch>
            <a:fillRect/>
          </a:stretch>
        </p:blipFill>
        <p:spPr>
          <a:xfrm>
            <a:off x="985831" y="1282682"/>
            <a:ext cx="7388503" cy="4343400"/>
          </a:xfrm>
        </p:spPr>
      </p:pic>
      <p:sp>
        <p:nvSpPr>
          <p:cNvPr id="7" name="TextBox 6"/>
          <p:cNvSpPr txBox="1"/>
          <p:nvPr/>
        </p:nvSpPr>
        <p:spPr>
          <a:xfrm>
            <a:off x="702064" y="5814778"/>
            <a:ext cx="7889487" cy="369332"/>
          </a:xfrm>
          <a:prstGeom prst="rect">
            <a:avLst/>
          </a:prstGeom>
          <a:noFill/>
        </p:spPr>
        <p:txBody>
          <a:bodyPr wrap="none" rtlCol="0">
            <a:spAutoFit/>
          </a:bodyPr>
          <a:lstStyle/>
          <a:p>
            <a:r>
              <a:rPr lang="en-US" dirty="0" smtClean="0"/>
              <a:t>This page gives the user information about What the RSA Algorithm is. </a:t>
            </a:r>
            <a:endParaRPr lang="en-US" dirty="0"/>
          </a:p>
        </p:txBody>
      </p:sp>
    </p:spTree>
    <p:extLst>
      <p:ext uri="{BB962C8B-B14F-4D97-AF65-F5344CB8AC3E}">
        <p14:creationId xmlns:p14="http://schemas.microsoft.com/office/powerpoint/2010/main" val="5031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25605"/>
            <a:ext cx="8042276" cy="1245011"/>
          </a:xfrm>
        </p:spPr>
        <p:txBody>
          <a:bodyPr/>
          <a:lstStyle/>
          <a:p>
            <a:r>
              <a:rPr lang="en-US" sz="3200" dirty="0"/>
              <a:t>Key Generation Page (</a:t>
            </a:r>
            <a:r>
              <a:rPr lang="en-US" sz="3200" dirty="0" err="1" smtClean="0"/>
              <a:t>KeyGeneration.html</a:t>
            </a:r>
            <a:r>
              <a:rPr lang="en-US" sz="3200" dirty="0" smtClean="0"/>
              <a:t>)</a:t>
            </a:r>
            <a:br>
              <a:rPr lang="en-US" sz="3200" dirty="0" smtClean="0"/>
            </a:br>
            <a:endParaRPr lang="en-US" sz="3200" dirty="0"/>
          </a:p>
        </p:txBody>
      </p:sp>
      <p:pic>
        <p:nvPicPr>
          <p:cNvPr id="4" name="Content Placeholder 3" descr="slide9.png"/>
          <p:cNvPicPr>
            <a:picLocks noGrp="1" noChangeAspect="1"/>
          </p:cNvPicPr>
          <p:nvPr>
            <p:ph idx="1"/>
          </p:nvPr>
        </p:nvPicPr>
        <p:blipFill>
          <a:blip r:embed="rId2" cstate="print">
            <a:extLst>
              <a:ext uri="{28A0092B-C50C-407E-A947-70E740481C1C}">
                <a14:useLocalDpi xmlns:a14="http://schemas.microsoft.com/office/drawing/2010/main" val="0"/>
              </a:ext>
            </a:extLst>
          </a:blip>
          <a:srcRect t="3971" b="3971"/>
          <a:stretch>
            <a:fillRect/>
          </a:stretch>
        </p:blipFill>
        <p:spPr>
          <a:xfrm>
            <a:off x="783201" y="2180369"/>
            <a:ext cx="8042276" cy="4343400"/>
          </a:xfrm>
        </p:spPr>
      </p:pic>
      <p:sp>
        <p:nvSpPr>
          <p:cNvPr id="5" name="Content Placeholder 2"/>
          <p:cNvSpPr txBox="1">
            <a:spLocks/>
          </p:cNvSpPr>
          <p:nvPr/>
        </p:nvSpPr>
        <p:spPr>
          <a:xfrm>
            <a:off x="549275" y="985980"/>
            <a:ext cx="8042276" cy="1194389"/>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000" dirty="0" smtClean="0"/>
              <a:t>In this first step, Alice needs to generate her public key by choosing two available primes numbers that will be use to compute  N, E and D. </a:t>
            </a:r>
          </a:p>
          <a:p>
            <a:endParaRPr lang="en-US" dirty="0"/>
          </a:p>
        </p:txBody>
      </p:sp>
    </p:spTree>
    <p:extLst>
      <p:ext uri="{BB962C8B-B14F-4D97-AF65-F5344CB8AC3E}">
        <p14:creationId xmlns:p14="http://schemas.microsoft.com/office/powerpoint/2010/main" val="3983080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ide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349" y="1199871"/>
            <a:ext cx="8440168" cy="4703987"/>
          </a:xfrm>
          <a:prstGeom prst="rect">
            <a:avLst/>
          </a:prstGeom>
        </p:spPr>
      </p:pic>
      <p:sp>
        <p:nvSpPr>
          <p:cNvPr id="10" name="TextBox 9"/>
          <p:cNvSpPr txBox="1"/>
          <p:nvPr/>
        </p:nvSpPr>
        <p:spPr>
          <a:xfrm>
            <a:off x="572067" y="5903858"/>
            <a:ext cx="7449124" cy="646331"/>
          </a:xfrm>
          <a:prstGeom prst="rect">
            <a:avLst/>
          </a:prstGeom>
          <a:noFill/>
        </p:spPr>
        <p:txBody>
          <a:bodyPr wrap="none" rtlCol="0">
            <a:spAutoFit/>
          </a:bodyPr>
          <a:lstStyle/>
          <a:p>
            <a:pPr algn="ctr"/>
            <a:r>
              <a:rPr lang="en-US" dirty="0" smtClean="0"/>
              <a:t>After choosing 2 primes number and clicking the Generate button, </a:t>
            </a:r>
          </a:p>
          <a:p>
            <a:pPr algn="ctr"/>
            <a:r>
              <a:rPr lang="en-US" dirty="0" smtClean="0"/>
              <a:t>this pop-up will be shown</a:t>
            </a:r>
            <a:endParaRPr lang="en-US" dirty="0"/>
          </a:p>
        </p:txBody>
      </p:sp>
      <p:sp>
        <p:nvSpPr>
          <p:cNvPr id="11" name="Title 1"/>
          <p:cNvSpPr>
            <a:spLocks noGrp="1"/>
          </p:cNvSpPr>
          <p:nvPr>
            <p:ph type="title"/>
          </p:nvPr>
        </p:nvSpPr>
        <p:spPr>
          <a:xfrm>
            <a:off x="315349" y="267383"/>
            <a:ext cx="8042276" cy="852289"/>
          </a:xfrm>
        </p:spPr>
        <p:txBody>
          <a:bodyPr/>
          <a:lstStyle/>
          <a:p>
            <a:r>
              <a:rPr lang="en-US" sz="3200" dirty="0" err="1" smtClean="0"/>
              <a:t>KeyGeneration.html</a:t>
            </a:r>
            <a:endParaRPr lang="en-US" sz="3200" dirty="0"/>
          </a:p>
        </p:txBody>
      </p:sp>
    </p:spTree>
    <p:extLst>
      <p:ext uri="{BB962C8B-B14F-4D97-AF65-F5344CB8AC3E}">
        <p14:creationId xmlns:p14="http://schemas.microsoft.com/office/powerpoint/2010/main" val="253630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84365"/>
            <a:ext cx="8042276" cy="809493"/>
          </a:xfrm>
        </p:spPr>
        <p:txBody>
          <a:bodyPr/>
          <a:lstStyle/>
          <a:p>
            <a:r>
              <a:rPr lang="en-US" sz="3600" dirty="0"/>
              <a:t>Encryption </a:t>
            </a:r>
            <a:r>
              <a:rPr lang="en-US" sz="3200" dirty="0"/>
              <a:t>(</a:t>
            </a:r>
            <a:r>
              <a:rPr lang="en-US" sz="3200" dirty="0" err="1" smtClean="0"/>
              <a:t>Encryption.html</a:t>
            </a:r>
            <a:r>
              <a:rPr lang="en-US" sz="3200" dirty="0" smtClean="0"/>
              <a:t>)</a:t>
            </a:r>
            <a:endParaRPr lang="en-US" sz="3200" dirty="0"/>
          </a:p>
        </p:txBody>
      </p:sp>
      <p:sp>
        <p:nvSpPr>
          <p:cNvPr id="3" name="Content Placeholder 2"/>
          <p:cNvSpPr>
            <a:spLocks noGrp="1"/>
          </p:cNvSpPr>
          <p:nvPr>
            <p:ph idx="1"/>
          </p:nvPr>
        </p:nvSpPr>
        <p:spPr>
          <a:xfrm>
            <a:off x="549275" y="1193858"/>
            <a:ext cx="8042276" cy="1229316"/>
          </a:xfrm>
        </p:spPr>
        <p:txBody>
          <a:bodyPr>
            <a:normAutofit lnSpcReduction="10000"/>
          </a:bodyPr>
          <a:lstStyle/>
          <a:p>
            <a:r>
              <a:rPr lang="en-US" sz="2000" dirty="0" smtClean="0"/>
              <a:t>In this case Bob, needs to encrypt the message he wants to send to Alice. </a:t>
            </a:r>
          </a:p>
          <a:p>
            <a:r>
              <a:rPr lang="en-US" sz="2000" dirty="0" smtClean="0"/>
              <a:t>Bob uses Alice’s private key to encrypt the message for her. </a:t>
            </a:r>
            <a:endParaRPr lang="en-US" sz="2000" dirty="0"/>
          </a:p>
        </p:txBody>
      </p:sp>
      <p:pic>
        <p:nvPicPr>
          <p:cNvPr id="4" name="Picture 3" descr="slide1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275" y="2561300"/>
            <a:ext cx="8103865" cy="4062738"/>
          </a:xfrm>
          <a:prstGeom prst="rect">
            <a:avLst/>
          </a:prstGeom>
        </p:spPr>
      </p:pic>
    </p:spTree>
    <p:extLst>
      <p:ext uri="{BB962C8B-B14F-4D97-AF65-F5344CB8AC3E}">
        <p14:creationId xmlns:p14="http://schemas.microsoft.com/office/powerpoint/2010/main" val="227885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lide12.png"/>
          <p:cNvPicPr>
            <a:picLocks noGrp="1" noChangeAspect="1"/>
          </p:cNvPicPr>
          <p:nvPr>
            <p:ph idx="1"/>
          </p:nvPr>
        </p:nvPicPr>
        <p:blipFill>
          <a:blip r:embed="rId2" cstate="print">
            <a:extLst>
              <a:ext uri="{28A0092B-C50C-407E-A947-70E740481C1C}">
                <a14:useLocalDpi xmlns:a14="http://schemas.microsoft.com/office/drawing/2010/main" val="0"/>
              </a:ext>
            </a:extLst>
          </a:blip>
          <a:srcRect t="3761" b="3761"/>
          <a:stretch>
            <a:fillRect/>
          </a:stretch>
        </p:blipFill>
        <p:spPr>
          <a:xfrm>
            <a:off x="549275" y="1146885"/>
            <a:ext cx="7872061" cy="4251472"/>
          </a:xfrm>
        </p:spPr>
      </p:pic>
      <p:sp>
        <p:nvSpPr>
          <p:cNvPr id="5" name="TextBox 4"/>
          <p:cNvSpPr txBox="1"/>
          <p:nvPr/>
        </p:nvSpPr>
        <p:spPr>
          <a:xfrm>
            <a:off x="1457717" y="5398357"/>
            <a:ext cx="6214149" cy="923330"/>
          </a:xfrm>
          <a:prstGeom prst="rect">
            <a:avLst/>
          </a:prstGeom>
          <a:noFill/>
        </p:spPr>
        <p:txBody>
          <a:bodyPr wrap="none" rtlCol="0">
            <a:spAutoFit/>
          </a:bodyPr>
          <a:lstStyle/>
          <a:p>
            <a:pPr algn="ctr"/>
            <a:r>
              <a:rPr lang="en-US" dirty="0"/>
              <a:t>After </a:t>
            </a:r>
            <a:r>
              <a:rPr lang="en-US" dirty="0" smtClean="0"/>
              <a:t>entering E and N and </a:t>
            </a:r>
            <a:r>
              <a:rPr lang="en-US" dirty="0"/>
              <a:t>clicking the </a:t>
            </a:r>
            <a:r>
              <a:rPr lang="en-US" dirty="0" smtClean="0"/>
              <a:t>Encrypt button</a:t>
            </a:r>
            <a:r>
              <a:rPr lang="en-US" dirty="0"/>
              <a:t>, </a:t>
            </a:r>
          </a:p>
          <a:p>
            <a:pPr algn="ctr"/>
            <a:r>
              <a:rPr lang="en-US" dirty="0"/>
              <a:t>this pop-up will be shown</a:t>
            </a:r>
          </a:p>
          <a:p>
            <a:endParaRPr lang="en-US" dirty="0"/>
          </a:p>
        </p:txBody>
      </p:sp>
      <p:sp>
        <p:nvSpPr>
          <p:cNvPr id="6" name="Title 1"/>
          <p:cNvSpPr>
            <a:spLocks noGrp="1"/>
          </p:cNvSpPr>
          <p:nvPr>
            <p:ph type="title"/>
          </p:nvPr>
        </p:nvSpPr>
        <p:spPr>
          <a:xfrm>
            <a:off x="549275" y="394865"/>
            <a:ext cx="8042276" cy="752020"/>
          </a:xfrm>
        </p:spPr>
        <p:txBody>
          <a:bodyPr/>
          <a:lstStyle/>
          <a:p>
            <a:r>
              <a:rPr lang="en-US" sz="3200" dirty="0" err="1"/>
              <a:t>Encryption.html</a:t>
            </a:r>
            <a:endParaRPr lang="en-US" sz="3200" dirty="0"/>
          </a:p>
        </p:txBody>
      </p:sp>
    </p:spTree>
    <p:extLst>
      <p:ext uri="{BB962C8B-B14F-4D97-AF65-F5344CB8AC3E}">
        <p14:creationId xmlns:p14="http://schemas.microsoft.com/office/powerpoint/2010/main" val="408513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082143"/>
            <a:ext cx="8042276" cy="1023512"/>
          </a:xfrm>
        </p:spPr>
        <p:txBody>
          <a:bodyPr/>
          <a:lstStyle/>
          <a:p>
            <a:r>
              <a:rPr lang="en-US" dirty="0"/>
              <a:t>In </a:t>
            </a:r>
            <a:r>
              <a:rPr lang="en-US" dirty="0" smtClean="0"/>
              <a:t>this page Alice uses her Private Key to decrypt Bob’s message.  </a:t>
            </a:r>
            <a:endParaRPr lang="en-US" dirty="0"/>
          </a:p>
        </p:txBody>
      </p:sp>
      <p:sp>
        <p:nvSpPr>
          <p:cNvPr id="4" name="Title 1"/>
          <p:cNvSpPr>
            <a:spLocks noGrp="1"/>
          </p:cNvSpPr>
          <p:nvPr>
            <p:ph type="title"/>
          </p:nvPr>
        </p:nvSpPr>
        <p:spPr>
          <a:xfrm>
            <a:off x="549275" y="107576"/>
            <a:ext cx="8042276" cy="794847"/>
          </a:xfrm>
        </p:spPr>
        <p:txBody>
          <a:bodyPr/>
          <a:lstStyle/>
          <a:p>
            <a:r>
              <a:rPr lang="en-US" sz="3600" dirty="0" smtClean="0"/>
              <a:t>Decryption </a:t>
            </a:r>
            <a:r>
              <a:rPr lang="en-US" sz="3200" dirty="0"/>
              <a:t>(</a:t>
            </a:r>
            <a:r>
              <a:rPr lang="en-US" sz="3200" dirty="0" err="1" smtClean="0"/>
              <a:t>Decryption.html</a:t>
            </a:r>
            <a:r>
              <a:rPr lang="en-US" sz="3200" dirty="0" smtClean="0"/>
              <a:t>)</a:t>
            </a:r>
            <a:endParaRPr lang="en-US" sz="3200" dirty="0"/>
          </a:p>
        </p:txBody>
      </p:sp>
      <p:pic>
        <p:nvPicPr>
          <p:cNvPr id="5" name="Picture 4" descr="slide1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179" y="2105655"/>
            <a:ext cx="8425513" cy="4391864"/>
          </a:xfrm>
          <a:prstGeom prst="rect">
            <a:avLst/>
          </a:prstGeom>
        </p:spPr>
      </p:pic>
    </p:spTree>
    <p:extLst>
      <p:ext uri="{BB962C8B-B14F-4D97-AF65-F5344CB8AC3E}">
        <p14:creationId xmlns:p14="http://schemas.microsoft.com/office/powerpoint/2010/main" val="219258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1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593" y="1171766"/>
            <a:ext cx="7862415" cy="4086724"/>
          </a:xfrm>
          <a:prstGeom prst="rect">
            <a:avLst/>
          </a:prstGeom>
        </p:spPr>
      </p:pic>
      <p:sp>
        <p:nvSpPr>
          <p:cNvPr id="7" name="TextBox 6"/>
          <p:cNvSpPr txBox="1"/>
          <p:nvPr/>
        </p:nvSpPr>
        <p:spPr>
          <a:xfrm>
            <a:off x="273028" y="5258490"/>
            <a:ext cx="8427570" cy="646331"/>
          </a:xfrm>
          <a:prstGeom prst="rect">
            <a:avLst/>
          </a:prstGeom>
          <a:noFill/>
        </p:spPr>
        <p:txBody>
          <a:bodyPr wrap="none" rtlCol="0">
            <a:spAutoFit/>
          </a:bodyPr>
          <a:lstStyle/>
          <a:p>
            <a:pPr algn="ctr"/>
            <a:r>
              <a:rPr lang="en-US" dirty="0"/>
              <a:t>After entering </a:t>
            </a:r>
            <a:r>
              <a:rPr lang="en-US" dirty="0" smtClean="0"/>
              <a:t>the encrypted message, the value of N and the private key D, </a:t>
            </a:r>
          </a:p>
          <a:p>
            <a:pPr algn="ctr"/>
            <a:r>
              <a:rPr lang="en-US" dirty="0" smtClean="0"/>
              <a:t>and </a:t>
            </a:r>
            <a:r>
              <a:rPr lang="en-US" dirty="0"/>
              <a:t>clicking the </a:t>
            </a:r>
            <a:r>
              <a:rPr lang="en-US" dirty="0" smtClean="0"/>
              <a:t>Decrypt button</a:t>
            </a:r>
            <a:r>
              <a:rPr lang="en-US" dirty="0"/>
              <a:t>, t</a:t>
            </a:r>
            <a:r>
              <a:rPr lang="en-US" dirty="0" smtClean="0"/>
              <a:t>he encrypted message will </a:t>
            </a:r>
            <a:r>
              <a:rPr lang="en-US" dirty="0"/>
              <a:t>be shown</a:t>
            </a:r>
          </a:p>
        </p:txBody>
      </p:sp>
      <p:sp>
        <p:nvSpPr>
          <p:cNvPr id="9" name="Title 1"/>
          <p:cNvSpPr>
            <a:spLocks noGrp="1"/>
          </p:cNvSpPr>
          <p:nvPr>
            <p:ph type="title"/>
          </p:nvPr>
        </p:nvSpPr>
        <p:spPr>
          <a:xfrm>
            <a:off x="549275" y="394865"/>
            <a:ext cx="8042276" cy="752020"/>
          </a:xfrm>
        </p:spPr>
        <p:txBody>
          <a:bodyPr/>
          <a:lstStyle/>
          <a:p>
            <a:r>
              <a:rPr lang="en-US" sz="3200" dirty="0" err="1" smtClean="0"/>
              <a:t>Decryption.html</a:t>
            </a:r>
            <a:endParaRPr lang="en-US" sz="3200" dirty="0"/>
          </a:p>
        </p:txBody>
      </p:sp>
    </p:spTree>
    <p:extLst>
      <p:ext uri="{BB962C8B-B14F-4D97-AF65-F5344CB8AC3E}">
        <p14:creationId xmlns:p14="http://schemas.microsoft.com/office/powerpoint/2010/main" val="280894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Page (</a:t>
            </a:r>
            <a:r>
              <a:rPr lang="en-US" dirty="0" err="1" smtClean="0"/>
              <a:t>title.html</a:t>
            </a:r>
            <a:r>
              <a:rPr lang="en-US" dirty="0" smtClean="0"/>
              <a:t>)</a:t>
            </a:r>
            <a:endParaRPr lang="en-US" dirty="0"/>
          </a:p>
        </p:txBody>
      </p:sp>
      <p:pic>
        <p:nvPicPr>
          <p:cNvPr id="4" name="Content Placeholder 3" descr="slide1.png"/>
          <p:cNvPicPr>
            <a:picLocks noGrp="1" noChangeAspect="1"/>
          </p:cNvPicPr>
          <p:nvPr>
            <p:ph idx="1"/>
          </p:nvPr>
        </p:nvPicPr>
        <p:blipFill>
          <a:blip r:embed="rId2" cstate="print">
            <a:extLst>
              <a:ext uri="{28A0092B-C50C-407E-A947-70E740481C1C}">
                <a14:useLocalDpi xmlns:a14="http://schemas.microsoft.com/office/drawing/2010/main" val="0"/>
              </a:ext>
            </a:extLst>
          </a:blip>
          <a:srcRect t="4386" b="4386"/>
          <a:stretch>
            <a:fillRect/>
          </a:stretch>
        </p:blipFill>
        <p:spPr/>
      </p:pic>
      <p:sp>
        <p:nvSpPr>
          <p:cNvPr id="6" name="TextBox 5"/>
          <p:cNvSpPr txBox="1"/>
          <p:nvPr/>
        </p:nvSpPr>
        <p:spPr>
          <a:xfrm>
            <a:off x="884569" y="6210034"/>
            <a:ext cx="7554397" cy="369332"/>
          </a:xfrm>
          <a:prstGeom prst="rect">
            <a:avLst/>
          </a:prstGeom>
          <a:noFill/>
        </p:spPr>
        <p:txBody>
          <a:bodyPr wrap="none" rtlCol="0">
            <a:spAutoFit/>
          </a:bodyPr>
          <a:lstStyle/>
          <a:p>
            <a:r>
              <a:rPr lang="en-US" dirty="0" smtClean="0"/>
              <a:t>In this page, the tittle of our final project and our names are shown. </a:t>
            </a:r>
            <a:endParaRPr lang="en-US" dirty="0"/>
          </a:p>
        </p:txBody>
      </p:sp>
    </p:spTree>
    <p:extLst>
      <p:ext uri="{BB962C8B-B14F-4D97-AF65-F5344CB8AC3E}">
        <p14:creationId xmlns:p14="http://schemas.microsoft.com/office/powerpoint/2010/main" val="374098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55628"/>
            <a:ext cx="8042276" cy="725936"/>
          </a:xfrm>
        </p:spPr>
        <p:txBody>
          <a:bodyPr/>
          <a:lstStyle/>
          <a:p>
            <a:r>
              <a:rPr lang="en-US" sz="3600" dirty="0"/>
              <a:t>Conclusion (</a:t>
            </a:r>
            <a:r>
              <a:rPr lang="en-US" sz="3600" dirty="0" err="1" smtClean="0"/>
              <a:t>conclusion.html</a:t>
            </a:r>
            <a:r>
              <a:rPr lang="en-US" sz="3600" dirty="0" smtClean="0"/>
              <a:t>)</a:t>
            </a:r>
            <a:endParaRPr lang="en-US" sz="3600" dirty="0"/>
          </a:p>
        </p:txBody>
      </p:sp>
      <p:pic>
        <p:nvPicPr>
          <p:cNvPr id="4" name="Content Placeholder 3" descr="slide15.png"/>
          <p:cNvPicPr>
            <a:picLocks noGrp="1" noChangeAspect="1"/>
          </p:cNvPicPr>
          <p:nvPr>
            <p:ph idx="1"/>
          </p:nvPr>
        </p:nvPicPr>
        <p:blipFill>
          <a:blip r:embed="rId2" cstate="print">
            <a:extLst>
              <a:ext uri="{28A0092B-C50C-407E-A947-70E740481C1C}">
                <a14:useLocalDpi xmlns:a14="http://schemas.microsoft.com/office/drawing/2010/main" val="0"/>
              </a:ext>
            </a:extLst>
          </a:blip>
          <a:srcRect l="1364" r="1364"/>
          <a:stretch>
            <a:fillRect/>
          </a:stretch>
        </p:blipFill>
        <p:spPr>
          <a:xfrm>
            <a:off x="549275" y="1921828"/>
            <a:ext cx="8042276" cy="4343400"/>
          </a:xfrm>
        </p:spPr>
      </p:pic>
      <p:sp>
        <p:nvSpPr>
          <p:cNvPr id="5" name="Content Placeholder 2"/>
          <p:cNvSpPr txBox="1">
            <a:spLocks/>
          </p:cNvSpPr>
          <p:nvPr/>
        </p:nvSpPr>
        <p:spPr>
          <a:xfrm>
            <a:off x="549275" y="1193858"/>
            <a:ext cx="8042276" cy="727970"/>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000" dirty="0" smtClean="0"/>
              <a:t>End of the application. </a:t>
            </a:r>
          </a:p>
        </p:txBody>
      </p:sp>
    </p:spTree>
    <p:extLst>
      <p:ext uri="{BB962C8B-B14F-4D97-AF65-F5344CB8AC3E}">
        <p14:creationId xmlns:p14="http://schemas.microsoft.com/office/powerpoint/2010/main" val="193595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lgn="just">
              <a:lnSpc>
                <a:spcPct val="150000"/>
              </a:lnSpc>
              <a:buNone/>
            </a:pPr>
            <a:r>
              <a:rPr lang="en-US" dirty="0" smtClean="0"/>
              <a:t>Our Final Project is a sample application that demonstrates two major security concepts. The first one is Two Steps Authentication to authenticate the user of the application, and the second one is the use of RSA Algorithm. </a:t>
            </a:r>
            <a:endParaRPr lang="en-US" dirty="0"/>
          </a:p>
        </p:txBody>
      </p:sp>
    </p:spTree>
    <p:extLst>
      <p:ext uri="{BB962C8B-B14F-4D97-AF65-F5344CB8AC3E}">
        <p14:creationId xmlns:p14="http://schemas.microsoft.com/office/powerpoint/2010/main" val="103824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Introduction Page (</a:t>
            </a:r>
            <a:r>
              <a:rPr lang="en-US" sz="3200" b="1" dirty="0" err="1" smtClean="0"/>
              <a:t>introduction.html</a:t>
            </a:r>
            <a:r>
              <a:rPr lang="en-US" sz="4000" dirty="0" smtClean="0"/>
              <a:t>)</a:t>
            </a:r>
            <a:endParaRPr lang="en-US" sz="4000" dirty="0"/>
          </a:p>
        </p:txBody>
      </p:sp>
      <p:pic>
        <p:nvPicPr>
          <p:cNvPr id="4" name="Content Placeholder 3" descr="slide2.png"/>
          <p:cNvPicPr>
            <a:picLocks noGrp="1" noChangeAspect="1"/>
          </p:cNvPicPr>
          <p:nvPr>
            <p:ph idx="1"/>
          </p:nvPr>
        </p:nvPicPr>
        <p:blipFill>
          <a:blip r:embed="rId2" cstate="print">
            <a:extLst>
              <a:ext uri="{28A0092B-C50C-407E-A947-70E740481C1C}">
                <a14:useLocalDpi xmlns:a14="http://schemas.microsoft.com/office/drawing/2010/main" val="0"/>
              </a:ext>
            </a:extLst>
          </a:blip>
          <a:srcRect t="2681" b="2681"/>
          <a:stretch>
            <a:fillRect/>
          </a:stretch>
        </p:blipFill>
        <p:spPr>
          <a:xfrm>
            <a:off x="382722" y="1444533"/>
            <a:ext cx="8385079" cy="4615182"/>
          </a:xfrm>
        </p:spPr>
      </p:pic>
      <p:sp>
        <p:nvSpPr>
          <p:cNvPr id="5" name="TextBox 4"/>
          <p:cNvSpPr txBox="1"/>
          <p:nvPr/>
        </p:nvSpPr>
        <p:spPr>
          <a:xfrm>
            <a:off x="1535027" y="6204857"/>
            <a:ext cx="6017580" cy="646331"/>
          </a:xfrm>
          <a:prstGeom prst="rect">
            <a:avLst/>
          </a:prstGeom>
          <a:noFill/>
        </p:spPr>
        <p:txBody>
          <a:bodyPr wrap="none" rtlCol="0">
            <a:spAutoFit/>
          </a:bodyPr>
          <a:lstStyle/>
          <a:p>
            <a:pPr algn="ctr"/>
            <a:r>
              <a:rPr lang="en-US" dirty="0" smtClean="0"/>
              <a:t>This page describes our application  and explains the </a:t>
            </a:r>
          </a:p>
          <a:p>
            <a:pPr algn="ctr"/>
            <a:r>
              <a:rPr lang="en-US" dirty="0" smtClean="0"/>
              <a:t>two major security concepts used.</a:t>
            </a:r>
            <a:endParaRPr lang="en-US" dirty="0"/>
          </a:p>
        </p:txBody>
      </p:sp>
    </p:spTree>
    <p:extLst>
      <p:ext uri="{BB962C8B-B14F-4D97-AF65-F5344CB8AC3E}">
        <p14:creationId xmlns:p14="http://schemas.microsoft.com/office/powerpoint/2010/main" val="396358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54028"/>
            <a:ext cx="8042276" cy="872138"/>
          </a:xfrm>
        </p:spPr>
        <p:txBody>
          <a:bodyPr/>
          <a:lstStyle/>
          <a:p>
            <a:r>
              <a:rPr lang="en-US" sz="3600" dirty="0" smtClean="0"/>
              <a:t>Two Steps Authentication: </a:t>
            </a:r>
            <a:r>
              <a:rPr lang="en-US" sz="3600" dirty="0"/>
              <a:t>First</a:t>
            </a:r>
            <a:r>
              <a:rPr lang="en-US" sz="3200" dirty="0" smtClean="0"/>
              <a:t> </a:t>
            </a:r>
            <a:r>
              <a:rPr lang="en-US" sz="3600" dirty="0"/>
              <a:t>Step</a:t>
            </a:r>
            <a:r>
              <a:rPr lang="en-US" sz="3200" dirty="0" smtClean="0"/>
              <a:t> </a:t>
            </a:r>
            <a:endParaRPr lang="en-US" sz="3200" dirty="0"/>
          </a:p>
        </p:txBody>
      </p:sp>
      <p:sp>
        <p:nvSpPr>
          <p:cNvPr id="3" name="Content Placeholder 2"/>
          <p:cNvSpPr>
            <a:spLocks noGrp="1"/>
          </p:cNvSpPr>
          <p:nvPr>
            <p:ph idx="1"/>
          </p:nvPr>
        </p:nvSpPr>
        <p:spPr>
          <a:xfrm>
            <a:off x="549275" y="1478712"/>
            <a:ext cx="8042276" cy="4671136"/>
          </a:xfrm>
        </p:spPr>
        <p:txBody>
          <a:bodyPr>
            <a:normAutofit lnSpcReduction="10000"/>
          </a:bodyPr>
          <a:lstStyle/>
          <a:p>
            <a:pPr marL="0" indent="0">
              <a:buNone/>
            </a:pPr>
            <a:r>
              <a:rPr lang="en-US" b="1" dirty="0" smtClean="0"/>
              <a:t>LOGIN PAGE (</a:t>
            </a:r>
            <a:r>
              <a:rPr lang="en-US" b="1" dirty="0" err="1" smtClean="0"/>
              <a:t>index.html</a:t>
            </a:r>
            <a:r>
              <a:rPr lang="en-US" dirty="0" smtClean="0"/>
              <a:t>): The purpose of Login Page is to validate if the user exists by checking the information provided with the database. </a:t>
            </a:r>
          </a:p>
          <a:p>
            <a:pPr marL="342900" lvl="1" indent="-342900">
              <a:spcBef>
                <a:spcPts val="2000"/>
              </a:spcBef>
            </a:pPr>
            <a:r>
              <a:rPr lang="en-US" dirty="0" smtClean="0"/>
              <a:t>New </a:t>
            </a:r>
            <a:r>
              <a:rPr lang="en-US" dirty="0"/>
              <a:t>User: </a:t>
            </a:r>
            <a:r>
              <a:rPr lang="en-US" dirty="0" smtClean="0"/>
              <a:t>If there is a new user, he needs </a:t>
            </a:r>
            <a:r>
              <a:rPr lang="en-US" dirty="0"/>
              <a:t>to sign up by clicking on the Sign Up button which leads him to Sign Up page (</a:t>
            </a:r>
            <a:r>
              <a:rPr lang="en-US" dirty="0" err="1"/>
              <a:t>CreateUser.html</a:t>
            </a:r>
            <a:r>
              <a:rPr lang="en-US" dirty="0"/>
              <a:t>) </a:t>
            </a:r>
            <a:endParaRPr lang="en-US" dirty="0" smtClean="0"/>
          </a:p>
          <a:p>
            <a:r>
              <a:rPr lang="en-US" dirty="0" smtClean="0"/>
              <a:t>Existed User: The user needs to enter his user name and password. </a:t>
            </a:r>
            <a:r>
              <a:rPr lang="en-US" dirty="0"/>
              <a:t>T</a:t>
            </a:r>
            <a:r>
              <a:rPr lang="en-US" dirty="0" smtClean="0"/>
              <a:t>he application will validate that information with the data base: </a:t>
            </a:r>
          </a:p>
          <a:p>
            <a:pPr lvl="2"/>
            <a:r>
              <a:rPr lang="en-US" dirty="0" smtClean="0"/>
              <a:t>If the information </a:t>
            </a:r>
            <a:r>
              <a:rPr lang="en-US" b="1" dirty="0" smtClean="0"/>
              <a:t>is correct</a:t>
            </a:r>
            <a:r>
              <a:rPr lang="en-US" dirty="0" smtClean="0"/>
              <a:t>: it will continue with the second step </a:t>
            </a:r>
            <a:r>
              <a:rPr lang="en-US" dirty="0"/>
              <a:t>authentication (</a:t>
            </a:r>
            <a:r>
              <a:rPr lang="en-US" dirty="0" err="1" smtClean="0"/>
              <a:t>questionVerification.html</a:t>
            </a:r>
            <a:r>
              <a:rPr lang="en-US" dirty="0" smtClean="0"/>
              <a:t>) </a:t>
            </a:r>
          </a:p>
          <a:p>
            <a:pPr lvl="2"/>
            <a:r>
              <a:rPr lang="en-US" dirty="0" smtClean="0"/>
              <a:t>If it is </a:t>
            </a:r>
            <a:r>
              <a:rPr lang="en-US" b="1" dirty="0" smtClean="0"/>
              <a:t>not correct</a:t>
            </a:r>
            <a:r>
              <a:rPr lang="en-US" dirty="0" smtClean="0"/>
              <a:t>: the user will get a login error. </a:t>
            </a:r>
          </a:p>
          <a:p>
            <a:pPr lvl="2"/>
            <a:endParaRPr lang="en-US" dirty="0" smtClean="0"/>
          </a:p>
        </p:txBody>
      </p:sp>
    </p:spTree>
    <p:extLst>
      <p:ext uri="{BB962C8B-B14F-4D97-AF65-F5344CB8AC3E}">
        <p14:creationId xmlns:p14="http://schemas.microsoft.com/office/powerpoint/2010/main" val="161266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lide3.png"/>
          <p:cNvPicPr>
            <a:picLocks noGrp="1" noChangeAspect="1"/>
          </p:cNvPicPr>
          <p:nvPr>
            <p:ph idx="1"/>
          </p:nvPr>
        </p:nvPicPr>
        <p:blipFill>
          <a:blip r:embed="rId2" cstate="print">
            <a:extLst>
              <a:ext uri="{28A0092B-C50C-407E-A947-70E740481C1C}">
                <a14:useLocalDpi xmlns:a14="http://schemas.microsoft.com/office/drawing/2010/main" val="0"/>
              </a:ext>
            </a:extLst>
          </a:blip>
          <a:srcRect t="1779" b="1779"/>
          <a:stretch>
            <a:fillRect/>
          </a:stretch>
        </p:blipFill>
        <p:spPr>
          <a:xfrm>
            <a:off x="549275" y="1102961"/>
            <a:ext cx="8042276" cy="4840639"/>
          </a:xfrm>
        </p:spPr>
      </p:pic>
      <p:sp>
        <p:nvSpPr>
          <p:cNvPr id="5" name="TextBox 4"/>
          <p:cNvSpPr txBox="1"/>
          <p:nvPr/>
        </p:nvSpPr>
        <p:spPr>
          <a:xfrm>
            <a:off x="723053" y="6218173"/>
            <a:ext cx="7470990" cy="369332"/>
          </a:xfrm>
          <a:prstGeom prst="rect">
            <a:avLst/>
          </a:prstGeom>
          <a:noFill/>
        </p:spPr>
        <p:txBody>
          <a:bodyPr wrap="none" rtlCol="0">
            <a:spAutoFit/>
          </a:bodyPr>
          <a:lstStyle/>
          <a:p>
            <a:r>
              <a:rPr lang="en-US" dirty="0"/>
              <a:t>this page has the User Name and Password text fields as required. </a:t>
            </a:r>
          </a:p>
        </p:txBody>
      </p:sp>
      <p:sp>
        <p:nvSpPr>
          <p:cNvPr id="7" name="Title 1"/>
          <p:cNvSpPr>
            <a:spLocks noGrp="1"/>
          </p:cNvSpPr>
          <p:nvPr>
            <p:ph type="title"/>
          </p:nvPr>
        </p:nvSpPr>
        <p:spPr>
          <a:xfrm>
            <a:off x="549275" y="317519"/>
            <a:ext cx="8042276" cy="685172"/>
          </a:xfrm>
        </p:spPr>
        <p:txBody>
          <a:bodyPr/>
          <a:lstStyle/>
          <a:p>
            <a:r>
              <a:rPr lang="en-US" sz="3200" dirty="0" smtClean="0"/>
              <a:t>Home Page (</a:t>
            </a:r>
            <a:r>
              <a:rPr lang="en-US" sz="3200" dirty="0" err="1" smtClean="0"/>
              <a:t>index.html</a:t>
            </a:r>
            <a:r>
              <a:rPr lang="en-US" sz="3200" dirty="0" smtClean="0"/>
              <a:t>)</a:t>
            </a:r>
            <a:endParaRPr lang="en-US" sz="3200" dirty="0"/>
          </a:p>
        </p:txBody>
      </p:sp>
    </p:spTree>
    <p:extLst>
      <p:ext uri="{BB962C8B-B14F-4D97-AF65-F5344CB8AC3E}">
        <p14:creationId xmlns:p14="http://schemas.microsoft.com/office/powerpoint/2010/main" val="420548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17519"/>
            <a:ext cx="8042276" cy="685172"/>
          </a:xfrm>
        </p:spPr>
        <p:txBody>
          <a:bodyPr/>
          <a:lstStyle/>
          <a:p>
            <a:r>
              <a:rPr lang="en-US" sz="3200" dirty="0" smtClean="0"/>
              <a:t>Creating a New User</a:t>
            </a:r>
            <a:endParaRPr lang="en-US" sz="3200" dirty="0"/>
          </a:p>
        </p:txBody>
      </p:sp>
      <p:sp>
        <p:nvSpPr>
          <p:cNvPr id="3" name="Content Placeholder 2"/>
          <p:cNvSpPr>
            <a:spLocks noGrp="1"/>
          </p:cNvSpPr>
          <p:nvPr>
            <p:ph idx="1"/>
          </p:nvPr>
        </p:nvSpPr>
        <p:spPr>
          <a:xfrm>
            <a:off x="549275" y="1219943"/>
            <a:ext cx="8042276" cy="4723658"/>
          </a:xfrm>
        </p:spPr>
        <p:txBody>
          <a:bodyPr>
            <a:normAutofit fontScale="92500" lnSpcReduction="10000"/>
          </a:bodyPr>
          <a:lstStyle/>
          <a:p>
            <a:pPr marL="0" indent="0">
              <a:buNone/>
            </a:pPr>
            <a:r>
              <a:rPr lang="en-US" b="1" dirty="0" smtClean="0"/>
              <a:t>(</a:t>
            </a:r>
            <a:r>
              <a:rPr lang="en-US" b="1" dirty="0" err="1"/>
              <a:t>CreateUser.html</a:t>
            </a:r>
            <a:r>
              <a:rPr lang="en-US" dirty="0"/>
              <a:t>): </a:t>
            </a:r>
            <a:r>
              <a:rPr lang="en-US" dirty="0" smtClean="0"/>
              <a:t>In this page, the user will be able to create a new account to access into the system, to complete this purpose, will be have to fill out the sign up form. </a:t>
            </a:r>
          </a:p>
          <a:p>
            <a:r>
              <a:rPr lang="en-US" dirty="0" smtClean="0"/>
              <a:t>For First Name and Last Name, the user is allowed to only use character, no numbers or symbols. </a:t>
            </a:r>
          </a:p>
          <a:p>
            <a:r>
              <a:rPr lang="en-US" dirty="0" smtClean="0"/>
              <a:t>After the user enters a password, it will be stored as  </a:t>
            </a:r>
            <a:r>
              <a:rPr lang="en-US" b="1" dirty="0" smtClean="0"/>
              <a:t>hash</a:t>
            </a:r>
            <a:r>
              <a:rPr lang="en-US" dirty="0" smtClean="0"/>
              <a:t> in data base</a:t>
            </a:r>
          </a:p>
          <a:p>
            <a:r>
              <a:rPr lang="en-US" dirty="0" smtClean="0"/>
              <a:t>The user needs to answer three security questions. </a:t>
            </a:r>
          </a:p>
          <a:p>
            <a:r>
              <a:rPr lang="en-US" dirty="0" smtClean="0"/>
              <a:t>After clicking the submit button, the system will take the user back into the login page (</a:t>
            </a:r>
            <a:r>
              <a:rPr lang="en-US" dirty="0" err="1" smtClean="0"/>
              <a:t>index.html</a:t>
            </a:r>
            <a:r>
              <a:rPr lang="en-US" dirty="0" smtClean="0"/>
              <a:t>).</a:t>
            </a:r>
          </a:p>
        </p:txBody>
      </p:sp>
    </p:spTree>
    <p:extLst>
      <p:ext uri="{BB962C8B-B14F-4D97-AF65-F5344CB8AC3E}">
        <p14:creationId xmlns:p14="http://schemas.microsoft.com/office/powerpoint/2010/main" val="272441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lide5.png"/>
          <p:cNvPicPr>
            <a:picLocks noGrp="1" noChangeAspect="1"/>
          </p:cNvPicPr>
          <p:nvPr>
            <p:ph idx="1"/>
          </p:nvPr>
        </p:nvPicPr>
        <p:blipFill>
          <a:blip r:embed="rId2" cstate="print">
            <a:extLst>
              <a:ext uri="{28A0092B-C50C-407E-A947-70E740481C1C}">
                <a14:useLocalDpi xmlns:a14="http://schemas.microsoft.com/office/drawing/2010/main" val="0"/>
              </a:ext>
            </a:extLst>
          </a:blip>
          <a:srcRect t="4793" b="4793"/>
          <a:stretch>
            <a:fillRect/>
          </a:stretch>
        </p:blipFill>
        <p:spPr>
          <a:xfrm>
            <a:off x="549275" y="1069539"/>
            <a:ext cx="8042276" cy="4712655"/>
          </a:xfrm>
        </p:spPr>
      </p:pic>
      <p:sp>
        <p:nvSpPr>
          <p:cNvPr id="8" name="TextBox 7"/>
          <p:cNvSpPr txBox="1"/>
          <p:nvPr/>
        </p:nvSpPr>
        <p:spPr>
          <a:xfrm>
            <a:off x="2305842" y="6082163"/>
            <a:ext cx="4900162" cy="369332"/>
          </a:xfrm>
          <a:prstGeom prst="rect">
            <a:avLst/>
          </a:prstGeom>
          <a:noFill/>
        </p:spPr>
        <p:txBody>
          <a:bodyPr wrap="none" rtlCol="0">
            <a:spAutoFit/>
          </a:bodyPr>
          <a:lstStyle/>
          <a:p>
            <a:r>
              <a:rPr lang="en-US" dirty="0" smtClean="0"/>
              <a:t>In this page, all the text fields are required </a:t>
            </a:r>
            <a:endParaRPr lang="en-US" dirty="0"/>
          </a:p>
        </p:txBody>
      </p:sp>
      <p:sp>
        <p:nvSpPr>
          <p:cNvPr id="10" name="Title 1"/>
          <p:cNvSpPr>
            <a:spLocks noGrp="1"/>
          </p:cNvSpPr>
          <p:nvPr>
            <p:ph type="title"/>
          </p:nvPr>
        </p:nvSpPr>
        <p:spPr>
          <a:xfrm>
            <a:off x="549275" y="250674"/>
            <a:ext cx="8042276" cy="835576"/>
          </a:xfrm>
        </p:spPr>
        <p:txBody>
          <a:bodyPr/>
          <a:lstStyle/>
          <a:p>
            <a:r>
              <a:rPr lang="en-US" sz="3600" dirty="0" err="1"/>
              <a:t>CreateUser.html</a:t>
            </a:r>
            <a:endParaRPr lang="en-US" sz="3600" dirty="0"/>
          </a:p>
        </p:txBody>
      </p:sp>
    </p:spTree>
    <p:extLst>
      <p:ext uri="{BB962C8B-B14F-4D97-AF65-F5344CB8AC3E}">
        <p14:creationId xmlns:p14="http://schemas.microsoft.com/office/powerpoint/2010/main" val="12487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lide4.png"/>
          <p:cNvPicPr>
            <a:picLocks noGrp="1" noChangeAspect="1"/>
          </p:cNvPicPr>
          <p:nvPr>
            <p:ph idx="1"/>
          </p:nvPr>
        </p:nvPicPr>
        <p:blipFill>
          <a:blip r:embed="rId2" cstate="print">
            <a:extLst>
              <a:ext uri="{28A0092B-C50C-407E-A947-70E740481C1C}">
                <a14:useLocalDpi xmlns:a14="http://schemas.microsoft.com/office/drawing/2010/main" val="0"/>
              </a:ext>
            </a:extLst>
          </a:blip>
          <a:srcRect t="4386" b="4386"/>
          <a:stretch>
            <a:fillRect/>
          </a:stretch>
        </p:blipFill>
        <p:spPr>
          <a:xfrm>
            <a:off x="549275" y="1102962"/>
            <a:ext cx="8042276" cy="4712655"/>
          </a:xfrm>
        </p:spPr>
      </p:pic>
      <p:sp>
        <p:nvSpPr>
          <p:cNvPr id="7" name="Title 1"/>
          <p:cNvSpPr>
            <a:spLocks noGrp="1"/>
          </p:cNvSpPr>
          <p:nvPr>
            <p:ph type="title"/>
          </p:nvPr>
        </p:nvSpPr>
        <p:spPr>
          <a:xfrm>
            <a:off x="549275" y="250674"/>
            <a:ext cx="8042276" cy="835576"/>
          </a:xfrm>
        </p:spPr>
        <p:txBody>
          <a:bodyPr/>
          <a:lstStyle/>
          <a:p>
            <a:r>
              <a:rPr lang="en-US" sz="3600" dirty="0" err="1"/>
              <a:t>CreateUser.html</a:t>
            </a:r>
            <a:endParaRPr lang="en-US" sz="3600" dirty="0"/>
          </a:p>
        </p:txBody>
      </p:sp>
    </p:spTree>
    <p:extLst>
      <p:ext uri="{BB962C8B-B14F-4D97-AF65-F5344CB8AC3E}">
        <p14:creationId xmlns:p14="http://schemas.microsoft.com/office/powerpoint/2010/main" val="2057684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242</TotalTime>
  <Words>628</Words>
  <Application>Microsoft Macintosh PowerPoint</Application>
  <PresentationFormat>On-screen Show (4:3)</PresentationFormat>
  <Paragraphs>56</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Breeze</vt:lpstr>
      <vt:lpstr>Two Steps Authentication System &amp; RSA Algorithm</vt:lpstr>
      <vt:lpstr>Welcome Page (title.html)</vt:lpstr>
      <vt:lpstr>Introduction</vt:lpstr>
      <vt:lpstr>Introduction Page (introduction.html)</vt:lpstr>
      <vt:lpstr>Two Steps Authentication: First Step </vt:lpstr>
      <vt:lpstr>Home Page (index.html)</vt:lpstr>
      <vt:lpstr>Creating a New User</vt:lpstr>
      <vt:lpstr>CreateUser.html</vt:lpstr>
      <vt:lpstr>CreateUser.html</vt:lpstr>
      <vt:lpstr>Data Base</vt:lpstr>
      <vt:lpstr>Existed User: Second Step authentication </vt:lpstr>
      <vt:lpstr>Second Step authentication questionVerification.html</vt:lpstr>
      <vt:lpstr>RSA.html</vt:lpstr>
      <vt:lpstr>Key Generation Page (KeyGeneration.html) </vt:lpstr>
      <vt:lpstr>KeyGeneration.html</vt:lpstr>
      <vt:lpstr>Encryption (Encryption.html)</vt:lpstr>
      <vt:lpstr>Encryption.html</vt:lpstr>
      <vt:lpstr>Decryption (Decryption.html)</vt:lpstr>
      <vt:lpstr>Decryption.html</vt:lpstr>
      <vt:lpstr>Conclusion (conclusion.html)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veronica</dc:creator>
  <cp:lastModifiedBy>veronica</cp:lastModifiedBy>
  <cp:revision>18</cp:revision>
  <dcterms:created xsi:type="dcterms:W3CDTF">2018-04-29T19:20:13Z</dcterms:created>
  <dcterms:modified xsi:type="dcterms:W3CDTF">2018-04-29T23:23:35Z</dcterms:modified>
</cp:coreProperties>
</file>