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8288000" cy="10287000"/>
  <p:notesSz cx="6858000" cy="9144000"/>
  <p:embeddedFontLst>
    <p:embeddedFont>
      <p:font typeface="Arial Bold" panose="020B0604020202020204" charset="-94"/>
      <p:regular r:id="rId15"/>
      <p:bold r:id="rId16"/>
    </p:embeddedFont>
    <p:embeddedFont>
      <p:font typeface="HK Modular" panose="020B0604020202020204" charset="-94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8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VYMKsZAsuB9ecfY1wIOkg74QocIerRt/view?usp=sharin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hyperlink" Target="NLP/Model_test_videosu.mp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738408" y="4185121"/>
            <a:ext cx="15520892" cy="882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6"/>
              </a:lnSpc>
            </a:pPr>
            <a:r>
              <a:rPr lang="en-US" sz="6400" dirty="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Türkçe</a:t>
            </a:r>
            <a:r>
              <a:rPr lang="en-US" sz="6400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 </a:t>
            </a:r>
            <a:r>
              <a:rPr lang="en-US" sz="6400" dirty="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Doğal</a:t>
            </a:r>
            <a:r>
              <a:rPr lang="en-US" sz="6400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 </a:t>
            </a:r>
            <a:r>
              <a:rPr lang="en-US" sz="6400" dirty="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Dİl</a:t>
            </a:r>
            <a:r>
              <a:rPr lang="en-US" sz="6400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 </a:t>
            </a:r>
            <a:r>
              <a:rPr lang="en-US" sz="6400" dirty="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İşleme</a:t>
            </a:r>
            <a:endParaRPr lang="en-US" sz="6400" dirty="0">
              <a:solidFill>
                <a:srgbClr val="004AAD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59178" y="5076825"/>
            <a:ext cx="5369644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8 - 9 Ağustos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86400" y="1229062"/>
            <a:ext cx="6629400" cy="493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&lt;</a:t>
            </a:r>
            <a:r>
              <a:rPr lang="tr-TR" sz="3099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SERBEST KATEGORİ</a:t>
            </a:r>
            <a:r>
              <a:rPr lang="en-US" sz="3099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&gt;</a:t>
            </a:r>
          </a:p>
        </p:txBody>
      </p:sp>
      <p:pic>
        <p:nvPicPr>
          <p:cNvPr id="7" name="Grafik 1">
            <a:extLst>
              <a:ext uri="{FF2B5EF4-FFF2-40B4-BE49-F238E27FC236}">
                <a16:creationId xmlns:a16="http://schemas.microsoft.com/office/drawing/2014/main" id="{C4BCF60D-2BBB-570E-3510-D1ABAAA83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4922" y="7277100"/>
            <a:ext cx="3638155" cy="14523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9BED530-853B-40B5-FFD3-94CF64367640}"/>
              </a:ext>
            </a:extLst>
          </p:cNvPr>
          <p:cNvSpPr/>
          <p:nvPr/>
        </p:nvSpPr>
        <p:spPr>
          <a:xfrm>
            <a:off x="32288" y="1872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br>
              <a:rPr lang="en-US" dirty="0"/>
            </a:br>
            <a:endParaRPr lang="tr-T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1943E83-8E15-2A14-6231-2C332FD418CD}"/>
              </a:ext>
            </a:extLst>
          </p:cNvPr>
          <p:cNvSpPr txBox="1"/>
          <p:nvPr/>
        </p:nvSpPr>
        <p:spPr>
          <a:xfrm>
            <a:off x="457200" y="634787"/>
            <a:ext cx="7010400" cy="1248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</a:t>
            </a:r>
            <a:r>
              <a:rPr lang="tr-TR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 HABER DOĞRULUĞUNA GÖRE DUYGU DAĞILIMI</a:t>
            </a: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DA1F3-BCBC-B06C-E2B7-54BAD05ECAAF}"/>
              </a:ext>
            </a:extLst>
          </p:cNvPr>
          <p:cNvSpPr txBox="1"/>
          <p:nvPr/>
        </p:nvSpPr>
        <p:spPr>
          <a:xfrm>
            <a:off x="10820402" y="634787"/>
            <a:ext cx="5562598" cy="1248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</a:t>
            </a:r>
            <a:r>
              <a:rPr lang="tr-TR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 KATEGORİYE GÖRE DUYGU DAĞILIMI</a:t>
            </a: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&gt;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7198065-03D0-4A8B-B17D-33B45648A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" y="2475500"/>
            <a:ext cx="7683500" cy="46101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B8AE4FE-136D-8E22-5665-AF98102D1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2520704"/>
            <a:ext cx="7543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0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6425766" y="885825"/>
            <a:ext cx="5436468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 YOL HARİTASI&gt;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70701" y="2705100"/>
            <a:ext cx="13718753" cy="1227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Hitap edilen kitleyi daha iyi anlayıp Türkçenin yapısını tamamen kavramış modeller geliştirilebilir.</a:t>
            </a:r>
            <a:endParaRPr lang="en-US" sz="3599" dirty="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 dirty="0"/>
          </a:p>
        </p:txBody>
      </p:sp>
      <p:sp>
        <p:nvSpPr>
          <p:cNvPr id="3" name="TextBox 3"/>
          <p:cNvSpPr txBox="1"/>
          <p:nvPr/>
        </p:nvSpPr>
        <p:spPr>
          <a:xfrm>
            <a:off x="7416403" y="885825"/>
            <a:ext cx="3455194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&lt;DEMO VİDEO&gt;</a:t>
            </a:r>
          </a:p>
        </p:txBody>
      </p:sp>
      <p:sp>
        <p:nvSpPr>
          <p:cNvPr id="6" name="TextBox 3">
            <a:hlinkClick r:id="rId3"/>
            <a:extLst>
              <a:ext uri="{FF2B5EF4-FFF2-40B4-BE49-F238E27FC236}">
                <a16:creationId xmlns:a16="http://schemas.microsoft.com/office/drawing/2014/main" id="{F598082C-A9B5-F0D8-0E57-4EDD6ED82536}"/>
              </a:ext>
            </a:extLst>
          </p:cNvPr>
          <p:cNvSpPr txBox="1"/>
          <p:nvPr/>
        </p:nvSpPr>
        <p:spPr>
          <a:xfrm>
            <a:off x="4193583" y="5159878"/>
            <a:ext cx="9880170" cy="1248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https://drive.google.com/file</a:t>
            </a: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  <a:hlinkClick r:id="rId4" action="ppaction://hlinkfile"/>
              </a:rPr>
              <a:t>/</a:t>
            </a: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d/1iVYMKsZAsuB9ecfY1wIOkg74QocIerRt/view?usp=sharing</a:t>
            </a:r>
          </a:p>
        </p:txBody>
      </p:sp>
      <p:sp>
        <p:nvSpPr>
          <p:cNvPr id="7" name="TextBox 3">
            <a:hlinkClick r:id="rId3"/>
            <a:extLst>
              <a:ext uri="{FF2B5EF4-FFF2-40B4-BE49-F238E27FC236}">
                <a16:creationId xmlns:a16="http://schemas.microsoft.com/office/drawing/2014/main" id="{BF3CD55B-373C-55B4-FFD1-A756AC1F248B}"/>
              </a:ext>
            </a:extLst>
          </p:cNvPr>
          <p:cNvSpPr txBox="1"/>
          <p:nvPr/>
        </p:nvSpPr>
        <p:spPr>
          <a:xfrm>
            <a:off x="4203915" y="3449595"/>
            <a:ext cx="9880170" cy="607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Video linki aşağıdadır.</a:t>
            </a:r>
            <a:endParaRPr lang="en-US" sz="3599" dirty="0">
              <a:solidFill>
                <a:srgbClr val="004AAD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" y="-1905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123325" y="3635861"/>
            <a:ext cx="16041351" cy="15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58"/>
              </a:lnSpc>
              <a:spcBef>
                <a:spcPct val="0"/>
              </a:spcBef>
            </a:pPr>
            <a:r>
              <a:rPr lang="en-US" sz="9184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TEŞEKKÜRLER</a:t>
            </a:r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C95B0125-3781-6AA5-17D5-CED1A88D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4921" y="1943100"/>
            <a:ext cx="3638155" cy="14523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477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7873789" y="885825"/>
            <a:ext cx="2540422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&lt;EKİBİMİZ&gt;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94904" y="2781300"/>
            <a:ext cx="14098191" cy="1868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Takım Kaptanı olan Hatice Ayhan ve ekip üyesi Zeynep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Zeytun’dan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oluşmaktadır. Ekip üyeleri proje sürecinde geliştirici olarak yer almışlarıdır.</a:t>
            </a:r>
            <a:endParaRPr lang="en-US" sz="3599" dirty="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6857777" y="885825"/>
            <a:ext cx="4572446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&lt;PROJENİN TANIMI&gt;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29000" y="2705100"/>
            <a:ext cx="11737404" cy="1868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ündemdeki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haberlerin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doğru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veya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yanlış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olmasını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teyit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edip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aldığımız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haber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ortamlarınında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güven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seviyesini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arttıracak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proje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geliştirdik.</a:t>
            </a:r>
            <a:endParaRPr lang="en-US" sz="3599" dirty="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905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 dirty="0"/>
          </a:p>
        </p:txBody>
      </p:sp>
      <p:sp>
        <p:nvSpPr>
          <p:cNvPr id="3" name="TextBox 3"/>
          <p:cNvSpPr txBox="1"/>
          <p:nvPr/>
        </p:nvSpPr>
        <p:spPr>
          <a:xfrm>
            <a:off x="5473489" y="885825"/>
            <a:ext cx="7341022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&lt;PROJENİN SAĞLADIĞI ÇÖZÜM&gt;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12E16-7B94-56A9-9B80-F46E2B02CD02}"/>
              </a:ext>
            </a:extLst>
          </p:cNvPr>
          <p:cNvSpPr txBox="1"/>
          <p:nvPr/>
        </p:nvSpPr>
        <p:spPr>
          <a:xfrm>
            <a:off x="1371600" y="2651760"/>
            <a:ext cx="15879663" cy="2509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Haberlerin doğruluğunu teyit eden hali hazırda web arayüzlü siteler bulunsa da hız faktörünü göz önüne alıp doğal dil işleme kullanarak sistemi otomatize hale getirdik.</a:t>
            </a:r>
          </a:p>
          <a:p>
            <a:pPr algn="just">
              <a:lnSpc>
                <a:spcPts val="5039"/>
              </a:lnSpc>
            </a:pPr>
            <a:endParaRPr lang="en-US" sz="3599" dirty="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6836836" y="782177"/>
            <a:ext cx="3989115" cy="607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 AKIŞI&gt;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0393" y="2285730"/>
            <a:ext cx="16002000" cy="5715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1.Literatür çalışması 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2. Veri seti oluşturma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3. Ön işleme ve Temizleme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4.Manuel etiket ataması 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5.Doğru model seçimi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6.Model eğitme 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7.Model test</a:t>
            </a:r>
          </a:p>
          <a:p>
            <a:pPr algn="ctr">
              <a:lnSpc>
                <a:spcPts val="5039"/>
              </a:lnSpc>
            </a:pPr>
            <a:endParaRPr lang="tr-TR" sz="3599" dirty="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5039"/>
              </a:lnSpc>
            </a:pPr>
            <a:endParaRPr lang="tr-TR" sz="3599" dirty="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356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7771842" y="885825"/>
            <a:ext cx="2744316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&lt;VERİ SETİ&gt;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5DF08-6089-07EE-A577-6E572F3861DB}"/>
              </a:ext>
            </a:extLst>
          </p:cNvPr>
          <p:cNvSpPr txBox="1"/>
          <p:nvPr/>
        </p:nvSpPr>
        <p:spPr>
          <a:xfrm>
            <a:off x="2895600" y="2501299"/>
            <a:ext cx="12450012" cy="1868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iteratür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çalışması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yaparken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ürkçe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veri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seti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eksikliğini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fark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edip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etiket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metin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sütunundan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oluşan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720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satırlık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veri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seti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oluşturduk</a:t>
            </a:r>
            <a:endParaRPr lang="en-US" sz="3599" dirty="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 dirty="0"/>
          </a:p>
        </p:txBody>
      </p:sp>
      <p:sp>
        <p:nvSpPr>
          <p:cNvPr id="3" name="TextBox 3"/>
          <p:cNvSpPr txBox="1"/>
          <p:nvPr/>
        </p:nvSpPr>
        <p:spPr>
          <a:xfrm>
            <a:off x="6159252" y="885825"/>
            <a:ext cx="5969496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&lt;YÖNTEM VE TEKNİKLER&gt;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64728" y="5485614"/>
            <a:ext cx="9777544" cy="1868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Naive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Bayes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-&gt;Başarısız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Bert-&gt;Başarısız  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BERT-CNN hibrit modeli-&gt;uygun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CDE90-617A-9ED8-ABD9-E850FB627C17}"/>
              </a:ext>
            </a:extLst>
          </p:cNvPr>
          <p:cNvSpPr txBox="1"/>
          <p:nvPr/>
        </p:nvSpPr>
        <p:spPr>
          <a:xfrm>
            <a:off x="5486400" y="1911359"/>
            <a:ext cx="6934200" cy="2509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News API-&gt; Başarılı </a:t>
            </a:r>
          </a:p>
          <a:p>
            <a:pPr algn="ctr">
              <a:lnSpc>
                <a:spcPts val="5039"/>
              </a:lnSpc>
            </a:pP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Stanza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kütüphanesi kullanarak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tokenizasyon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ve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lemmatizasyon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ctr">
              <a:lnSpc>
                <a:spcPts val="5039"/>
              </a:lnSpc>
            </a:pP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Swanza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sözlüğü ile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Vader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454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4698616" y="885825"/>
            <a:ext cx="8890769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&lt;MODEL EĞİTİMİ VE DEĞERLENDİRME&gt;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14800" y="2324100"/>
            <a:ext cx="9673447" cy="4433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Türkçe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sahte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haber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tespiti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için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BERT-CNN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hibrid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modeli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kullandık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. BERT,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dilin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bağlamsal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anlamını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yakalarken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, CNN,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önemli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özellikleri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çıkarıyor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. Model, Adam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optimizasyonu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ve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düşük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öğrenme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oranıyla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eğitildi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Doğruluk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metriğiyle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değerlendirildi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ve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early stopping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ile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iyi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sonuçlar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alındı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br>
              <a:rPr lang="en-US" dirty="0"/>
            </a:br>
            <a:endParaRPr lang="tr-TR" dirty="0"/>
          </a:p>
        </p:txBody>
      </p:sp>
      <p:sp>
        <p:nvSpPr>
          <p:cNvPr id="3" name="TextBox 3"/>
          <p:cNvSpPr txBox="1"/>
          <p:nvPr/>
        </p:nvSpPr>
        <p:spPr>
          <a:xfrm>
            <a:off x="1600200" y="614768"/>
            <a:ext cx="4876800" cy="1248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</a:t>
            </a:r>
            <a:r>
              <a:rPr lang="tr-TR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 HABER DOĞRULUK MODELİ </a:t>
            </a: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SONUÇLAR&gt;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D87BC0E-C09E-DEA2-3BF5-6C41652F7BFA}"/>
              </a:ext>
            </a:extLst>
          </p:cNvPr>
          <p:cNvSpPr txBox="1"/>
          <p:nvPr/>
        </p:nvSpPr>
        <p:spPr>
          <a:xfrm>
            <a:off x="2162014" y="5993225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br>
              <a:rPr lang="en-US" sz="2400" b="0" dirty="0">
                <a:effectLst/>
                <a:highlight>
                  <a:srgbClr val="1E1E1E"/>
                </a:highlight>
              </a:rPr>
            </a:br>
            <a:endParaRPr lang="en-US" sz="2400" b="0" dirty="0">
              <a:effectLst/>
              <a:highlight>
                <a:srgbClr val="1E1E1E"/>
              </a:highlight>
            </a:endParaRPr>
          </a:p>
          <a:p>
            <a:br>
              <a:rPr lang="en-US" sz="2400" dirty="0"/>
            </a:br>
            <a:endParaRPr lang="tr-TR" sz="24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9888ADB-1439-F6AD-8236-51789426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" y="2401883"/>
            <a:ext cx="8458199" cy="5715000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B00ABC3B-3AC9-9980-85DE-F8DF32135743}"/>
              </a:ext>
            </a:extLst>
          </p:cNvPr>
          <p:cNvSpPr txBox="1"/>
          <p:nvPr/>
        </p:nvSpPr>
        <p:spPr>
          <a:xfrm>
            <a:off x="10972800" y="614768"/>
            <a:ext cx="4876800" cy="1248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</a:t>
            </a:r>
            <a:r>
              <a:rPr lang="tr-TR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 KATEGORİ MODELİ </a:t>
            </a: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SONUÇLAR&gt;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B39E0D45-07D5-61FA-6F1E-EC220FA3D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2401883"/>
            <a:ext cx="8647713" cy="571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312</Words>
  <Application>Microsoft Office PowerPoint</Application>
  <PresentationFormat>Özel</PresentationFormat>
  <Paragraphs>42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HK Modular</vt:lpstr>
      <vt:lpstr>Arial Bold</vt:lpstr>
      <vt:lpstr>Arial</vt:lpstr>
      <vt:lpstr>Calibri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Türkçe Doğal</dc:title>
  <cp:lastModifiedBy>zeynep zeytun</cp:lastModifiedBy>
  <cp:revision>15</cp:revision>
  <dcterms:created xsi:type="dcterms:W3CDTF">2006-08-16T00:00:00Z</dcterms:created>
  <dcterms:modified xsi:type="dcterms:W3CDTF">2024-08-08T22:14:42Z</dcterms:modified>
  <dc:identifier>DAGMfnWas5Q</dc:identifier>
</cp:coreProperties>
</file>