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263" r:id="rId1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E2F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78" d="100"/>
          <a:sy n="78" d="100"/>
        </p:scale>
        <p:origin x="854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D80A275-DF77-44AF-99DD-75E63BF05CC8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88EBA4F-C10E-48E7-95BA-A8B5D1876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0" y="6223530"/>
            <a:ext cx="2844800" cy="365125"/>
          </a:xfrm>
        </p:spPr>
        <p:txBody>
          <a:bodyPr/>
          <a:lstStyle/>
          <a:p>
            <a:fld id="{4C64A9B7-F62E-4427-8927-2F3CBAEA7861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91235A4-28AD-45EC-8530-7E61BE403C9B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B8905B2-6EDD-47A6-9D46-949080931F31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06C3504-946B-4868-AB24-E35C93A1D3AE}"/>
              </a:ext>
            </a:extLst>
          </p:cNvPr>
          <p:cNvSpPr txBox="1"/>
          <p:nvPr userDrawn="1"/>
        </p:nvSpPr>
        <p:spPr>
          <a:xfrm>
            <a:off x="11335354" y="639633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6A8B7E9-CFEE-450C-AEE4-D4D7A92A4424}" type="slidenum">
              <a:rPr lang="zh-TW" altLang="en-US" sz="2400" smtClean="0"/>
              <a:t>‹#›</a:t>
            </a:fld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3B0068-3749-4897-991D-1F3418F5DCF0}"/>
              </a:ext>
            </a:extLst>
          </p:cNvPr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23442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CAEE13E-DC2C-4F30-B5C4-CF34B7C6216D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8DE2-71FE-458B-B98E-9EF1D9303440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1818"/>
            <a:ext cx="2844800" cy="365125"/>
          </a:xfrm>
        </p:spPr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3DF-5B9F-4ED9-BA73-EC0CADCD2AFD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3462-AECF-4718-AA53-28D4DA69E83B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6B69-3511-4992-8F89-9D6FC3C02430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r>
              <a:rPr lang="en-US" altLang="zh-TW"/>
              <a:t>/9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26F5-7889-41B7-801A-1BB32530F292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r>
              <a:rPr lang="en-US" altLang="zh-TW" dirty="0"/>
              <a:t>/9</a:t>
            </a:r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47EE7DD-2098-47C2-A287-19AD2D006133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12C6-C102-4111-B89C-91D1EFC1F688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24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245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EC43-3F23-47A0-A558-104D3D9B4CDB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00" y="3009166"/>
            <a:ext cx="6583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>
                <a:latin typeface="微軟正黑體" panose="020B0604030504040204" pitchFamily="34" charset="-120"/>
                <a:ea typeface="微軟正黑體" panose="020B0604030504040204" pitchFamily="34" charset="-120"/>
              </a:rPr>
              <a:t>111-1</a:t>
            </a:r>
            <a:r>
              <a:rPr lang="zh-TW" altLang="en-US" sz="4800" b="1" dirty="0"/>
              <a:t>基礎程式設計</a:t>
            </a:r>
            <a:r>
              <a:rPr lang="en-US" altLang="zh-TW" sz="4800" b="1" dirty="0"/>
              <a:t>(10)</a:t>
            </a:r>
            <a:endParaRPr lang="en-US" sz="48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6" y="152401"/>
            <a:ext cx="1171575" cy="11715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715000" y="4572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亞大資工系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z="2000" smtClean="0">
                <a:solidFill>
                  <a:srgbClr val="002060"/>
                </a:solidFill>
              </a:rPr>
              <a:t>1</a:t>
            </a:fld>
            <a:endParaRPr 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90213-C887-49E0-BC4F-E535A4C3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Topic 6-</a:t>
            </a:r>
            <a:r>
              <a:rPr lang="zh-TW" altLang="en-US" dirty="0"/>
              <a:t>原始碼品質控管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7AB6D4-9C93-4C83-9652-47E68C7AA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287000" cy="4525963"/>
          </a:xfrm>
        </p:spPr>
        <p:txBody>
          <a:bodyPr/>
          <a:lstStyle/>
          <a:p>
            <a:r>
              <a:rPr lang="en-US" altLang="zh-TW" b="1" dirty="0"/>
              <a:t>assert</a:t>
            </a:r>
            <a:r>
              <a:rPr lang="en-US" altLang="zh-TW" dirty="0"/>
              <a:t>: </a:t>
            </a:r>
            <a:r>
              <a:rPr lang="zh-TW" altLang="en-US" dirty="0"/>
              <a:t>程式中安插除錯用的斷言（</a:t>
            </a:r>
            <a:r>
              <a:rPr lang="en-US" altLang="zh-TW" dirty="0"/>
              <a:t>assertion</a:t>
            </a:r>
            <a:r>
              <a:rPr lang="zh-TW" altLang="en-US" dirty="0"/>
              <a:t>）檢查。</a:t>
            </a:r>
          </a:p>
          <a:p>
            <a:r>
              <a:rPr lang="en-US" altLang="zh-TW" b="1" dirty="0" err="1"/>
              <a:t>doctest</a:t>
            </a:r>
            <a:r>
              <a:rPr lang="en-US" altLang="zh-TW" dirty="0"/>
              <a:t>: </a:t>
            </a:r>
            <a:r>
              <a:rPr lang="zh-TW" altLang="en-US" dirty="0"/>
              <a:t>模組提供了一個工具，掃描模組並根據程式中內嵌的文件字串執行測試。</a:t>
            </a:r>
          </a:p>
          <a:p>
            <a:r>
              <a:rPr lang="en-US" altLang="zh-TW" b="1" dirty="0" err="1"/>
              <a:t>unittest</a:t>
            </a:r>
            <a:r>
              <a:rPr lang="en-US" altLang="zh-TW" dirty="0"/>
              <a:t>: </a:t>
            </a:r>
            <a:r>
              <a:rPr lang="zh-TW" altLang="en-US" dirty="0"/>
              <a:t>在另外一個檔案裡撰寫更完整的測試集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BFC61D-273C-4409-9B8F-7056819F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2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869080" y="4127040"/>
            <a:ext cx="884880" cy="885960"/>
          </a:xfrm>
          <a:prstGeom prst="ellipse">
            <a:avLst/>
          </a:prstGeom>
          <a:solidFill>
            <a:srgbClr val="92D050"/>
          </a:solidFill>
          <a:ln w="25560">
            <a:noFill/>
          </a:ln>
        </p:spPr>
      </p:sp>
      <p:sp>
        <p:nvSpPr>
          <p:cNvPr id="297" name="CustomShape 2"/>
          <p:cNvSpPr/>
          <p:nvPr/>
        </p:nvSpPr>
        <p:spPr>
          <a:xfrm>
            <a:off x="8952600" y="4210560"/>
            <a:ext cx="702000" cy="703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98" name="CustomShape 3"/>
          <p:cNvSpPr/>
          <p:nvPr/>
        </p:nvSpPr>
        <p:spPr>
          <a:xfrm>
            <a:off x="9311520" y="3562920"/>
            <a:ext cx="978840" cy="978840"/>
          </a:xfrm>
          <a:prstGeom prst="ellipse">
            <a:avLst/>
          </a:prstGeom>
          <a:solidFill>
            <a:srgbClr val="FFD03B"/>
          </a:solidFill>
          <a:ln w="25560">
            <a:noFill/>
          </a:ln>
        </p:spPr>
      </p:sp>
      <p:sp>
        <p:nvSpPr>
          <p:cNvPr id="299" name="CustomShape 4"/>
          <p:cNvSpPr/>
          <p:nvPr/>
        </p:nvSpPr>
        <p:spPr>
          <a:xfrm>
            <a:off x="9403320" y="3655080"/>
            <a:ext cx="777600" cy="7776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0" name="CustomShape 5"/>
          <p:cNvSpPr/>
          <p:nvPr/>
        </p:nvSpPr>
        <p:spPr>
          <a:xfrm>
            <a:off x="1567200" y="2852640"/>
            <a:ext cx="801360" cy="1309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FFFFFF"/>
                </a:solidFill>
                <a:latin typeface="Baskerville Old Face"/>
                <a:ea typeface="宋体"/>
              </a:rPr>
              <a:t>T</a:t>
            </a:r>
            <a:endParaRPr/>
          </a:p>
        </p:txBody>
      </p:sp>
      <p:sp>
        <p:nvSpPr>
          <p:cNvPr id="301" name="CustomShape 6"/>
          <p:cNvSpPr/>
          <p:nvPr/>
        </p:nvSpPr>
        <p:spPr>
          <a:xfrm>
            <a:off x="2018280" y="2852640"/>
            <a:ext cx="361764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808080"/>
                </a:solidFill>
                <a:latin typeface="Baskerville Old Face"/>
                <a:ea typeface="华文细黑"/>
              </a:rPr>
              <a:t>hanks!</a:t>
            </a:r>
            <a:endParaRPr/>
          </a:p>
        </p:txBody>
      </p:sp>
      <p:sp>
        <p:nvSpPr>
          <p:cNvPr id="304" name="CustomShape 9"/>
          <p:cNvSpPr/>
          <p:nvPr/>
        </p:nvSpPr>
        <p:spPr>
          <a:xfrm>
            <a:off x="1524000" y="0"/>
            <a:ext cx="9143640" cy="1915920"/>
          </a:xfrm>
          <a:prstGeom prst="rect">
            <a:avLst/>
          </a:prstGeom>
          <a:solidFill>
            <a:srgbClr val="9DCF65"/>
          </a:solidFill>
          <a:ln w="25560">
            <a:noFill/>
          </a:ln>
        </p:spPr>
      </p:sp>
      <p:sp>
        <p:nvSpPr>
          <p:cNvPr id="305" name="CustomShape 10"/>
          <p:cNvSpPr/>
          <p:nvPr/>
        </p:nvSpPr>
        <p:spPr>
          <a:xfrm>
            <a:off x="1524000" y="5013360"/>
            <a:ext cx="9143640" cy="1915920"/>
          </a:xfrm>
          <a:prstGeom prst="rect">
            <a:avLst/>
          </a:prstGeom>
          <a:solidFill>
            <a:srgbClr val="1CD0FF"/>
          </a:solidFill>
          <a:ln w="25560">
            <a:noFill/>
          </a:ln>
        </p:spPr>
      </p:sp>
      <p:sp>
        <p:nvSpPr>
          <p:cNvPr id="306" name="CustomShape 11"/>
          <p:cNvSpPr/>
          <p:nvPr/>
        </p:nvSpPr>
        <p:spPr>
          <a:xfrm>
            <a:off x="7883400" y="3936240"/>
            <a:ext cx="477360" cy="477360"/>
          </a:xfrm>
          <a:prstGeom prst="ellipse">
            <a:avLst/>
          </a:prstGeom>
          <a:solidFill>
            <a:srgbClr val="57D3FF"/>
          </a:solidFill>
          <a:ln w="25560">
            <a:noFill/>
          </a:ln>
        </p:spPr>
      </p:sp>
      <p:sp>
        <p:nvSpPr>
          <p:cNvPr id="307" name="CustomShape 12"/>
          <p:cNvSpPr/>
          <p:nvPr/>
        </p:nvSpPr>
        <p:spPr>
          <a:xfrm>
            <a:off x="7928040" y="3980520"/>
            <a:ext cx="379440" cy="379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8" name="CustomShape 13"/>
          <p:cNvSpPr/>
          <p:nvPr/>
        </p:nvSpPr>
        <p:spPr>
          <a:xfrm>
            <a:off x="5232000" y="4581000"/>
            <a:ext cx="2087280" cy="3646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" name="文字方塊 1"/>
          <p:cNvSpPr txBox="1"/>
          <p:nvPr/>
        </p:nvSpPr>
        <p:spPr>
          <a:xfrm>
            <a:off x="4934463" y="1983601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800" dirty="0"/>
              <a:t>Q&amp;A</a:t>
            </a:r>
            <a:endParaRPr lang="zh-TW" altLang="en-US" sz="13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01492"/>
            <a:ext cx="924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課</a:t>
            </a:r>
            <a:r>
              <a:rPr lang="zh-TW" altLang="en-US" spc="-50" dirty="0"/>
              <a:t>程大綱</a:t>
            </a:r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374881" y="6462966"/>
            <a:ext cx="166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zh-TW" smtClean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739901"/>
            <a:ext cx="3902710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W1-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Python</a:t>
            </a:r>
            <a:r>
              <a:rPr sz="2400" spc="-10" dirty="0">
                <a:solidFill>
                  <a:srgbClr val="0D0D0D"/>
                </a:solidFill>
                <a:latin typeface="PMingLiU"/>
                <a:cs typeface="PMingLiU"/>
              </a:rPr>
              <a:t>簡介及程式工具</a:t>
            </a:r>
            <a:endParaRPr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W2-</a:t>
            </a:r>
            <a:r>
              <a:rPr sz="2400" spc="-10" dirty="0">
                <a:solidFill>
                  <a:schemeClr val="bg2">
                    <a:lumMod val="10000"/>
                  </a:schemeClr>
                </a:solidFill>
                <a:latin typeface="PMingLiU"/>
                <a:cs typeface="PMingLiU"/>
              </a:rPr>
              <a:t>變數和運算</a:t>
            </a:r>
            <a:endParaRPr sz="2400" dirty="0">
              <a:solidFill>
                <a:schemeClr val="bg2">
                  <a:lumMod val="10000"/>
                </a:schemeClr>
              </a:solidFill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W3-</a:t>
            </a:r>
            <a:r>
              <a:rPr sz="2400" spc="-10" dirty="0">
                <a:solidFill>
                  <a:srgbClr val="0D0D0D"/>
                </a:solidFill>
                <a:latin typeface="PMingLiU"/>
                <a:cs typeface="PMingLiU"/>
              </a:rPr>
              <a:t>迴圈和格式化輸出</a:t>
            </a:r>
            <a:endParaRPr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W4-</a:t>
            </a:r>
            <a:r>
              <a:rPr sz="2400" spc="-10" dirty="0">
                <a:solidFill>
                  <a:srgbClr val="0D0D0D"/>
                </a:solidFill>
                <a:latin typeface="PMingLiU"/>
                <a:cs typeface="PMingLiU"/>
              </a:rPr>
              <a:t>判斷式和容器</a:t>
            </a:r>
            <a:endParaRPr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W5-</a:t>
            </a:r>
            <a:r>
              <a:rPr sz="2400" spc="-10" dirty="0">
                <a:solidFill>
                  <a:srgbClr val="0D0D0D"/>
                </a:solidFill>
                <a:latin typeface="PMingLiU"/>
                <a:cs typeface="PMingLiU"/>
              </a:rPr>
              <a:t>字串處理和輸出入</a:t>
            </a:r>
            <a:endParaRPr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W6-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M1</a:t>
            </a:r>
            <a:r>
              <a:rPr sz="2400" spc="-25" dirty="0">
                <a:solidFill>
                  <a:srgbClr val="0D0D0D"/>
                </a:solidFill>
                <a:latin typeface="PMingLiU"/>
                <a:cs typeface="PMingLiU"/>
              </a:rPr>
              <a:t>測驗</a:t>
            </a:r>
            <a:endParaRPr sz="2400" dirty="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9946" y="1705130"/>
            <a:ext cx="3505200" cy="3511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W07-</a:t>
            </a:r>
            <a:r>
              <a:rPr sz="2400" spc="-15" dirty="0">
                <a:solidFill>
                  <a:srgbClr val="0D0D0D"/>
                </a:solidFill>
                <a:latin typeface="PMingLiU"/>
                <a:cs typeface="PMingLiU"/>
              </a:rPr>
              <a:t>字典容器</a:t>
            </a:r>
            <a:endParaRPr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W08-</a:t>
            </a:r>
            <a:r>
              <a:rPr sz="2400" spc="-15" dirty="0">
                <a:solidFill>
                  <a:srgbClr val="0D0D0D"/>
                </a:solidFill>
                <a:latin typeface="PMingLiU"/>
                <a:cs typeface="PMingLiU"/>
              </a:rPr>
              <a:t>檔案處理</a:t>
            </a:r>
            <a:endParaRPr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W09-</a:t>
            </a:r>
            <a:r>
              <a:rPr sz="2400" spc="-25" dirty="0">
                <a:solidFill>
                  <a:srgbClr val="0D0D0D"/>
                </a:solidFill>
                <a:latin typeface="PMingLiU"/>
                <a:cs typeface="PMingLiU"/>
              </a:rPr>
              <a:t>函數</a:t>
            </a:r>
            <a:endParaRPr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W10-</a:t>
            </a:r>
            <a:r>
              <a:rPr sz="2400" spc="-10" dirty="0">
                <a:solidFill>
                  <a:srgbClr val="FF0000"/>
                </a:solidFill>
                <a:latin typeface="PMingLiU"/>
                <a:cs typeface="PMingLiU"/>
              </a:rPr>
              <a:t>進階流程控制</a:t>
            </a:r>
            <a:endParaRPr sz="2400" dirty="0">
              <a:solidFill>
                <a:srgbClr val="FF0000"/>
              </a:solidFill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W11-</a:t>
            </a:r>
            <a:r>
              <a:rPr sz="2400" spc="-15" dirty="0">
                <a:solidFill>
                  <a:srgbClr val="0D0D0D"/>
                </a:solidFill>
                <a:latin typeface="PMingLiU"/>
                <a:cs typeface="PMingLiU"/>
              </a:rPr>
              <a:t>進階運算</a:t>
            </a:r>
            <a:r>
              <a:rPr lang="zh-TW" altLang="en-US" sz="2400" spc="-15" dirty="0">
                <a:solidFill>
                  <a:srgbClr val="0D0D0D"/>
                </a:solidFill>
                <a:latin typeface="PMingLiU"/>
                <a:cs typeface="PMingLiU"/>
              </a:rPr>
              <a:t>和生成器</a:t>
            </a:r>
            <a:endParaRPr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W12-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M2</a:t>
            </a:r>
            <a:r>
              <a:rPr sz="2400" spc="-25" dirty="0">
                <a:solidFill>
                  <a:srgbClr val="0D0D0D"/>
                </a:solidFill>
                <a:latin typeface="PMingLiU"/>
                <a:cs typeface="PMingLiU"/>
              </a:rPr>
              <a:t>測驗</a:t>
            </a:r>
            <a:endParaRPr sz="2400" dirty="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2400" y="1705130"/>
            <a:ext cx="3350260" cy="3511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W13-</a:t>
            </a:r>
            <a:r>
              <a:rPr lang="zh-TW" altLang="en-US" sz="2400" spc="-10" dirty="0">
                <a:solidFill>
                  <a:srgbClr val="0D0D0D"/>
                </a:solidFill>
                <a:latin typeface="Calibri"/>
                <a:cs typeface="Calibri"/>
              </a:rPr>
              <a:t>進階函數</a:t>
            </a:r>
            <a:endParaRPr lang="zh-TW" altLang="en-US"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10" dirty="0">
                <a:solidFill>
                  <a:srgbClr val="0D0D0D"/>
                </a:solidFill>
                <a:latin typeface="Calibri"/>
                <a:cs typeface="Calibri"/>
              </a:rPr>
              <a:t>W14-</a:t>
            </a:r>
            <a:r>
              <a:rPr lang="zh-TW" altLang="en-US" sz="2400" spc="-25" dirty="0">
                <a:solidFill>
                  <a:srgbClr val="0D0D0D"/>
                </a:solidFill>
                <a:latin typeface="PMingLiU"/>
                <a:cs typeface="PMingLiU"/>
              </a:rPr>
              <a:t>類別</a:t>
            </a:r>
            <a:endParaRPr lang="zh-TW" altLang="en-US"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W15-</a:t>
            </a:r>
            <a:r>
              <a:rPr lang="zh-TW" altLang="en-US" sz="2400" spc="-20" dirty="0">
                <a:solidFill>
                  <a:srgbClr val="0D0D0D"/>
                </a:solidFill>
                <a:latin typeface="PMingLiU"/>
                <a:cs typeface="PMingLiU"/>
              </a:rPr>
              <a:t>進階類別</a:t>
            </a:r>
            <a:endParaRPr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W16-</a:t>
            </a:r>
            <a:r>
              <a:rPr sz="2400" spc="-10" dirty="0">
                <a:solidFill>
                  <a:srgbClr val="0D0D0D"/>
                </a:solidFill>
                <a:latin typeface="PMingLiU"/>
                <a:cs typeface="PMingLiU"/>
              </a:rPr>
              <a:t>模組和套件</a:t>
            </a:r>
            <a:endParaRPr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W17-</a:t>
            </a:r>
            <a:r>
              <a:rPr sz="2400" spc="-10" dirty="0">
                <a:solidFill>
                  <a:srgbClr val="0D0D0D"/>
                </a:solidFill>
                <a:latin typeface="PMingLiU"/>
                <a:cs typeface="PMingLiU"/>
              </a:rPr>
              <a:t>進階設計</a:t>
            </a:r>
            <a:endParaRPr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W18-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M3</a:t>
            </a:r>
            <a:r>
              <a:rPr sz="2400" spc="-25" dirty="0">
                <a:solidFill>
                  <a:srgbClr val="0D0D0D"/>
                </a:solidFill>
                <a:latin typeface="PMingLiU"/>
                <a:cs typeface="PMingLiU"/>
              </a:rPr>
              <a:t>測驗</a:t>
            </a:r>
            <a:endParaRPr sz="2400" dirty="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47E28-8ECD-45F1-8F1A-99AE66C4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本週主題</a:t>
            </a:r>
            <a:r>
              <a:rPr lang="en-US" altLang="zh-TW" dirty="0"/>
              <a:t>-</a:t>
            </a:r>
            <a:r>
              <a:rPr lang="zh-TW" altLang="en-US" dirty="0"/>
              <a:t>進階流程控制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10E04-FD58-40D2-86C4-9A3259ED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668000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Week10-</a:t>
            </a:r>
            <a:r>
              <a:rPr lang="zh-TW" altLang="en-US" dirty="0"/>
              <a:t>進階流程控制</a:t>
            </a:r>
            <a:endParaRPr lang="en-US" altLang="zh-TW" dirty="0"/>
          </a:p>
          <a:p>
            <a:pPr lvl="1"/>
            <a:r>
              <a:rPr lang="en-US" altLang="zh-TW" dirty="0"/>
              <a:t>Topic 1(</a:t>
            </a:r>
            <a:r>
              <a:rPr lang="zh-TW" altLang="en-US" dirty="0"/>
              <a:t>主題</a:t>
            </a:r>
            <a:r>
              <a:rPr lang="en-US" altLang="zh-TW" dirty="0"/>
              <a:t>1)-</a:t>
            </a:r>
            <a:r>
              <a:rPr lang="zh-TW" altLang="en-US" dirty="0"/>
              <a:t>基本流程複習</a:t>
            </a:r>
          </a:p>
          <a:p>
            <a:pPr lvl="1"/>
            <a:r>
              <a:rPr lang="en-US" altLang="zh-TW" dirty="0"/>
              <a:t>Topic 2(</a:t>
            </a:r>
            <a:r>
              <a:rPr lang="zh-TW" altLang="en-US" dirty="0"/>
              <a:t>主題</a:t>
            </a:r>
            <a:r>
              <a:rPr lang="en-US" altLang="zh-TW" dirty="0"/>
              <a:t>2)-</a:t>
            </a:r>
            <a:r>
              <a:rPr lang="zh-TW" altLang="en-US" dirty="0"/>
              <a:t>錯誤和例外</a:t>
            </a:r>
          </a:p>
          <a:p>
            <a:pPr lvl="1"/>
            <a:r>
              <a:rPr lang="en-US" altLang="zh-TW" dirty="0"/>
              <a:t>Topic 3(</a:t>
            </a:r>
            <a:r>
              <a:rPr lang="zh-TW" altLang="en-US" dirty="0"/>
              <a:t>主題</a:t>
            </a:r>
            <a:r>
              <a:rPr lang="en-US" altLang="zh-TW" dirty="0"/>
              <a:t>3)-match-case </a:t>
            </a:r>
            <a:r>
              <a:rPr lang="zh-TW" altLang="en-US" dirty="0"/>
              <a:t>陳述式</a:t>
            </a:r>
          </a:p>
          <a:p>
            <a:pPr lvl="1"/>
            <a:r>
              <a:rPr lang="en-US" altLang="zh-TW" dirty="0"/>
              <a:t>Topic 4(</a:t>
            </a:r>
            <a:r>
              <a:rPr lang="zh-TW" altLang="en-US" dirty="0"/>
              <a:t>主題</a:t>
            </a:r>
            <a:r>
              <a:rPr lang="en-US" altLang="zh-TW" dirty="0"/>
              <a:t>4)-</a:t>
            </a:r>
            <a:r>
              <a:rPr lang="zh-TW" altLang="en-US" dirty="0"/>
              <a:t>迭代器</a:t>
            </a:r>
            <a:r>
              <a:rPr lang="en-US" altLang="zh-TW" dirty="0"/>
              <a:t>(iterator</a:t>
            </a:r>
            <a:r>
              <a:rPr lang="zh-TW" altLang="en-US" dirty="0"/>
              <a:t>）</a:t>
            </a:r>
          </a:p>
          <a:p>
            <a:pPr lvl="1"/>
            <a:r>
              <a:rPr lang="en-US" altLang="zh-TW" dirty="0"/>
              <a:t>Topic 5(</a:t>
            </a:r>
            <a:r>
              <a:rPr lang="zh-TW" altLang="en-US" dirty="0"/>
              <a:t>主題</a:t>
            </a:r>
            <a:r>
              <a:rPr lang="en-US" altLang="zh-TW" dirty="0"/>
              <a:t>5)-</a:t>
            </a:r>
            <a:r>
              <a:rPr lang="zh-TW" altLang="en-US" dirty="0"/>
              <a:t>生成器</a:t>
            </a:r>
            <a:r>
              <a:rPr lang="en-US" altLang="zh-TW" dirty="0"/>
              <a:t>(comprehension)</a:t>
            </a:r>
          </a:p>
          <a:p>
            <a:pPr lvl="1"/>
            <a:r>
              <a:rPr lang="en-US" altLang="zh-TW" dirty="0"/>
              <a:t>Topic 6(</a:t>
            </a:r>
            <a:r>
              <a:rPr lang="zh-TW" altLang="en-US" dirty="0"/>
              <a:t>主題</a:t>
            </a:r>
            <a:r>
              <a:rPr lang="en-US" altLang="zh-TW" dirty="0"/>
              <a:t>6)-</a:t>
            </a:r>
            <a:r>
              <a:rPr lang="zh-TW" altLang="en-US" dirty="0"/>
              <a:t>原始碼品質控管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7669B8-1AC4-4CFA-BF51-55C87E0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2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315FE9-8DE1-442C-9E59-9AAC3C3958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chemeClr val="tx2">
                    <a:lumMod val="50000"/>
                  </a:schemeClr>
                </a:solidFill>
              </a:rPr>
              <a:t>IPO Model (W11)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457200" y="1295396"/>
            <a:ext cx="10972801" cy="1781448"/>
            <a:chOff x="627186" y="2301384"/>
            <a:chExt cx="8229601" cy="1354911"/>
          </a:xfrm>
        </p:grpSpPr>
        <p:sp>
          <p:nvSpPr>
            <p:cNvPr id="17" name="矩形 16"/>
            <p:cNvSpPr/>
            <p:nvPr/>
          </p:nvSpPr>
          <p:spPr>
            <a:xfrm>
              <a:off x="659424" y="2321169"/>
              <a:ext cx="1652954" cy="641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/>
                <a:t>Input</a:t>
              </a:r>
              <a:endParaRPr lang="zh-TW" altLang="en-US" sz="24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273670" y="2321169"/>
              <a:ext cx="1652954" cy="641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Process</a:t>
              </a:r>
              <a:endParaRPr lang="zh-TW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887916" y="2301384"/>
              <a:ext cx="1652954" cy="641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Output</a:t>
              </a:r>
              <a:endParaRPr lang="zh-TW" altLang="en-US" sz="2400" dirty="0"/>
            </a:p>
          </p:txBody>
        </p:sp>
        <p:sp>
          <p:nvSpPr>
            <p:cNvPr id="20" name="向右箭號 19"/>
            <p:cNvSpPr/>
            <p:nvPr/>
          </p:nvSpPr>
          <p:spPr>
            <a:xfrm>
              <a:off x="2445727" y="2437666"/>
              <a:ext cx="694593" cy="4088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21" name="向右箭號 20"/>
            <p:cNvSpPr/>
            <p:nvPr/>
          </p:nvSpPr>
          <p:spPr>
            <a:xfrm>
              <a:off x="5059974" y="2417883"/>
              <a:ext cx="694593" cy="4088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27186" y="3222312"/>
              <a:ext cx="2614246" cy="304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dirty="0"/>
                <a:t>生成器</a:t>
              </a:r>
              <a:r>
                <a:rPr lang="en-US" altLang="zh-TW" sz="2000" dirty="0"/>
                <a:t>(comprehension)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5887916" y="3222312"/>
              <a:ext cx="2968871" cy="2809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錯誤和例外</a:t>
              </a:r>
              <a:endParaRPr lang="zh-TW" altLang="en-US" sz="20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273670" y="3164717"/>
              <a:ext cx="2781299" cy="491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錯誤和例外</a:t>
              </a:r>
              <a:endParaRPr lang="en-US" altLang="zh-TW" dirty="0"/>
            </a:p>
            <a:p>
              <a:r>
                <a:rPr lang="zh-TW" altLang="en-US" dirty="0"/>
                <a:t>迭代器</a:t>
              </a:r>
              <a:r>
                <a:rPr lang="en-US" altLang="zh-TW" dirty="0"/>
                <a:t>(iterator</a:t>
              </a:r>
              <a:r>
                <a:rPr lang="zh-TW" altLang="en-US" dirty="0"/>
                <a:t>）</a:t>
              </a:r>
              <a:endParaRPr lang="en-US" alt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222516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47E28-8ECD-45F1-8F1A-99AE66C4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Topic 1-</a:t>
            </a:r>
            <a:r>
              <a:rPr lang="zh-TW" altLang="en-US" dirty="0"/>
              <a:t>基本流程複習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10E04-FD58-40D2-86C4-9A3259ED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668000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Step 1: if-condition</a:t>
            </a:r>
          </a:p>
          <a:p>
            <a:r>
              <a:rPr lang="en-US" altLang="zh-TW" dirty="0"/>
              <a:t>Step 2: for-loop</a:t>
            </a:r>
          </a:p>
          <a:p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7669B8-1AC4-4CFA-BF51-55C87E0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A8297739-DF03-4D1E-A9AE-4BFA49958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2" y="2932551"/>
            <a:ext cx="6029552" cy="25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021-11-07-184655">
            <a:extLst>
              <a:ext uri="{FF2B5EF4-FFF2-40B4-BE49-F238E27FC236}">
                <a16:creationId xmlns:a16="http://schemas.microsoft.com/office/drawing/2014/main" id="{9087C78F-C41A-40F1-836D-6DCE9EBF0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933" y="2105946"/>
            <a:ext cx="5228073" cy="334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55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47E28-8ECD-45F1-8F1A-99AE66C4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Topic 2-</a:t>
            </a:r>
            <a:r>
              <a:rPr lang="zh-TW" altLang="en-US" dirty="0"/>
              <a:t>錯誤和例外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10E04-FD58-40D2-86C4-9A3259ED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668000" cy="4525963"/>
          </a:xfrm>
        </p:spPr>
        <p:txBody>
          <a:bodyPr>
            <a:normAutofit/>
          </a:bodyPr>
          <a:lstStyle/>
          <a:p>
            <a:r>
              <a:rPr lang="zh-TW" altLang="en-US" dirty="0"/>
              <a:t>例外錯誤處理</a:t>
            </a:r>
            <a:r>
              <a:rPr lang="en-US" altLang="zh-TW" dirty="0"/>
              <a:t>exception</a:t>
            </a:r>
          </a:p>
          <a:p>
            <a:r>
              <a:rPr lang="zh-TW" altLang="en-US" dirty="0"/>
              <a:t>例外錯誤處理</a:t>
            </a:r>
            <a:r>
              <a:rPr lang="en-US" altLang="zh-TW" dirty="0"/>
              <a:t>Else</a:t>
            </a:r>
          </a:p>
          <a:p>
            <a:r>
              <a:rPr lang="zh-TW" altLang="en-US" dirty="0"/>
              <a:t>例外錯誤處理</a:t>
            </a:r>
            <a:r>
              <a:rPr lang="en-US" altLang="zh-TW" dirty="0"/>
              <a:t>finally</a:t>
            </a:r>
          </a:p>
          <a:p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7669B8-1AC4-4CFA-BF51-55C87E0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6ED939-944E-4474-BE3D-7D13DCBEE307}"/>
              </a:ext>
            </a:extLst>
          </p:cNvPr>
          <p:cNvSpPr/>
          <p:nvPr/>
        </p:nvSpPr>
        <p:spPr>
          <a:xfrm>
            <a:off x="1066800" y="35801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try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except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"Something went wrong"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finally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"The 'try except' is finished"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5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47E28-8ECD-45F1-8F1A-99AE66C4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Topic 3- match-case </a:t>
            </a:r>
            <a:r>
              <a:rPr lang="zh-TW" altLang="en-US" dirty="0"/>
              <a:t>陳述式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10E04-FD58-40D2-86C4-9A3259ED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6680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match</a:t>
            </a:r>
            <a:r>
              <a:rPr lang="en-US" altLang="zh-TW" dirty="0"/>
              <a:t> </a:t>
            </a:r>
            <a:r>
              <a:rPr lang="en-US" altLang="zh-TW" dirty="0" err="1"/>
              <a:t>command.split</a:t>
            </a:r>
            <a:r>
              <a:rPr lang="en-US" altLang="zh-TW" dirty="0"/>
              <a:t>():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case</a:t>
            </a:r>
            <a:r>
              <a:rPr lang="en-US" altLang="zh-TW" dirty="0"/>
              <a:t> ["quit"]:</a:t>
            </a:r>
          </a:p>
          <a:p>
            <a:pPr marL="0" indent="0">
              <a:buNone/>
            </a:pPr>
            <a:r>
              <a:rPr lang="en-US" altLang="zh-TW" dirty="0"/>
              <a:t>        print("Goodbye!")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quit_game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case</a:t>
            </a:r>
            <a:r>
              <a:rPr lang="en-US" altLang="zh-TW" dirty="0"/>
              <a:t> ["look"]: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current_room.describe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case</a:t>
            </a:r>
            <a:r>
              <a:rPr lang="en-US" altLang="zh-TW" dirty="0"/>
              <a:t> ["get", obj]: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character.get</a:t>
            </a:r>
            <a:r>
              <a:rPr lang="en-US" altLang="zh-TW" dirty="0"/>
              <a:t>(obj, </a:t>
            </a:r>
            <a:r>
              <a:rPr lang="en-US" altLang="zh-TW" dirty="0" err="1"/>
              <a:t>current_room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case</a:t>
            </a:r>
            <a:r>
              <a:rPr lang="en-US" altLang="zh-TW" dirty="0"/>
              <a:t> ["go", direction]: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current_room</a:t>
            </a:r>
            <a:r>
              <a:rPr lang="en-US" altLang="zh-TW" dirty="0"/>
              <a:t> = </a:t>
            </a:r>
            <a:r>
              <a:rPr lang="en-US" altLang="zh-TW" dirty="0" err="1"/>
              <a:t>current_room.neighbor</a:t>
            </a:r>
            <a:r>
              <a:rPr lang="en-US" altLang="zh-TW" dirty="0"/>
              <a:t>(direction)</a:t>
            </a:r>
          </a:p>
          <a:p>
            <a:pPr marL="0" indent="0">
              <a:buNone/>
            </a:pPr>
            <a:r>
              <a:rPr lang="en-US" altLang="zh-TW" dirty="0"/>
              <a:t>    # The rest of your commands go here</a:t>
            </a:r>
            <a:endParaRPr lang="zh-TW" altLang="en-US" dirty="0"/>
          </a:p>
          <a:p>
            <a:pPr marL="457200" lvl="1" indent="0">
              <a:buNone/>
            </a:pPr>
            <a:endParaRPr lang="zh-TW" altLang="en-US" dirty="0"/>
          </a:p>
          <a:p>
            <a:pPr marL="457200" lvl="1" indent="0">
              <a:buNone/>
            </a:pPr>
            <a:endParaRPr lang="zh-TW" altLang="en-US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7669B8-1AC4-4CFA-BF51-55C87E0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0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47E28-8ECD-45F1-8F1A-99AE66C4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Topic 4-</a:t>
            </a:r>
            <a:r>
              <a:rPr lang="zh-TW" altLang="en-US" dirty="0"/>
              <a:t>迭代器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10E04-FD58-40D2-86C4-9A3259ED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668000" cy="4525963"/>
          </a:xfrm>
        </p:spPr>
        <p:txBody>
          <a:bodyPr>
            <a:normAutofit/>
          </a:bodyPr>
          <a:lstStyle/>
          <a:p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7669B8-1AC4-4CFA-BF51-55C87E0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3CA730-C47C-47C0-8E6A-85C15F176E14}"/>
              </a:ext>
            </a:extLst>
          </p:cNvPr>
          <p:cNvSpPr/>
          <p:nvPr/>
        </p:nvSpPr>
        <p:spPr>
          <a:xfrm>
            <a:off x="1066800" y="1752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n 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(n**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end=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 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889896-90D7-4690-8317-A8F60C407866}"/>
              </a:ext>
            </a:extLst>
          </p:cNvPr>
          <p:cNvSpPr/>
          <p:nvPr/>
        </p:nvSpPr>
        <p:spPr>
          <a:xfrm>
            <a:off x="1066800" y="34290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 = </a:t>
            </a:r>
            <a:r>
              <a:rPr lang="en-US" altLang="zh-TW" dirty="0" err="1">
                <a:solidFill>
                  <a:srgbClr val="795E26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try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n =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next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(a)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(n**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end=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 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except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StopIteration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break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8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47E28-8ECD-45F1-8F1A-99AE66C4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Topic 5-</a:t>
            </a:r>
            <a:r>
              <a:rPr lang="zh-TW" altLang="en-US" dirty="0"/>
              <a:t>生成器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10E04-FD58-40D2-86C4-9A3259ED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668000" cy="4525963"/>
          </a:xfrm>
        </p:spPr>
        <p:txBody>
          <a:bodyPr>
            <a:normAutofit/>
          </a:bodyPr>
          <a:lstStyle/>
          <a:p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7669B8-1AC4-4CFA-BF51-55C87E0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0974FC-5436-493C-BE62-81B083988743}"/>
              </a:ext>
            </a:extLst>
          </p:cNvPr>
          <p:cNvSpPr/>
          <p:nvPr/>
        </p:nvSpPr>
        <p:spPr>
          <a:xfrm>
            <a:off x="914400" y="15905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numbers = []</a:t>
            </a: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x 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numbers.append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(x **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(numbers)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97941F-2264-4101-9BB7-BA82FC2E3E0F}"/>
              </a:ext>
            </a:extLst>
          </p:cNvPr>
          <p:cNvSpPr/>
          <p:nvPr/>
        </p:nvSpPr>
        <p:spPr>
          <a:xfrm>
            <a:off x="925497" y="32168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numbers = [x **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x 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)]</a:t>
            </a:r>
          </a:p>
          <a:p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(numbers)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1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Office-Files-PowerPoint-Template-27596</Template>
  <TotalTime>0</TotalTime>
  <Words>461</Words>
  <Application>Microsoft Office PowerPoint</Application>
  <PresentationFormat>Widescreen</PresentationFormat>
  <Paragraphs>106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微軟正黑體</vt:lpstr>
      <vt:lpstr>PMingLiU</vt:lpstr>
      <vt:lpstr>Arial</vt:lpstr>
      <vt:lpstr>Baskerville Old Face</vt:lpstr>
      <vt:lpstr>Calibri</vt:lpstr>
      <vt:lpstr>Courier New</vt:lpstr>
      <vt:lpstr>Office 佈景主題</vt:lpstr>
      <vt:lpstr>PowerPoint Presentation</vt:lpstr>
      <vt:lpstr>課程大綱</vt:lpstr>
      <vt:lpstr>本週主題-進階流程控制</vt:lpstr>
      <vt:lpstr>PowerPoint Presentation</vt:lpstr>
      <vt:lpstr>Topic 1-基本流程複習</vt:lpstr>
      <vt:lpstr>Topic 2-錯誤和例外</vt:lpstr>
      <vt:lpstr>Topic 3- match-case 陳述式</vt:lpstr>
      <vt:lpstr>Topic 4-迭代器</vt:lpstr>
      <vt:lpstr>Topic 5-生成器</vt:lpstr>
      <vt:lpstr>Topic 6-原始碼品質控管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Hsueh-Ting Chu</dc:creator>
  <cp:lastModifiedBy>朱學亭</cp:lastModifiedBy>
  <cp:revision>70</cp:revision>
  <cp:lastPrinted>2020-09-07T21:19:39Z</cp:lastPrinted>
  <dcterms:created xsi:type="dcterms:W3CDTF">2017-09-23T04:08:27Z</dcterms:created>
  <dcterms:modified xsi:type="dcterms:W3CDTF">2022-09-26T17:40:43Z</dcterms:modified>
</cp:coreProperties>
</file>