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318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263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E2F"/>
    <a:srgbClr val="F47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105" d="100"/>
          <a:sy n="105" d="100"/>
        </p:scale>
        <p:origin x="80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D80A275-DF77-44AF-99DD-75E63BF05CC8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88EBA4F-C10E-48E7-95BA-A8B5D18764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30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AD320-9840-4440-B52B-029D53F374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20800" y="6223530"/>
            <a:ext cx="2844800" cy="365125"/>
          </a:xfrm>
        </p:spPr>
        <p:txBody>
          <a:bodyPr/>
          <a:lstStyle/>
          <a:p>
            <a:fld id="{4C64A9B7-F62E-4427-8927-2F3CBAEA7861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91235A4-28AD-45EC-8530-7E61BE403C9B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FB8905B2-6EDD-47A6-9D46-949080931F31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06C3504-946B-4868-AB24-E35C93A1D3AE}"/>
              </a:ext>
            </a:extLst>
          </p:cNvPr>
          <p:cNvSpPr txBox="1"/>
          <p:nvPr userDrawn="1"/>
        </p:nvSpPr>
        <p:spPr>
          <a:xfrm>
            <a:off x="11335354" y="6396335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6A8B7E9-CFEE-450C-AEE4-D4D7A92A4424}" type="slidenum">
              <a:rPr lang="zh-TW" altLang="en-US" sz="2400" smtClean="0"/>
              <a:t>‹#›</a:t>
            </a:fld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3B0068-3749-4897-991D-1F3418F5DCF0}"/>
              </a:ext>
            </a:extLst>
          </p:cNvPr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98366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DCAEE13E-DC2C-4F30-B5C4-CF34B7C6216D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48DE2-71FE-458B-B98E-9EF1D9303440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1818"/>
            <a:ext cx="2844800" cy="365125"/>
          </a:xfrm>
        </p:spPr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3DF-5B9F-4ED9-BA73-EC0CADCD2AFD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3462-AECF-4718-AA53-28D4DA69E83B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6B69-3511-4992-8F89-9D6FC3C02430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r>
              <a:rPr lang="en-US" altLang="zh-TW"/>
              <a:t>/9</a:t>
            </a:r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26F5-7889-41B7-801A-1BB32530F292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‹#›</a:t>
            </a:fld>
            <a:r>
              <a:rPr lang="en-US" altLang="zh-TW" dirty="0"/>
              <a:t>/9</a:t>
            </a:r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47EE7DD-2098-47C2-A287-19AD2D006133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12C6-C102-4111-B89C-91D1EFC1F688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88654"/>
            <a:ext cx="1625600" cy="269346"/>
          </a:xfrm>
          <a:prstGeom prst="rect">
            <a:avLst/>
          </a:prstGeom>
          <a:solidFill>
            <a:srgbClr val="F5AE2F"/>
          </a:solidFill>
          <a:ln>
            <a:solidFill>
              <a:srgbClr val="F5AE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24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245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6EC43-3F23-47A0-A558-104D3D9B4CDB}" type="datetime1">
              <a:rPr lang="en-US" altLang="zh-TW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413B-C25F-4AD9-A20B-1B2BD8F786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3009166"/>
            <a:ext cx="6271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>
                <a:latin typeface="微軟正黑體" panose="020B0604030504040204" pitchFamily="34" charset="-120"/>
                <a:ea typeface="微軟正黑體" panose="020B0604030504040204" pitchFamily="34" charset="-120"/>
              </a:rPr>
              <a:t>111-1</a:t>
            </a:r>
            <a:r>
              <a:rPr lang="zh-TW" altLang="en-US" sz="4800" b="1" dirty="0"/>
              <a:t>基礎程式設計</a:t>
            </a:r>
            <a:r>
              <a:rPr lang="en-US" altLang="zh-TW" sz="4800" b="1" dirty="0"/>
              <a:t>(8)</a:t>
            </a:r>
            <a:endParaRPr 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26" y="152401"/>
            <a:ext cx="1171575" cy="11715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715000" y="4572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亞大資工系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z="2000" smtClean="0">
                <a:solidFill>
                  <a:srgbClr val="002060"/>
                </a:solidFill>
              </a:rPr>
              <a:t>1</a:t>
            </a:fld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Topic 6</a:t>
            </a:r>
            <a:r>
              <a:rPr lang="zh-TW" altLang="en-US" dirty="0"/>
              <a:t>複習變數型別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/>
          </a:bodyPr>
          <a:lstStyle/>
          <a:p>
            <a:r>
              <a:rPr lang="zh-TW" altLang="en-US" dirty="0"/>
              <a:t>數值型態：</a:t>
            </a:r>
            <a:r>
              <a:rPr lang="en-US" altLang="zh-TW" dirty="0"/>
              <a:t>int, float, bool</a:t>
            </a:r>
          </a:p>
          <a:p>
            <a:r>
              <a:rPr lang="zh-TW" altLang="en-US" dirty="0"/>
              <a:t>字串型態：</a:t>
            </a:r>
            <a:r>
              <a:rPr lang="en-US" altLang="zh-TW" dirty="0"/>
              <a:t>str, </a:t>
            </a:r>
            <a:r>
              <a:rPr lang="en-US" altLang="zh-TW" dirty="0" err="1"/>
              <a:t>chr</a:t>
            </a:r>
            <a:endParaRPr lang="en-US" altLang="zh-TW" dirty="0"/>
          </a:p>
          <a:p>
            <a:r>
              <a:rPr lang="zh-TW" altLang="en-US" dirty="0"/>
              <a:t>字元</a:t>
            </a:r>
          </a:p>
          <a:p>
            <a:r>
              <a:rPr lang="zh-TW" altLang="en-US" dirty="0"/>
              <a:t>容器型態：</a:t>
            </a:r>
            <a:r>
              <a:rPr lang="en-US" altLang="zh-TW" dirty="0"/>
              <a:t>list, tuple, set, </a:t>
            </a:r>
            <a:r>
              <a:rPr lang="en-US" altLang="zh-TW" dirty="0" err="1"/>
              <a:t>dict</a:t>
            </a:r>
            <a:endParaRPr lang="en-US" altLang="zh-TW" dirty="0"/>
          </a:p>
          <a:p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9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Topic 7(</a:t>
            </a:r>
            <a:r>
              <a:rPr lang="zh-TW" altLang="en-US" dirty="0"/>
              <a:t>主題</a:t>
            </a:r>
            <a:r>
              <a:rPr lang="en-US" altLang="zh-TW" dirty="0"/>
              <a:t>7)- </a:t>
            </a:r>
            <a:r>
              <a:rPr lang="zh-TW" altLang="en-US" dirty="0"/>
              <a:t>二進制的浮點數運算和十進制 </a:t>
            </a:r>
            <a:r>
              <a:rPr lang="en-US" altLang="zh-TW" dirty="0"/>
              <a:t>(Decimal) </a:t>
            </a:r>
            <a:r>
              <a:rPr lang="zh-TW" altLang="en-US" dirty="0"/>
              <a:t>浮點數運算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/>
          </a:bodyPr>
          <a:lstStyle/>
          <a:p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991EB2-C8A9-4F4B-B1D0-1B9A3C567A36}"/>
              </a:ext>
            </a:extLst>
          </p:cNvPr>
          <p:cNvSpPr/>
          <p:nvPr/>
        </p:nvSpPr>
        <p:spPr>
          <a:xfrm>
            <a:off x="609600" y="2047300"/>
            <a:ext cx="1021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a = </a:t>
            </a:r>
            <a:r>
              <a:rPr lang="en-US" altLang="zh-TW" sz="2800" dirty="0">
                <a:solidFill>
                  <a:srgbClr val="795E26"/>
                </a:solidFill>
                <a:latin typeface="Courier New" panose="02070309020205020404" pitchFamily="49" charset="0"/>
              </a:rPr>
              <a:t>round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(Decimal(</a:t>
            </a:r>
            <a:r>
              <a:rPr lang="en-US" altLang="zh-TW" sz="2800" dirty="0">
                <a:solidFill>
                  <a:srgbClr val="A31515"/>
                </a:solidFill>
                <a:latin typeface="Courier New" panose="02070309020205020404" pitchFamily="49" charset="0"/>
              </a:rPr>
              <a:t>'0.70'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 * Decimal(</a:t>
            </a:r>
            <a:r>
              <a:rPr lang="en-US" altLang="zh-TW" sz="2800" dirty="0">
                <a:solidFill>
                  <a:srgbClr val="A31515"/>
                </a:solidFill>
                <a:latin typeface="Courier New" panose="02070309020205020404" pitchFamily="49" charset="0"/>
              </a:rPr>
              <a:t>'1.05'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), </a:t>
            </a:r>
            <a:r>
              <a:rPr lang="en-US" altLang="zh-TW" sz="2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b = </a:t>
            </a:r>
            <a:r>
              <a:rPr lang="en-US" altLang="zh-TW" sz="2800" dirty="0">
                <a:solidFill>
                  <a:srgbClr val="795E26"/>
                </a:solidFill>
                <a:latin typeface="Courier New" panose="02070309020205020404" pitchFamily="49" charset="0"/>
              </a:rPr>
              <a:t>round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800" dirty="0">
                <a:solidFill>
                  <a:srgbClr val="09885A"/>
                </a:solidFill>
                <a:latin typeface="Courier New" panose="02070309020205020404" pitchFamily="49" charset="0"/>
              </a:rPr>
              <a:t>.70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 * </a:t>
            </a:r>
            <a:r>
              <a:rPr lang="en-US" altLang="zh-TW" sz="2800" dirty="0">
                <a:solidFill>
                  <a:srgbClr val="09885A"/>
                </a:solidFill>
                <a:latin typeface="Courier New" panose="02070309020205020404" pitchFamily="49" charset="0"/>
              </a:rPr>
              <a:t>1.05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zh-TW" sz="2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800" dirty="0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altLang="zh-TW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{a}</a:t>
            </a:r>
            <a:r>
              <a:rPr lang="en-US" altLang="zh-TW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8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800" dirty="0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altLang="zh-TW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{b}</a:t>
            </a:r>
            <a:r>
              <a:rPr lang="en-US" altLang="zh-TW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Topic 8-</a:t>
            </a:r>
            <a:r>
              <a:rPr lang="zh-TW" altLang="en-US" dirty="0"/>
              <a:t>複習格式化輸出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/>
          </a:bodyPr>
          <a:lstStyle/>
          <a:p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177573-B4B5-482E-AE88-7599994CB911}"/>
              </a:ext>
            </a:extLst>
          </p:cNvPr>
          <p:cNvSpPr/>
          <p:nvPr/>
        </p:nvSpPr>
        <p:spPr>
          <a:xfrm>
            <a:off x="304800" y="1417638"/>
            <a:ext cx="11887200" cy="5165724"/>
          </a:xfrm>
          <a:prstGeom prst="rect">
            <a:avLst/>
          </a:prstGeom>
          <a:gradFill flip="none" rotWithShape="1">
            <a:gsLst>
              <a:gs pos="0">
                <a:srgbClr val="3B7271">
                  <a:tint val="66000"/>
                  <a:satMod val="160000"/>
                </a:srgbClr>
              </a:gs>
              <a:gs pos="50000">
                <a:srgbClr val="3B7271">
                  <a:tint val="44500"/>
                  <a:satMod val="160000"/>
                </a:srgbClr>
              </a:gs>
              <a:gs pos="100000">
                <a:srgbClr val="3B7271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568F38-7003-4821-B61A-F0FFD8FF015C}"/>
              </a:ext>
            </a:extLst>
          </p:cNvPr>
          <p:cNvSpPr/>
          <p:nvPr/>
        </p:nvSpPr>
        <p:spPr>
          <a:xfrm>
            <a:off x="609600" y="1731259"/>
            <a:ext cx="9601200" cy="339548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133" dirty="0"/>
              <a:t>說明：</a:t>
            </a:r>
            <a:endParaRPr lang="en-US" altLang="zh-TW" sz="2133" dirty="0"/>
          </a:p>
          <a:p>
            <a:r>
              <a:rPr lang="en-US" altLang="zh-TW" sz="2400" b="1" dirty="0"/>
              <a:t>%-formatting </a:t>
            </a:r>
            <a:r>
              <a:rPr lang="zh-TW" altLang="en-US" sz="2133" dirty="0"/>
              <a:t>格式化列印</a:t>
            </a:r>
            <a:endParaRPr lang="en-US" altLang="zh-TW" sz="2133" dirty="0"/>
          </a:p>
          <a:p>
            <a:r>
              <a:rPr lang="en-US" altLang="zh-TW" sz="2133" dirty="0"/>
              <a:t>print('Art: %5d, Price per Unit: %8.2f' % (435, 59.058))</a:t>
            </a:r>
          </a:p>
          <a:p>
            <a:endParaRPr lang="en-US" altLang="zh-TW" sz="2133" dirty="0"/>
          </a:p>
          <a:p>
            <a:r>
              <a:rPr lang="en-US" altLang="zh-TW" sz="2400" b="1" dirty="0"/>
              <a:t>str-format</a:t>
            </a:r>
            <a:r>
              <a:rPr lang="zh-TW" altLang="en-US" sz="2400" b="1" dirty="0"/>
              <a:t>（</a:t>
            </a:r>
            <a:r>
              <a:rPr lang="en-US" altLang="zh-TW" sz="2400" b="1" dirty="0"/>
              <a:t>Python 2.6+</a:t>
            </a:r>
            <a:r>
              <a:rPr lang="zh-TW" altLang="en-US" sz="2400" b="1" dirty="0"/>
              <a:t>）</a:t>
            </a:r>
            <a:r>
              <a:rPr lang="zh-TW" altLang="en-US" sz="2133" dirty="0"/>
              <a:t>格式化列印</a:t>
            </a:r>
            <a:endParaRPr lang="en-US" altLang="zh-TW" sz="2133" dirty="0"/>
          </a:p>
          <a:p>
            <a:r>
              <a:rPr lang="en-US" altLang="zh-TW" sz="2133" dirty="0"/>
              <a:t>print("Art: {0:5d}, Price per Unit: {1:8.2f}".format(435, 59.058))</a:t>
            </a:r>
          </a:p>
          <a:p>
            <a:endParaRPr lang="en-US" altLang="zh-TW" sz="2133" dirty="0"/>
          </a:p>
          <a:p>
            <a:r>
              <a:rPr lang="en-US" altLang="zh-TW" sz="2400" b="1" dirty="0"/>
              <a:t>f-string </a:t>
            </a:r>
            <a:r>
              <a:rPr lang="zh-TW" altLang="en-US" sz="2400" b="1" dirty="0"/>
              <a:t>（</a:t>
            </a:r>
            <a:r>
              <a:rPr lang="en-US" altLang="zh-TW" sz="2400" b="1" dirty="0"/>
              <a:t>Python 3.6+</a:t>
            </a:r>
            <a:r>
              <a:rPr lang="zh-TW" altLang="en-US" sz="2400" b="1" dirty="0"/>
              <a:t>）</a:t>
            </a:r>
            <a:r>
              <a:rPr lang="zh-TW" altLang="en-US" sz="2133" dirty="0"/>
              <a:t>格式化列印</a:t>
            </a:r>
            <a:endParaRPr lang="en-US" altLang="zh-TW" sz="2133" dirty="0"/>
          </a:p>
          <a:p>
            <a:r>
              <a:rPr lang="en-US" altLang="zh-TW" dirty="0"/>
              <a:t>A = 435; B = 59.058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f"Art</a:t>
            </a:r>
            <a:r>
              <a:rPr lang="en-US" altLang="zh-TW" dirty="0"/>
              <a:t>:{A:5d}, Price per Unit: {B:8.2f}")</a:t>
            </a:r>
          </a:p>
        </p:txBody>
      </p:sp>
    </p:spTree>
    <p:extLst>
      <p:ext uri="{BB962C8B-B14F-4D97-AF65-F5344CB8AC3E}">
        <p14:creationId xmlns:p14="http://schemas.microsoft.com/office/powerpoint/2010/main" val="317067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869080" y="4127040"/>
            <a:ext cx="884880" cy="885960"/>
          </a:xfrm>
          <a:prstGeom prst="ellipse">
            <a:avLst/>
          </a:prstGeom>
          <a:solidFill>
            <a:srgbClr val="92D050"/>
          </a:solidFill>
          <a:ln w="25560">
            <a:noFill/>
          </a:ln>
        </p:spPr>
      </p:sp>
      <p:sp>
        <p:nvSpPr>
          <p:cNvPr id="297" name="CustomShape 2"/>
          <p:cNvSpPr/>
          <p:nvPr/>
        </p:nvSpPr>
        <p:spPr>
          <a:xfrm>
            <a:off x="8952600" y="4210560"/>
            <a:ext cx="702000" cy="703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98" name="CustomShape 3"/>
          <p:cNvSpPr/>
          <p:nvPr/>
        </p:nvSpPr>
        <p:spPr>
          <a:xfrm>
            <a:off x="9311520" y="3562920"/>
            <a:ext cx="978840" cy="978840"/>
          </a:xfrm>
          <a:prstGeom prst="ellipse">
            <a:avLst/>
          </a:prstGeom>
          <a:solidFill>
            <a:srgbClr val="FFD03B"/>
          </a:solidFill>
          <a:ln w="25560">
            <a:noFill/>
          </a:ln>
        </p:spPr>
      </p:sp>
      <p:sp>
        <p:nvSpPr>
          <p:cNvPr id="299" name="CustomShape 4"/>
          <p:cNvSpPr/>
          <p:nvPr/>
        </p:nvSpPr>
        <p:spPr>
          <a:xfrm>
            <a:off x="9403320" y="3655080"/>
            <a:ext cx="777600" cy="77760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0" name="CustomShape 5"/>
          <p:cNvSpPr/>
          <p:nvPr/>
        </p:nvSpPr>
        <p:spPr>
          <a:xfrm>
            <a:off x="1567200" y="2852640"/>
            <a:ext cx="801360" cy="1309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FFFFFF"/>
                </a:solidFill>
                <a:latin typeface="Baskerville Old Face"/>
                <a:ea typeface="宋体"/>
              </a:rPr>
              <a:t>T</a:t>
            </a:r>
            <a:endParaRPr/>
          </a:p>
        </p:txBody>
      </p:sp>
      <p:sp>
        <p:nvSpPr>
          <p:cNvPr id="301" name="CustomShape 6"/>
          <p:cNvSpPr/>
          <p:nvPr/>
        </p:nvSpPr>
        <p:spPr>
          <a:xfrm>
            <a:off x="2018280" y="2852640"/>
            <a:ext cx="3617640" cy="130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8000">
                <a:solidFill>
                  <a:srgbClr val="808080"/>
                </a:solidFill>
                <a:latin typeface="Baskerville Old Face"/>
                <a:ea typeface="华文细黑"/>
              </a:rPr>
              <a:t>hanks!</a:t>
            </a:r>
            <a:endParaRPr/>
          </a:p>
        </p:txBody>
      </p:sp>
      <p:sp>
        <p:nvSpPr>
          <p:cNvPr id="304" name="CustomShape 9"/>
          <p:cNvSpPr/>
          <p:nvPr/>
        </p:nvSpPr>
        <p:spPr>
          <a:xfrm>
            <a:off x="1524000" y="0"/>
            <a:ext cx="9143640" cy="1915920"/>
          </a:xfrm>
          <a:prstGeom prst="rect">
            <a:avLst/>
          </a:prstGeom>
          <a:solidFill>
            <a:srgbClr val="9DCF65"/>
          </a:solidFill>
          <a:ln w="25560">
            <a:noFill/>
          </a:ln>
        </p:spPr>
      </p:sp>
      <p:sp>
        <p:nvSpPr>
          <p:cNvPr id="305" name="CustomShape 10"/>
          <p:cNvSpPr/>
          <p:nvPr/>
        </p:nvSpPr>
        <p:spPr>
          <a:xfrm>
            <a:off x="1524000" y="5013360"/>
            <a:ext cx="9143640" cy="1915920"/>
          </a:xfrm>
          <a:prstGeom prst="rect">
            <a:avLst/>
          </a:prstGeom>
          <a:solidFill>
            <a:srgbClr val="1CD0FF"/>
          </a:solidFill>
          <a:ln w="25560">
            <a:noFill/>
          </a:ln>
        </p:spPr>
      </p:sp>
      <p:sp>
        <p:nvSpPr>
          <p:cNvPr id="306" name="CustomShape 11"/>
          <p:cNvSpPr/>
          <p:nvPr/>
        </p:nvSpPr>
        <p:spPr>
          <a:xfrm>
            <a:off x="7883400" y="3936240"/>
            <a:ext cx="477360" cy="477360"/>
          </a:xfrm>
          <a:prstGeom prst="ellipse">
            <a:avLst/>
          </a:prstGeom>
          <a:solidFill>
            <a:srgbClr val="57D3FF"/>
          </a:solidFill>
          <a:ln w="25560">
            <a:noFill/>
          </a:ln>
        </p:spPr>
      </p:sp>
      <p:sp>
        <p:nvSpPr>
          <p:cNvPr id="307" name="CustomShape 12"/>
          <p:cNvSpPr/>
          <p:nvPr/>
        </p:nvSpPr>
        <p:spPr>
          <a:xfrm>
            <a:off x="7928040" y="3980520"/>
            <a:ext cx="379440" cy="37944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08" name="CustomShape 13"/>
          <p:cNvSpPr/>
          <p:nvPr/>
        </p:nvSpPr>
        <p:spPr>
          <a:xfrm>
            <a:off x="5232000" y="4581000"/>
            <a:ext cx="2087280" cy="36468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" name="文字方塊 1"/>
          <p:cNvSpPr txBox="1"/>
          <p:nvPr/>
        </p:nvSpPr>
        <p:spPr>
          <a:xfrm>
            <a:off x="4934463" y="1983601"/>
            <a:ext cx="36070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800" dirty="0"/>
              <a:t>Q&amp;A</a:t>
            </a:r>
            <a:endParaRPr lang="zh-TW" altLang="en-US" sz="138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01492"/>
            <a:ext cx="924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課</a:t>
            </a:r>
            <a:r>
              <a:rPr lang="zh-TW" altLang="en-US" spc="-50" dirty="0"/>
              <a:t>程大綱</a:t>
            </a:r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374881" y="6462966"/>
            <a:ext cx="1663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TW" smtClean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739901"/>
            <a:ext cx="3902710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W1-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Python</a:t>
            </a:r>
            <a:r>
              <a:rPr sz="2400" spc="-10" dirty="0">
                <a:solidFill>
                  <a:srgbClr val="0D0D0D"/>
                </a:solidFill>
                <a:latin typeface="PMingLiU"/>
                <a:cs typeface="PMingLiU"/>
              </a:rPr>
              <a:t>簡介及程式工具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chemeClr val="bg2">
                    <a:lumMod val="10000"/>
                  </a:schemeClr>
                </a:solidFill>
                <a:latin typeface="Calibri"/>
                <a:cs typeface="Calibri"/>
              </a:rPr>
              <a:t>W2-</a:t>
            </a:r>
            <a:r>
              <a:rPr sz="2400" spc="-10" dirty="0">
                <a:solidFill>
                  <a:schemeClr val="bg2">
                    <a:lumMod val="10000"/>
                  </a:schemeClr>
                </a:solidFill>
                <a:latin typeface="PMingLiU"/>
                <a:cs typeface="PMingLiU"/>
              </a:rPr>
              <a:t>變數和運算</a:t>
            </a:r>
            <a:endParaRPr sz="2400" dirty="0">
              <a:solidFill>
                <a:schemeClr val="bg2">
                  <a:lumMod val="10000"/>
                </a:schemeClr>
              </a:solidFill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W3-</a:t>
            </a:r>
            <a:r>
              <a:rPr sz="2400" spc="-10" dirty="0">
                <a:solidFill>
                  <a:srgbClr val="0D0D0D"/>
                </a:solidFill>
                <a:latin typeface="PMingLiU"/>
                <a:cs typeface="PMingLiU"/>
              </a:rPr>
              <a:t>迴圈和格式化輸出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W4-</a:t>
            </a:r>
            <a:r>
              <a:rPr sz="2400" spc="-10" dirty="0">
                <a:solidFill>
                  <a:srgbClr val="0D0D0D"/>
                </a:solidFill>
                <a:latin typeface="PMingLiU"/>
                <a:cs typeface="PMingLiU"/>
              </a:rPr>
              <a:t>判斷式和容器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W5-</a:t>
            </a:r>
            <a:r>
              <a:rPr sz="2400" spc="-10" dirty="0">
                <a:solidFill>
                  <a:srgbClr val="0D0D0D"/>
                </a:solidFill>
                <a:latin typeface="PMingLiU"/>
                <a:cs typeface="PMingLiU"/>
              </a:rPr>
              <a:t>字串處理和輸出入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W6-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M1</a:t>
            </a:r>
            <a:r>
              <a:rPr sz="2400" spc="-25" dirty="0">
                <a:solidFill>
                  <a:srgbClr val="0D0D0D"/>
                </a:solidFill>
                <a:latin typeface="PMingLiU"/>
                <a:cs typeface="PMingLiU"/>
              </a:rPr>
              <a:t>測驗</a:t>
            </a:r>
            <a:endParaRPr sz="2400" dirty="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9946" y="1705130"/>
            <a:ext cx="3505200" cy="3511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W07-</a:t>
            </a:r>
            <a:r>
              <a:rPr sz="2400" spc="-15" dirty="0">
                <a:solidFill>
                  <a:srgbClr val="0D0D0D"/>
                </a:solidFill>
                <a:latin typeface="PMingLiU"/>
                <a:cs typeface="PMingLiU"/>
              </a:rPr>
              <a:t>字典容器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W08-</a:t>
            </a:r>
            <a:r>
              <a:rPr sz="2400" spc="-15" dirty="0">
                <a:solidFill>
                  <a:srgbClr val="FF0000"/>
                </a:solidFill>
                <a:latin typeface="PMingLiU"/>
                <a:cs typeface="PMingLiU"/>
              </a:rPr>
              <a:t>檔案處理</a:t>
            </a:r>
            <a:endParaRPr sz="2400" dirty="0">
              <a:solidFill>
                <a:srgbClr val="FF0000"/>
              </a:solidFill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W09-</a:t>
            </a:r>
            <a:r>
              <a:rPr sz="2400" spc="-25" dirty="0">
                <a:solidFill>
                  <a:srgbClr val="0D0D0D"/>
                </a:solidFill>
                <a:latin typeface="PMingLiU"/>
                <a:cs typeface="PMingLiU"/>
              </a:rPr>
              <a:t>函數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W10-</a:t>
            </a:r>
            <a:r>
              <a:rPr sz="2400" spc="-10" dirty="0">
                <a:solidFill>
                  <a:srgbClr val="0D0D0D"/>
                </a:solidFill>
                <a:latin typeface="PMingLiU"/>
                <a:cs typeface="PMingLiU"/>
              </a:rPr>
              <a:t>進階流程控制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W11-</a:t>
            </a:r>
            <a:r>
              <a:rPr sz="2400" spc="-15" dirty="0">
                <a:solidFill>
                  <a:srgbClr val="0D0D0D"/>
                </a:solidFill>
                <a:latin typeface="PMingLiU"/>
                <a:cs typeface="PMingLiU"/>
              </a:rPr>
              <a:t>進階運算</a:t>
            </a:r>
            <a:r>
              <a:rPr lang="zh-TW" altLang="en-US" sz="2400" spc="-15" dirty="0">
                <a:solidFill>
                  <a:srgbClr val="0D0D0D"/>
                </a:solidFill>
                <a:latin typeface="PMingLiU"/>
                <a:cs typeface="PMingLiU"/>
              </a:rPr>
              <a:t>和生成器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W12-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M2</a:t>
            </a:r>
            <a:r>
              <a:rPr sz="2400" spc="-25" dirty="0">
                <a:solidFill>
                  <a:srgbClr val="0D0D0D"/>
                </a:solidFill>
                <a:latin typeface="PMingLiU"/>
                <a:cs typeface="PMingLiU"/>
              </a:rPr>
              <a:t>測驗</a:t>
            </a:r>
            <a:endParaRPr sz="2400" dirty="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2400" y="1705130"/>
            <a:ext cx="3350260" cy="3511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W13-</a:t>
            </a:r>
            <a:r>
              <a:rPr lang="zh-TW" altLang="en-US" sz="2400" spc="-10" dirty="0">
                <a:solidFill>
                  <a:srgbClr val="0D0D0D"/>
                </a:solidFill>
                <a:latin typeface="Calibri"/>
                <a:cs typeface="Calibri"/>
              </a:rPr>
              <a:t>進階函數</a:t>
            </a:r>
            <a:endParaRPr lang="zh-TW" altLang="en-US"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10" dirty="0">
                <a:solidFill>
                  <a:srgbClr val="0D0D0D"/>
                </a:solidFill>
                <a:latin typeface="Calibri"/>
                <a:cs typeface="Calibri"/>
              </a:rPr>
              <a:t>W14-</a:t>
            </a:r>
            <a:r>
              <a:rPr lang="zh-TW" altLang="en-US" sz="2400" spc="-25" dirty="0">
                <a:solidFill>
                  <a:srgbClr val="0D0D0D"/>
                </a:solidFill>
                <a:latin typeface="PMingLiU"/>
                <a:cs typeface="PMingLiU"/>
              </a:rPr>
              <a:t>類別</a:t>
            </a:r>
            <a:endParaRPr lang="zh-TW" altLang="en-US"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W15-</a:t>
            </a:r>
            <a:r>
              <a:rPr lang="zh-TW" altLang="en-US" sz="2400" spc="-20" dirty="0">
                <a:solidFill>
                  <a:srgbClr val="0D0D0D"/>
                </a:solidFill>
                <a:latin typeface="PMingLiU"/>
                <a:cs typeface="PMingLiU"/>
              </a:rPr>
              <a:t>進階類別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W16-</a:t>
            </a:r>
            <a:r>
              <a:rPr sz="2400" spc="-10" dirty="0">
                <a:solidFill>
                  <a:srgbClr val="0D0D0D"/>
                </a:solidFill>
                <a:latin typeface="PMingLiU"/>
                <a:cs typeface="PMingLiU"/>
              </a:rPr>
              <a:t>模組和套件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W17-</a:t>
            </a:r>
            <a:r>
              <a:rPr sz="2400" spc="-10" dirty="0">
                <a:solidFill>
                  <a:srgbClr val="0D0D0D"/>
                </a:solidFill>
                <a:latin typeface="PMingLiU"/>
                <a:cs typeface="PMingLiU"/>
              </a:rPr>
              <a:t>進階設計</a:t>
            </a:r>
            <a:endParaRPr sz="2400" dirty="0">
              <a:latin typeface="PMingLiU"/>
              <a:cs typeface="PMingLiU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W18-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M3</a:t>
            </a:r>
            <a:r>
              <a:rPr sz="2400" spc="-25" dirty="0">
                <a:solidFill>
                  <a:srgbClr val="0D0D0D"/>
                </a:solidFill>
                <a:latin typeface="PMingLiU"/>
                <a:cs typeface="PMingLiU"/>
              </a:rPr>
              <a:t>測驗</a:t>
            </a:r>
            <a:endParaRPr sz="2400" dirty="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本週主題</a:t>
            </a:r>
            <a:r>
              <a:rPr lang="en-US" altLang="zh-TW" dirty="0"/>
              <a:t>:</a:t>
            </a:r>
            <a:r>
              <a:rPr lang="zh-TW" altLang="en-US" dirty="0"/>
              <a:t>檔案處理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Week8-</a:t>
            </a:r>
            <a:r>
              <a:rPr lang="zh-TW" altLang="en-US" dirty="0"/>
              <a:t>檔案處理</a:t>
            </a:r>
          </a:p>
          <a:p>
            <a:pPr lvl="1"/>
            <a:r>
              <a:rPr lang="en-US" altLang="zh-TW" dirty="0"/>
              <a:t>Topic 1(</a:t>
            </a:r>
            <a:r>
              <a:rPr lang="zh-TW" altLang="en-US" dirty="0"/>
              <a:t>主題</a:t>
            </a:r>
            <a:r>
              <a:rPr lang="en-US" altLang="zh-TW" dirty="0"/>
              <a:t>1)-</a:t>
            </a:r>
            <a:r>
              <a:rPr lang="zh-TW" altLang="en-US" dirty="0"/>
              <a:t>寫入檔案</a:t>
            </a:r>
            <a:r>
              <a:rPr lang="en-US" altLang="zh-TW" dirty="0"/>
              <a:t>: open() </a:t>
            </a:r>
            <a:r>
              <a:rPr lang="zh-TW" altLang="en-US" dirty="0"/>
              <a:t>和</a:t>
            </a:r>
            <a:r>
              <a:rPr lang="en-US" altLang="zh-TW" dirty="0"/>
              <a:t>print() function</a:t>
            </a:r>
          </a:p>
          <a:p>
            <a:pPr lvl="1"/>
            <a:r>
              <a:rPr lang="en-US" altLang="zh-TW" dirty="0"/>
              <a:t>Topic 2(</a:t>
            </a:r>
            <a:r>
              <a:rPr lang="zh-TW" altLang="en-US" dirty="0"/>
              <a:t>主題</a:t>
            </a:r>
            <a:r>
              <a:rPr lang="en-US" altLang="zh-TW" dirty="0"/>
              <a:t>2)-</a:t>
            </a:r>
            <a:r>
              <a:rPr lang="zh-TW" altLang="en-US" dirty="0"/>
              <a:t>讀出檔案</a:t>
            </a:r>
            <a:r>
              <a:rPr lang="en-US" altLang="zh-TW" dirty="0"/>
              <a:t>: open() and for line in fin</a:t>
            </a:r>
          </a:p>
          <a:p>
            <a:pPr lvl="1"/>
            <a:r>
              <a:rPr lang="en-US" altLang="zh-TW" dirty="0"/>
              <a:t>Topic 3(</a:t>
            </a:r>
            <a:r>
              <a:rPr lang="zh-TW" altLang="en-US" dirty="0"/>
              <a:t>主題</a:t>
            </a:r>
            <a:r>
              <a:rPr lang="en-US" altLang="zh-TW" dirty="0"/>
              <a:t>3)-</a:t>
            </a:r>
            <a:r>
              <a:rPr lang="zh-TW" altLang="en-US" dirty="0"/>
              <a:t>讀寫檔案</a:t>
            </a:r>
            <a:r>
              <a:rPr lang="en-US" altLang="zh-TW" dirty="0"/>
              <a:t>: </a:t>
            </a:r>
            <a:r>
              <a:rPr lang="en-US" altLang="zh-TW" dirty="0" err="1"/>
              <a:t>f.read</a:t>
            </a:r>
            <a:r>
              <a:rPr lang="en-US" altLang="zh-TW" dirty="0"/>
              <a:t>() and </a:t>
            </a:r>
            <a:r>
              <a:rPr lang="en-US" altLang="zh-TW" dirty="0" err="1"/>
              <a:t>f.write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Topic 4(</a:t>
            </a:r>
            <a:r>
              <a:rPr lang="zh-TW" altLang="en-US" dirty="0"/>
              <a:t>主題</a:t>
            </a:r>
            <a:r>
              <a:rPr lang="en-US" altLang="zh-TW" dirty="0"/>
              <a:t>4)-</a:t>
            </a:r>
            <a:r>
              <a:rPr lang="zh-TW" altLang="en-US" dirty="0"/>
              <a:t>用</a:t>
            </a:r>
            <a:r>
              <a:rPr lang="en-US" altLang="zh-TW" dirty="0"/>
              <a:t>with</a:t>
            </a:r>
          </a:p>
          <a:p>
            <a:pPr lvl="1"/>
            <a:r>
              <a:rPr lang="en-US" altLang="zh-TW" dirty="0"/>
              <a:t>Topic 5(</a:t>
            </a:r>
            <a:r>
              <a:rPr lang="zh-TW" altLang="en-US" dirty="0"/>
              <a:t>主題</a:t>
            </a:r>
            <a:r>
              <a:rPr lang="en-US" altLang="zh-TW" dirty="0"/>
              <a:t>5)-</a:t>
            </a:r>
            <a:r>
              <a:rPr lang="zh-TW" altLang="en-US" dirty="0"/>
              <a:t>資料排序</a:t>
            </a:r>
          </a:p>
          <a:p>
            <a:pPr lvl="1"/>
            <a:r>
              <a:rPr lang="en-US" altLang="zh-TW" dirty="0"/>
              <a:t>Topic 6(</a:t>
            </a:r>
            <a:r>
              <a:rPr lang="zh-TW" altLang="en-US" dirty="0"/>
              <a:t>主題</a:t>
            </a:r>
            <a:r>
              <a:rPr lang="en-US" altLang="zh-TW" dirty="0"/>
              <a:t>6)-</a:t>
            </a:r>
            <a:r>
              <a:rPr lang="zh-TW" altLang="en-US" dirty="0"/>
              <a:t>複習變數型別</a:t>
            </a:r>
            <a:endParaRPr lang="en-US" altLang="zh-TW" dirty="0"/>
          </a:p>
          <a:p>
            <a:pPr lvl="1"/>
            <a:r>
              <a:rPr lang="en-US" altLang="zh-TW" dirty="0"/>
              <a:t>Topic 7(</a:t>
            </a:r>
            <a:r>
              <a:rPr lang="zh-TW" altLang="en-US" dirty="0"/>
              <a:t>主題</a:t>
            </a:r>
            <a:r>
              <a:rPr lang="en-US" altLang="zh-TW" dirty="0"/>
              <a:t>7)-</a:t>
            </a:r>
            <a:r>
              <a:rPr lang="zh-TW" altLang="en-US" dirty="0"/>
              <a:t>十進制 </a:t>
            </a:r>
            <a:r>
              <a:rPr lang="en-US" altLang="zh-TW" dirty="0"/>
              <a:t>(Decimal) </a:t>
            </a:r>
            <a:r>
              <a:rPr lang="zh-TW" altLang="en-US" dirty="0"/>
              <a:t>浮點數運算</a:t>
            </a:r>
            <a:endParaRPr lang="en-US" altLang="zh-TW" dirty="0"/>
          </a:p>
          <a:p>
            <a:pPr lvl="1"/>
            <a:r>
              <a:rPr lang="en-US" altLang="zh-TW" dirty="0"/>
              <a:t>Topic 8(</a:t>
            </a:r>
            <a:r>
              <a:rPr lang="zh-TW" altLang="en-US" dirty="0"/>
              <a:t>主題</a:t>
            </a:r>
            <a:r>
              <a:rPr lang="en-US" altLang="zh-TW" dirty="0"/>
              <a:t>8)-</a:t>
            </a:r>
            <a:r>
              <a:rPr lang="zh-TW" altLang="en-US" dirty="0"/>
              <a:t>複習格式化輸出</a:t>
            </a:r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315FE9-8DE1-442C-9E59-9AAC3C3958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IPO Model (W8)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30A99E4-A913-48EB-BB80-23F6FB580A1B}"/>
              </a:ext>
            </a:extLst>
          </p:cNvPr>
          <p:cNvGrpSpPr/>
          <p:nvPr/>
        </p:nvGrpSpPr>
        <p:grpSpPr>
          <a:xfrm>
            <a:off x="152400" y="1138670"/>
            <a:ext cx="11681781" cy="3120277"/>
            <a:chOff x="152400" y="1138670"/>
            <a:chExt cx="11681781" cy="3120277"/>
          </a:xfrm>
        </p:grpSpPr>
        <p:sp>
          <p:nvSpPr>
            <p:cNvPr id="25" name="矩形 24"/>
            <p:cNvSpPr/>
            <p:nvPr/>
          </p:nvSpPr>
          <p:spPr>
            <a:xfrm>
              <a:off x="152400" y="1138670"/>
              <a:ext cx="11681781" cy="312027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/>
            </a:p>
          </p:txBody>
        </p:sp>
        <p:grpSp>
          <p:nvGrpSpPr>
            <p:cNvPr id="16" name="群組 15"/>
            <p:cNvGrpSpPr/>
            <p:nvPr/>
          </p:nvGrpSpPr>
          <p:grpSpPr>
            <a:xfrm>
              <a:off x="457200" y="1295394"/>
              <a:ext cx="10972801" cy="2612445"/>
              <a:chOff x="627186" y="2301384"/>
              <a:chExt cx="8229601" cy="1986941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59424" y="2321169"/>
                <a:ext cx="1652954" cy="641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/>
                  <a:t>Input</a:t>
                </a:r>
                <a:endParaRPr lang="zh-TW" altLang="en-US" sz="24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273670" y="2321169"/>
                <a:ext cx="1652954" cy="641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Process</a:t>
                </a:r>
                <a:endParaRPr lang="zh-TW" altLang="en-US" sz="2400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887916" y="2301384"/>
                <a:ext cx="1652954" cy="6418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Output</a:t>
                </a:r>
                <a:endParaRPr lang="zh-TW" altLang="en-US" sz="2400" dirty="0"/>
              </a:p>
            </p:txBody>
          </p:sp>
          <p:sp>
            <p:nvSpPr>
              <p:cNvPr id="20" name="向右箭號 19"/>
              <p:cNvSpPr/>
              <p:nvPr/>
            </p:nvSpPr>
            <p:spPr>
              <a:xfrm>
                <a:off x="2445727" y="2437666"/>
                <a:ext cx="694593" cy="40884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21" name="向右箭號 20"/>
              <p:cNvSpPr/>
              <p:nvPr/>
            </p:nvSpPr>
            <p:spPr>
              <a:xfrm>
                <a:off x="5059974" y="2417883"/>
                <a:ext cx="694593" cy="40884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627186" y="3222312"/>
                <a:ext cx="2614246" cy="959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000" dirty="0"/>
                  <a:t>從檔案輸入資料</a:t>
                </a:r>
                <a:endParaRPr lang="en-US" altLang="zh-TW" sz="2000" dirty="0"/>
              </a:p>
              <a:p>
                <a:r>
                  <a:rPr lang="en-US" altLang="zh-TW" dirty="0"/>
                  <a:t> I/O</a:t>
                </a:r>
                <a:r>
                  <a:rPr lang="zh-TW" altLang="en-US" dirty="0"/>
                  <a:t>函數</a:t>
                </a:r>
                <a:r>
                  <a:rPr lang="en-US" altLang="zh-TW" dirty="0"/>
                  <a:t>:open()</a:t>
                </a:r>
              </a:p>
              <a:p>
                <a:r>
                  <a:rPr lang="en-US" altLang="zh-TW" dirty="0"/>
                  <a:t> I/O</a:t>
                </a:r>
                <a:r>
                  <a:rPr lang="zh-TW" altLang="en-US" dirty="0"/>
                  <a:t>函數</a:t>
                </a:r>
                <a:r>
                  <a:rPr lang="en-US" altLang="zh-TW" dirty="0"/>
                  <a:t>:read()</a:t>
                </a:r>
              </a:p>
              <a:p>
                <a:endParaRPr lang="en-US" altLang="zh-TW" sz="20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887916" y="3222312"/>
                <a:ext cx="2968871" cy="491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I/O</a:t>
                </a:r>
                <a:r>
                  <a:rPr lang="zh-TW" altLang="en-US" dirty="0"/>
                  <a:t>函數</a:t>
                </a:r>
                <a:r>
                  <a:rPr lang="en-US" altLang="zh-TW" dirty="0"/>
                  <a:t>:close()</a:t>
                </a:r>
              </a:p>
              <a:p>
                <a:r>
                  <a:rPr lang="en-US" altLang="zh-TW" dirty="0"/>
                  <a:t>I/O</a:t>
                </a:r>
                <a:r>
                  <a:rPr lang="zh-TW" altLang="en-US" dirty="0"/>
                  <a:t>函數</a:t>
                </a:r>
                <a:r>
                  <a:rPr lang="en-US" altLang="zh-TW" dirty="0"/>
                  <a:t>:write()</a:t>
                </a:r>
                <a:endParaRPr lang="zh-TW" altLang="en-US" sz="20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3273670" y="3164717"/>
                <a:ext cx="2781299" cy="1123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使用</a:t>
                </a:r>
                <a:r>
                  <a:rPr lang="en-US" altLang="zh-TW" dirty="0"/>
                  <a:t>for </a:t>
                </a:r>
                <a:r>
                  <a:rPr lang="zh-TW" altLang="en-US" dirty="0"/>
                  <a:t>迴圈讀入檔案內容</a:t>
                </a:r>
                <a:endParaRPr lang="en-US" altLang="zh-TW" dirty="0"/>
              </a:p>
              <a:p>
                <a:r>
                  <a:rPr lang="en-US" altLang="zh-TW" dirty="0"/>
                  <a:t>with/as</a:t>
                </a:r>
                <a:r>
                  <a:rPr lang="zh-TW" altLang="en-US" dirty="0"/>
                  <a:t>的使用</a:t>
                </a:r>
                <a:endParaRPr lang="en-US" altLang="zh-TW" sz="2000" dirty="0"/>
              </a:p>
              <a:p>
                <a:r>
                  <a:rPr lang="zh-TW" altLang="en-US" dirty="0"/>
                  <a:t>資料排序</a:t>
                </a:r>
                <a:r>
                  <a:rPr lang="en-US" altLang="zh-TW" dirty="0"/>
                  <a:t>, sorted()</a:t>
                </a:r>
                <a:r>
                  <a:rPr lang="zh-TW" altLang="en-US" dirty="0"/>
                  <a:t>函數</a:t>
                </a:r>
                <a:endParaRPr lang="en-US" altLang="zh-TW" dirty="0"/>
              </a:p>
              <a:p>
                <a:r>
                  <a:rPr lang="zh-TW" altLang="en-US" dirty="0"/>
                  <a:t>內建函數</a:t>
                </a:r>
                <a:r>
                  <a:rPr lang="en-US" altLang="zh-TW" dirty="0"/>
                  <a:t>max()/min()</a:t>
                </a:r>
                <a:r>
                  <a:rPr lang="zh-TW" altLang="en-US" dirty="0"/>
                  <a:t>函數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675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Topic 1-</a:t>
            </a:r>
            <a:r>
              <a:rPr lang="zh-TW" altLang="en-US" dirty="0"/>
              <a:t>寫入檔案</a:t>
            </a:r>
            <a:r>
              <a:rPr lang="en-US" altLang="zh-TW" dirty="0"/>
              <a:t>open() </a:t>
            </a:r>
            <a:r>
              <a:rPr lang="zh-TW" altLang="en-US" dirty="0"/>
              <a:t>和</a:t>
            </a:r>
            <a:r>
              <a:rPr lang="en-US" altLang="zh-TW" dirty="0"/>
              <a:t>print()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Step 1: </a:t>
            </a:r>
            <a:r>
              <a:rPr lang="zh-TW" altLang="en-US" dirty="0"/>
              <a:t>將一個</a:t>
            </a:r>
            <a:r>
              <a:rPr lang="en-US" altLang="zh-TW" dirty="0"/>
              <a:t>List</a:t>
            </a:r>
            <a:r>
              <a:rPr lang="zh-TW" altLang="en-US" dirty="0"/>
              <a:t>（串列）資料寫入檔案</a:t>
            </a:r>
          </a:p>
          <a:p>
            <a:r>
              <a:rPr lang="en-US" altLang="zh-TW" dirty="0"/>
              <a:t>Step 2: </a:t>
            </a:r>
            <a:r>
              <a:rPr lang="zh-TW" altLang="en-US" dirty="0"/>
              <a:t>開啟一個檔案</a:t>
            </a:r>
          </a:p>
          <a:p>
            <a:r>
              <a:rPr lang="en-US" altLang="zh-TW" dirty="0"/>
              <a:t>Step 3: </a:t>
            </a:r>
            <a:r>
              <a:rPr lang="zh-TW" altLang="en-US" dirty="0"/>
              <a:t>使用</a:t>
            </a:r>
            <a:r>
              <a:rPr lang="en-US" altLang="zh-TW" dirty="0"/>
              <a:t>print()</a:t>
            </a:r>
            <a:r>
              <a:rPr lang="zh-TW" altLang="en-US" dirty="0"/>
              <a:t>寫入檔案</a:t>
            </a:r>
          </a:p>
          <a:p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E0BF8B-5C4E-4F31-858F-6E8AF02F8272}"/>
              </a:ext>
            </a:extLst>
          </p:cNvPr>
          <p:cNvSpPr/>
          <p:nvPr/>
        </p:nvSpPr>
        <p:spPr>
          <a:xfrm>
            <a:off x="818055" y="3892023"/>
            <a:ext cx="7924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fout</a:t>
            </a:r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</a:rPr>
              <a:t> = open('score.txt', 'w’)</a:t>
            </a:r>
          </a:p>
          <a:p>
            <a:r>
              <a:rPr lang="en-US" altLang="zh-TW" sz="32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3200" dirty="0">
                <a:solidFill>
                  <a:srgbClr val="000000"/>
                </a:solidFill>
                <a:latin typeface="Courier New" panose="02070309020205020404" pitchFamily="49" charset="0"/>
              </a:rPr>
              <a:t> score </a:t>
            </a:r>
            <a:r>
              <a:rPr lang="en-US" altLang="zh-TW" sz="32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3200" dirty="0">
                <a:solidFill>
                  <a:srgbClr val="000000"/>
                </a:solidFill>
                <a:latin typeface="Courier New" panose="02070309020205020404" pitchFamily="49" charset="0"/>
              </a:rPr>
              <a:t> scores:</a:t>
            </a:r>
          </a:p>
          <a:p>
            <a:r>
              <a:rPr lang="en-US" altLang="zh-TW" sz="3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TW" sz="32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(score, </a:t>
            </a:r>
            <a:r>
              <a:rPr lang="en-US" altLang="zh-TW" sz="3200" dirty="0">
                <a:solidFill>
                  <a:srgbClr val="001080"/>
                </a:solidFill>
                <a:latin typeface="Courier New" panose="02070309020205020404" pitchFamily="49" charset="0"/>
              </a:rPr>
              <a:t>file</a:t>
            </a:r>
            <a:r>
              <a:rPr lang="en-US" altLang="zh-TW" sz="32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fout</a:t>
            </a:r>
            <a:r>
              <a:rPr lang="en-US" altLang="zh-TW" sz="3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3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fout.close</a:t>
            </a:r>
            <a:r>
              <a:rPr lang="en-US" altLang="zh-TW" sz="3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zh-TW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9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Topic 2-</a:t>
            </a:r>
            <a:r>
              <a:rPr lang="zh-TW" altLang="en-US" dirty="0"/>
              <a:t>讀出檔案</a:t>
            </a:r>
            <a:r>
              <a:rPr lang="en-US" altLang="zh-TW" dirty="0"/>
              <a:t>: for line in fin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Step 4: </a:t>
            </a:r>
            <a:r>
              <a:rPr lang="zh-TW" altLang="en-US" dirty="0"/>
              <a:t>從</a:t>
            </a:r>
            <a:r>
              <a:rPr lang="en-US" altLang="zh-TW" dirty="0"/>
              <a:t>score.txt</a:t>
            </a:r>
            <a:r>
              <a:rPr lang="zh-TW" altLang="en-US" dirty="0"/>
              <a:t>輸入資料到程式，印出來</a:t>
            </a:r>
          </a:p>
          <a:p>
            <a:r>
              <a:rPr lang="en-US" altLang="zh-TW" dirty="0"/>
              <a:t>Step 5: </a:t>
            </a:r>
            <a:r>
              <a:rPr lang="zh-TW" altLang="en-US" dirty="0"/>
              <a:t>從</a:t>
            </a:r>
            <a:r>
              <a:rPr lang="en-US" altLang="zh-TW" dirty="0"/>
              <a:t>score.txt</a:t>
            </a:r>
            <a:r>
              <a:rPr lang="zh-TW" altLang="en-US" dirty="0"/>
              <a:t>輸入資料，算人數</a:t>
            </a:r>
          </a:p>
          <a:p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B690D8-B80F-420D-9853-B781F8A45B32}"/>
              </a:ext>
            </a:extLst>
          </p:cNvPr>
          <p:cNvSpPr/>
          <p:nvPr/>
        </p:nvSpPr>
        <p:spPr>
          <a:xfrm>
            <a:off x="914400" y="298601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count=</a:t>
            </a:r>
            <a:r>
              <a:rPr lang="en-US" altLang="zh-TW" sz="2400" dirty="0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fin=</a:t>
            </a:r>
            <a:r>
              <a:rPr lang="en-US" altLang="zh-TW" sz="2400" dirty="0">
                <a:solidFill>
                  <a:srgbClr val="795E26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'score.txt'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2400" dirty="0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line </a:t>
            </a:r>
            <a:r>
              <a:rPr lang="en-US" altLang="zh-TW" sz="240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fin: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 count +=</a:t>
            </a:r>
            <a:r>
              <a:rPr lang="en-US" altLang="zh-TW" sz="24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fin.close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2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</a:t>
            </a:r>
            <a:r>
              <a:rPr lang="en-US" altLang="zh-TW" sz="2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"The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 number is 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{count}</a:t>
            </a:r>
            <a:r>
              <a:rPr lang="en-US" altLang="zh-TW" sz="2400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8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Topic 3</a:t>
            </a:r>
            <a:r>
              <a:rPr lang="zh-TW" altLang="en-US" dirty="0"/>
              <a:t>讀寫檔案</a:t>
            </a:r>
            <a:r>
              <a:rPr lang="en-US" altLang="zh-TW" dirty="0"/>
              <a:t>: </a:t>
            </a:r>
            <a:r>
              <a:rPr lang="en-US" altLang="zh-TW" dirty="0" err="1"/>
              <a:t>f.read</a:t>
            </a:r>
            <a:r>
              <a:rPr lang="en-US" altLang="zh-TW" dirty="0"/>
              <a:t>() and </a:t>
            </a:r>
            <a:r>
              <a:rPr lang="en-US" altLang="zh-TW" dirty="0" err="1"/>
              <a:t>f.write</a:t>
            </a:r>
            <a:r>
              <a:rPr lang="en-US" altLang="zh-TW" dirty="0"/>
              <a:t>()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Methods of File Objects:</a:t>
            </a:r>
          </a:p>
          <a:p>
            <a:pPr lvl="1"/>
            <a:r>
              <a:rPr lang="en-US" altLang="zh-TW" dirty="0" err="1"/>
              <a:t>f.read</a:t>
            </a:r>
            <a:r>
              <a:rPr lang="en-US" altLang="zh-TW" dirty="0"/>
              <a:t>(size)</a:t>
            </a:r>
          </a:p>
          <a:p>
            <a:pPr lvl="1"/>
            <a:r>
              <a:rPr lang="en-US" altLang="zh-TW" dirty="0" err="1"/>
              <a:t>f.readline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f.write</a:t>
            </a:r>
            <a:r>
              <a:rPr lang="en-US" altLang="zh-TW" dirty="0"/>
              <a:t>(string)</a:t>
            </a:r>
          </a:p>
          <a:p>
            <a:pPr lvl="1"/>
            <a:r>
              <a:rPr lang="en-US" altLang="zh-TW" dirty="0" err="1"/>
              <a:t>f.seek</a:t>
            </a:r>
            <a:r>
              <a:rPr lang="en-US" altLang="zh-TW" dirty="0"/>
              <a:t>(5)</a:t>
            </a:r>
          </a:p>
          <a:p>
            <a:pPr lvl="1"/>
            <a:r>
              <a:rPr lang="en-US" altLang="zh-TW" dirty="0" err="1"/>
              <a:t>f.tell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f.close</a:t>
            </a:r>
            <a:r>
              <a:rPr lang="en-US" altLang="zh-TW" dirty="0"/>
              <a:t>()</a:t>
            </a:r>
          </a:p>
          <a:p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Topic 4-</a:t>
            </a:r>
            <a:r>
              <a:rPr lang="zh-TW" altLang="en-US" dirty="0"/>
              <a:t>用</a:t>
            </a:r>
            <a:r>
              <a:rPr lang="en-US" altLang="zh-TW" dirty="0"/>
              <a:t>with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count = 0</a:t>
            </a:r>
          </a:p>
          <a:p>
            <a:pPr marL="0" indent="0">
              <a:buNone/>
            </a:pPr>
            <a:r>
              <a:rPr lang="en-US" altLang="zh-TW" dirty="0"/>
              <a:t>total = 0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with </a:t>
            </a:r>
            <a:r>
              <a:rPr lang="en-US" altLang="zh-TW" dirty="0"/>
              <a:t>open('score.txt') as fin:</a:t>
            </a:r>
          </a:p>
          <a:p>
            <a:pPr marL="0" indent="0">
              <a:buNone/>
            </a:pPr>
            <a:r>
              <a:rPr lang="en-US" altLang="zh-TW" dirty="0"/>
              <a:t>    for line in fin:</a:t>
            </a:r>
          </a:p>
          <a:p>
            <a:pPr marL="0" indent="0">
              <a:buNone/>
            </a:pPr>
            <a:r>
              <a:rPr lang="en-US" altLang="zh-TW" dirty="0"/>
              <a:t>        count += 1</a:t>
            </a:r>
          </a:p>
          <a:p>
            <a:pPr marL="0" indent="0">
              <a:buNone/>
            </a:pPr>
            <a:r>
              <a:rPr lang="en-US" altLang="zh-TW" dirty="0"/>
              <a:t>        total += int(line)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f"Average</a:t>
            </a:r>
            <a:r>
              <a:rPr lang="en-US" altLang="zh-TW" dirty="0"/>
              <a:t> score= {total/count:.2f}")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47E28-8ECD-45F1-8F1A-99AE66C4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Topic 5-</a:t>
            </a:r>
            <a:r>
              <a:rPr lang="zh-TW" altLang="en-US" dirty="0"/>
              <a:t>資料排序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10E04-FD58-40D2-86C4-9A3259ED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668000" cy="4525963"/>
          </a:xfrm>
        </p:spPr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 err="1"/>
              <a:t>obj.sort</a:t>
            </a:r>
            <a:r>
              <a:rPr lang="en-US" altLang="zh-TW" dirty="0"/>
              <a:t>()</a:t>
            </a:r>
            <a:r>
              <a:rPr lang="zh-TW" altLang="en-US" dirty="0"/>
              <a:t>排序</a:t>
            </a:r>
          </a:p>
          <a:p>
            <a:r>
              <a:rPr lang="en-US" altLang="zh-TW" dirty="0" err="1"/>
              <a:t>scores.sort</a:t>
            </a:r>
            <a:r>
              <a:rPr lang="en-US" altLang="zh-TW" dirty="0"/>
              <a:t>(reverse = False)</a:t>
            </a:r>
          </a:p>
          <a:p>
            <a:r>
              <a:rPr lang="en-US" altLang="zh-TW" dirty="0" err="1"/>
              <a:t>scores.sort</a:t>
            </a:r>
            <a:r>
              <a:rPr lang="en-US" altLang="zh-TW" dirty="0"/>
              <a:t>(reverse = True)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sorted()</a:t>
            </a:r>
            <a:r>
              <a:rPr lang="zh-TW" altLang="en-US" dirty="0"/>
              <a:t>函數排序</a:t>
            </a:r>
          </a:p>
          <a:p>
            <a:r>
              <a:rPr lang="en-US" altLang="zh-TW" dirty="0"/>
              <a:t>sorted(</a:t>
            </a:r>
            <a:r>
              <a:rPr lang="en-US" altLang="zh-TW" dirty="0" err="1"/>
              <a:t>scores,reverse</a:t>
            </a:r>
            <a:r>
              <a:rPr lang="en-US" altLang="zh-TW" dirty="0"/>
              <a:t> = False)</a:t>
            </a:r>
          </a:p>
          <a:p>
            <a:r>
              <a:rPr lang="en-US" altLang="zh-TW" dirty="0"/>
              <a:t>sorted(</a:t>
            </a:r>
            <a:r>
              <a:rPr lang="en-US" altLang="zh-TW" dirty="0" err="1"/>
              <a:t>scores,reverse</a:t>
            </a:r>
            <a:r>
              <a:rPr lang="en-US" altLang="zh-TW" dirty="0"/>
              <a:t> = True)</a:t>
            </a:r>
          </a:p>
          <a:p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7669B8-1AC4-4CFA-BF51-55C87E0A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9413B-C25F-4AD9-A20B-1B2BD8F786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3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Office-Files-PowerPoint-Template-27596</Template>
  <TotalTime>0</TotalTime>
  <Words>711</Words>
  <Application>Microsoft Office PowerPoint</Application>
  <PresentationFormat>Widescreen</PresentationFormat>
  <Paragraphs>138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微軟正黑體</vt:lpstr>
      <vt:lpstr>PMingLiU</vt:lpstr>
      <vt:lpstr>Arial</vt:lpstr>
      <vt:lpstr>Baskerville Old Face</vt:lpstr>
      <vt:lpstr>Calibri</vt:lpstr>
      <vt:lpstr>Courier New</vt:lpstr>
      <vt:lpstr>Office 佈景主題</vt:lpstr>
      <vt:lpstr>PowerPoint Presentation</vt:lpstr>
      <vt:lpstr>課程大綱</vt:lpstr>
      <vt:lpstr>本週主題:檔案處理</vt:lpstr>
      <vt:lpstr>PowerPoint Presentation</vt:lpstr>
      <vt:lpstr>Topic 1-寫入檔案open() 和print()</vt:lpstr>
      <vt:lpstr>Topic 2-讀出檔案: for line in fin</vt:lpstr>
      <vt:lpstr>Topic 3讀寫檔案: f.read() and f.write()</vt:lpstr>
      <vt:lpstr>Topic 4-用with</vt:lpstr>
      <vt:lpstr>Topic 5-資料排序</vt:lpstr>
      <vt:lpstr>Topic 6複習變數型別</vt:lpstr>
      <vt:lpstr>Topic 7(主題7)- 二進制的浮點數運算和十進制 (Decimal) 浮點數運算</vt:lpstr>
      <vt:lpstr>Topic 8-複習格式化輸出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Hsueh-Ting Chu</dc:creator>
  <cp:lastModifiedBy>朱學亭</cp:lastModifiedBy>
  <cp:revision>74</cp:revision>
  <cp:lastPrinted>2020-09-07T21:19:39Z</cp:lastPrinted>
  <dcterms:created xsi:type="dcterms:W3CDTF">2017-09-23T04:08:27Z</dcterms:created>
  <dcterms:modified xsi:type="dcterms:W3CDTF">2022-09-26T17:37:15Z</dcterms:modified>
</cp:coreProperties>
</file>