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0" r:id="rId3"/>
    <p:sldId id="272" r:id="rId4"/>
    <p:sldId id="264" r:id="rId5"/>
    <p:sldId id="267" r:id="rId6"/>
    <p:sldId id="265" r:id="rId7"/>
    <p:sldId id="266" r:id="rId8"/>
    <p:sldId id="268" r:id="rId9"/>
    <p:sldId id="269" r:id="rId10"/>
    <p:sldId id="273" r:id="rId11"/>
    <p:sldId id="275" r:id="rId12"/>
    <p:sldId id="276" r:id="rId13"/>
    <p:sldId id="277" r:id="rId14"/>
    <p:sldId id="278" r:id="rId15"/>
    <p:sldId id="279" r:id="rId16"/>
    <p:sldId id="280" r:id="rId17"/>
    <p:sldId id="281" r:id="rId18"/>
    <p:sldId id="306"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9" r:id="rId34"/>
    <p:sldId id="301" r:id="rId35"/>
    <p:sldId id="302" r:id="rId36"/>
    <p:sldId id="303" r:id="rId37"/>
    <p:sldId id="304" r:id="rId38"/>
    <p:sldId id="305" r:id="rId39"/>
    <p:sldId id="274" r:id="rId40"/>
    <p:sldId id="296" r:id="rId41"/>
    <p:sldId id="297" r:id="rId42"/>
    <p:sldId id="298" r:id="rId43"/>
    <p:sldId id="26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E2F"/>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83" d="100"/>
          <a:sy n="83" d="100"/>
        </p:scale>
        <p:origin x="662"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3680B-1016-47BA-8334-1941C21026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TW" altLang="en-US"/>
        </a:p>
      </dgm:t>
    </dgm:pt>
    <dgm:pt modelId="{950CC075-B1EF-46B3-B007-570093F7F8B6}">
      <dgm:prSet phldrT="[文字]"/>
      <dgm:spPr/>
      <dgm:t>
        <a:bodyPr/>
        <a:lstStyle/>
        <a:p>
          <a:r>
            <a:rPr lang="en-US" altLang="zh-TW" smtClean="0"/>
            <a:t>01</a:t>
          </a:r>
          <a:endParaRPr lang="zh-TW" altLang="en-US"/>
        </a:p>
      </dgm:t>
    </dgm:pt>
    <dgm:pt modelId="{7F637D80-B413-47BF-8A52-49BE47A57058}" type="parTrans" cxnId="{F42F1FC2-D535-4672-93B2-0028FE265E2F}">
      <dgm:prSet/>
      <dgm:spPr/>
      <dgm:t>
        <a:bodyPr/>
        <a:lstStyle/>
        <a:p>
          <a:endParaRPr lang="zh-TW" altLang="en-US"/>
        </a:p>
      </dgm:t>
    </dgm:pt>
    <dgm:pt modelId="{3607303D-55EC-473E-9454-EC608701A631}" type="sibTrans" cxnId="{F42F1FC2-D535-4672-93B2-0028FE265E2F}">
      <dgm:prSet/>
      <dgm:spPr/>
      <dgm:t>
        <a:bodyPr/>
        <a:lstStyle/>
        <a:p>
          <a:endParaRPr lang="zh-TW" altLang="en-US"/>
        </a:p>
      </dgm:t>
    </dgm:pt>
    <dgm:pt modelId="{12BE3E71-C662-4768-8685-E59B18FE6D56}">
      <dgm:prSet phldrT="[文字]"/>
      <dgm:spPr/>
      <dgm:t>
        <a:bodyPr/>
        <a:lstStyle/>
        <a:p>
          <a:r>
            <a:rPr lang="en-US" altLang="zh-TW" smtClean="0"/>
            <a:t>Ways of optical inspection</a:t>
          </a:r>
          <a:endParaRPr lang="zh-TW" altLang="en-US"/>
        </a:p>
      </dgm:t>
    </dgm:pt>
    <dgm:pt modelId="{29BB354D-9530-4A75-A76D-218CC9542F65}" type="parTrans" cxnId="{101AB050-B7D0-4B5F-B124-63CBD318926F}">
      <dgm:prSet/>
      <dgm:spPr/>
      <dgm:t>
        <a:bodyPr/>
        <a:lstStyle/>
        <a:p>
          <a:endParaRPr lang="zh-TW" altLang="en-US"/>
        </a:p>
      </dgm:t>
    </dgm:pt>
    <dgm:pt modelId="{EDB1E1A3-2379-4AA7-9330-1146DA324444}" type="sibTrans" cxnId="{101AB050-B7D0-4B5F-B124-63CBD318926F}">
      <dgm:prSet/>
      <dgm:spPr/>
      <dgm:t>
        <a:bodyPr/>
        <a:lstStyle/>
        <a:p>
          <a:endParaRPr lang="zh-TW" altLang="en-US"/>
        </a:p>
      </dgm:t>
    </dgm:pt>
    <dgm:pt modelId="{F3B24E0F-2797-4A1C-872F-8DCC92D146C8}">
      <dgm:prSet phldrT="[文字]"/>
      <dgm:spPr/>
      <dgm:t>
        <a:bodyPr/>
        <a:lstStyle/>
        <a:p>
          <a:r>
            <a:rPr lang="en-US" altLang="zh-TW" smtClean="0"/>
            <a:t>Over-kill and inder-kill problems</a:t>
          </a:r>
          <a:endParaRPr lang="zh-TW" altLang="en-US"/>
        </a:p>
      </dgm:t>
    </dgm:pt>
    <dgm:pt modelId="{D388B794-65B6-4598-B99D-9A2A5DD3CF12}" type="parTrans" cxnId="{56AEB8A1-7079-4D09-886D-0670CC9325B4}">
      <dgm:prSet/>
      <dgm:spPr/>
      <dgm:t>
        <a:bodyPr/>
        <a:lstStyle/>
        <a:p>
          <a:endParaRPr lang="zh-TW" altLang="en-US"/>
        </a:p>
      </dgm:t>
    </dgm:pt>
    <dgm:pt modelId="{48993D71-589A-4EAE-99F4-065471639198}" type="sibTrans" cxnId="{56AEB8A1-7079-4D09-886D-0670CC9325B4}">
      <dgm:prSet/>
      <dgm:spPr/>
      <dgm:t>
        <a:bodyPr/>
        <a:lstStyle/>
        <a:p>
          <a:endParaRPr lang="zh-TW" altLang="en-US"/>
        </a:p>
      </dgm:t>
    </dgm:pt>
    <dgm:pt modelId="{695FBB0B-37EA-4340-9B89-920DE5A5C69A}">
      <dgm:prSet phldrT="[文字]"/>
      <dgm:spPr/>
      <dgm:t>
        <a:bodyPr/>
        <a:lstStyle/>
        <a:p>
          <a:r>
            <a:rPr lang="en-US" altLang="zh-TW" smtClean="0"/>
            <a:t>02</a:t>
          </a:r>
          <a:endParaRPr lang="zh-TW" altLang="en-US"/>
        </a:p>
      </dgm:t>
    </dgm:pt>
    <dgm:pt modelId="{867F502C-E62C-4093-ADC3-CE4281DD0D76}" type="parTrans" cxnId="{F261B608-691F-4F5A-BD3C-F612A903A43E}">
      <dgm:prSet/>
      <dgm:spPr/>
      <dgm:t>
        <a:bodyPr/>
        <a:lstStyle/>
        <a:p>
          <a:endParaRPr lang="zh-TW" altLang="en-US"/>
        </a:p>
      </dgm:t>
    </dgm:pt>
    <dgm:pt modelId="{79AF7841-E723-4D1B-A999-076A07720FAC}" type="sibTrans" cxnId="{F261B608-691F-4F5A-BD3C-F612A903A43E}">
      <dgm:prSet/>
      <dgm:spPr/>
      <dgm:t>
        <a:bodyPr/>
        <a:lstStyle/>
        <a:p>
          <a:endParaRPr lang="zh-TW" altLang="en-US"/>
        </a:p>
      </dgm:t>
    </dgm:pt>
    <dgm:pt modelId="{7E490072-08DA-4A5B-8A30-C2D1B41BEDCB}">
      <dgm:prSet phldrT="[文字]"/>
      <dgm:spPr/>
      <dgm:t>
        <a:bodyPr/>
        <a:lstStyle/>
        <a:p>
          <a:r>
            <a:rPr lang="en-US" altLang="zh-TW" smtClean="0"/>
            <a:t>Deep Learning &amp; CNN </a:t>
          </a:r>
          <a:endParaRPr lang="zh-TW" altLang="en-US"/>
        </a:p>
      </dgm:t>
    </dgm:pt>
    <dgm:pt modelId="{5BC556AD-8F93-4579-94D1-541141B0DF8B}" type="parTrans" cxnId="{321EA950-A183-40A2-869F-1D182E57FB0D}">
      <dgm:prSet/>
      <dgm:spPr/>
      <dgm:t>
        <a:bodyPr/>
        <a:lstStyle/>
        <a:p>
          <a:endParaRPr lang="zh-TW" altLang="en-US"/>
        </a:p>
      </dgm:t>
    </dgm:pt>
    <dgm:pt modelId="{F6F2FDE7-8D03-4C1A-B81D-883F20DE812E}" type="sibTrans" cxnId="{321EA950-A183-40A2-869F-1D182E57FB0D}">
      <dgm:prSet/>
      <dgm:spPr/>
      <dgm:t>
        <a:bodyPr/>
        <a:lstStyle/>
        <a:p>
          <a:endParaRPr lang="zh-TW" altLang="en-US"/>
        </a:p>
      </dgm:t>
    </dgm:pt>
    <dgm:pt modelId="{00441835-A352-43F0-8400-625F186A2D9B}">
      <dgm:prSet phldrT="[文字]"/>
      <dgm:spPr/>
      <dgm:t>
        <a:bodyPr/>
        <a:lstStyle/>
        <a:p>
          <a:r>
            <a:rPr lang="en-US" altLang="zh-TW" smtClean="0"/>
            <a:t>Transfer Learning</a:t>
          </a:r>
          <a:endParaRPr lang="zh-TW" altLang="en-US"/>
        </a:p>
      </dgm:t>
    </dgm:pt>
    <dgm:pt modelId="{5A53CBBB-5DBD-4F17-9613-57BF73053AB9}" type="parTrans" cxnId="{BC63EBFB-7E8A-40A4-A888-E026A84E798C}">
      <dgm:prSet/>
      <dgm:spPr/>
      <dgm:t>
        <a:bodyPr/>
        <a:lstStyle/>
        <a:p>
          <a:endParaRPr lang="zh-TW" altLang="en-US"/>
        </a:p>
      </dgm:t>
    </dgm:pt>
    <dgm:pt modelId="{DD38DA95-BAD7-4F53-817F-8EBDB267AA17}" type="sibTrans" cxnId="{BC63EBFB-7E8A-40A4-A888-E026A84E798C}">
      <dgm:prSet/>
      <dgm:spPr/>
      <dgm:t>
        <a:bodyPr/>
        <a:lstStyle/>
        <a:p>
          <a:endParaRPr lang="zh-TW" altLang="en-US"/>
        </a:p>
      </dgm:t>
    </dgm:pt>
    <dgm:pt modelId="{EBF10110-FE68-420D-86B3-7758D7CD313C}">
      <dgm:prSet phldrT="[文字]"/>
      <dgm:spPr/>
      <dgm:t>
        <a:bodyPr/>
        <a:lstStyle/>
        <a:p>
          <a:r>
            <a:rPr lang="en-US" altLang="zh-TW" smtClean="0"/>
            <a:t>03</a:t>
          </a:r>
          <a:endParaRPr lang="zh-TW" altLang="en-US"/>
        </a:p>
      </dgm:t>
    </dgm:pt>
    <dgm:pt modelId="{5FE1D3B6-EE8D-4984-8156-D68484C1D2EF}" type="parTrans" cxnId="{098DAFE2-FC95-4AC2-B83A-7DFE3ABB9098}">
      <dgm:prSet/>
      <dgm:spPr/>
      <dgm:t>
        <a:bodyPr/>
        <a:lstStyle/>
        <a:p>
          <a:endParaRPr lang="zh-TW" altLang="en-US"/>
        </a:p>
      </dgm:t>
    </dgm:pt>
    <dgm:pt modelId="{EE577326-47BE-4591-8EF2-50A2CB81A07E}" type="sibTrans" cxnId="{098DAFE2-FC95-4AC2-B83A-7DFE3ABB9098}">
      <dgm:prSet/>
      <dgm:spPr/>
      <dgm:t>
        <a:bodyPr/>
        <a:lstStyle/>
        <a:p>
          <a:endParaRPr lang="zh-TW" altLang="en-US"/>
        </a:p>
      </dgm:t>
    </dgm:pt>
    <dgm:pt modelId="{01D5506A-D53F-4241-A6FF-E63CD2244307}">
      <dgm:prSet phldrT="[文字]"/>
      <dgm:spPr/>
      <dgm:t>
        <a:bodyPr/>
        <a:lstStyle/>
        <a:p>
          <a:r>
            <a:rPr lang="en-US" altLang="zh-TW" smtClean="0"/>
            <a:t>AIdea AOI dataset</a:t>
          </a:r>
          <a:endParaRPr lang="zh-TW" altLang="en-US"/>
        </a:p>
      </dgm:t>
    </dgm:pt>
    <dgm:pt modelId="{D49086E4-A69F-40A8-A76F-D29E6D44B1A2}" type="parTrans" cxnId="{9E24FD11-ED89-43EE-BBB3-7454E6B80B39}">
      <dgm:prSet/>
      <dgm:spPr/>
      <dgm:t>
        <a:bodyPr/>
        <a:lstStyle/>
        <a:p>
          <a:endParaRPr lang="zh-TW" altLang="en-US"/>
        </a:p>
      </dgm:t>
    </dgm:pt>
    <dgm:pt modelId="{E43CA826-B69D-4021-82BF-CFBD531CDD29}" type="sibTrans" cxnId="{9E24FD11-ED89-43EE-BBB3-7454E6B80B39}">
      <dgm:prSet/>
      <dgm:spPr/>
      <dgm:t>
        <a:bodyPr/>
        <a:lstStyle/>
        <a:p>
          <a:endParaRPr lang="zh-TW" altLang="en-US"/>
        </a:p>
      </dgm:t>
    </dgm:pt>
    <dgm:pt modelId="{F6CFD112-CC9F-4A12-944E-5C135EC7E440}">
      <dgm:prSet phldrT="[文字]"/>
      <dgm:spPr/>
      <dgm:t>
        <a:bodyPr/>
        <a:lstStyle/>
        <a:p>
          <a:r>
            <a:rPr lang="en-US" altLang="zh-TW" smtClean="0"/>
            <a:t>Jupyter notebook and Colab</a:t>
          </a:r>
          <a:endParaRPr lang="zh-TW" altLang="en-US"/>
        </a:p>
      </dgm:t>
    </dgm:pt>
    <dgm:pt modelId="{514E0B6B-BDDE-4EF7-BBDB-98065D99216C}" type="parTrans" cxnId="{90EBC502-2629-4046-9D3D-04E92C0FA62A}">
      <dgm:prSet/>
      <dgm:spPr/>
      <dgm:t>
        <a:bodyPr/>
        <a:lstStyle/>
        <a:p>
          <a:endParaRPr lang="zh-TW" altLang="en-US"/>
        </a:p>
      </dgm:t>
    </dgm:pt>
    <dgm:pt modelId="{B72463B1-4415-4F7D-A910-BB854A39FA3B}" type="sibTrans" cxnId="{90EBC502-2629-4046-9D3D-04E92C0FA62A}">
      <dgm:prSet/>
      <dgm:spPr/>
      <dgm:t>
        <a:bodyPr/>
        <a:lstStyle/>
        <a:p>
          <a:endParaRPr lang="zh-TW" altLang="en-US"/>
        </a:p>
      </dgm:t>
    </dgm:pt>
    <dgm:pt modelId="{1A55F22B-0860-4428-BBBD-AD52A927C1A7}" type="pres">
      <dgm:prSet presAssocID="{4543680B-1016-47BA-8334-1941C2102650}" presName="linearFlow" presStyleCnt="0">
        <dgm:presLayoutVars>
          <dgm:dir/>
          <dgm:animLvl val="lvl"/>
          <dgm:resizeHandles val="exact"/>
        </dgm:presLayoutVars>
      </dgm:prSet>
      <dgm:spPr/>
      <dgm:t>
        <a:bodyPr/>
        <a:lstStyle/>
        <a:p>
          <a:endParaRPr lang="zh-TW" altLang="en-US"/>
        </a:p>
      </dgm:t>
    </dgm:pt>
    <dgm:pt modelId="{17E96AB9-4DEE-41AA-8985-8EC1557F0FF2}" type="pres">
      <dgm:prSet presAssocID="{950CC075-B1EF-46B3-B007-570093F7F8B6}" presName="composite" presStyleCnt="0"/>
      <dgm:spPr/>
    </dgm:pt>
    <dgm:pt modelId="{0B19970C-2635-4075-97F1-04CC99D9C21D}" type="pres">
      <dgm:prSet presAssocID="{950CC075-B1EF-46B3-B007-570093F7F8B6}" presName="parentText" presStyleLbl="alignNode1" presStyleIdx="0" presStyleCnt="3">
        <dgm:presLayoutVars>
          <dgm:chMax val="1"/>
          <dgm:bulletEnabled val="1"/>
        </dgm:presLayoutVars>
      </dgm:prSet>
      <dgm:spPr/>
      <dgm:t>
        <a:bodyPr/>
        <a:lstStyle/>
        <a:p>
          <a:endParaRPr lang="zh-TW" altLang="en-US"/>
        </a:p>
      </dgm:t>
    </dgm:pt>
    <dgm:pt modelId="{0C14FA8F-BDD6-40FB-B944-B3A3444B42ED}" type="pres">
      <dgm:prSet presAssocID="{950CC075-B1EF-46B3-B007-570093F7F8B6}" presName="descendantText" presStyleLbl="alignAcc1" presStyleIdx="0" presStyleCnt="3">
        <dgm:presLayoutVars>
          <dgm:bulletEnabled val="1"/>
        </dgm:presLayoutVars>
      </dgm:prSet>
      <dgm:spPr/>
      <dgm:t>
        <a:bodyPr/>
        <a:lstStyle/>
        <a:p>
          <a:endParaRPr lang="zh-TW" altLang="en-US"/>
        </a:p>
      </dgm:t>
    </dgm:pt>
    <dgm:pt modelId="{A80DA7D8-B79D-47B2-90B5-8ABD4ED883BD}" type="pres">
      <dgm:prSet presAssocID="{3607303D-55EC-473E-9454-EC608701A631}" presName="sp" presStyleCnt="0"/>
      <dgm:spPr/>
    </dgm:pt>
    <dgm:pt modelId="{4E60FA44-99B8-41C3-8AF2-FBFBCED6A8FC}" type="pres">
      <dgm:prSet presAssocID="{695FBB0B-37EA-4340-9B89-920DE5A5C69A}" presName="composite" presStyleCnt="0"/>
      <dgm:spPr/>
    </dgm:pt>
    <dgm:pt modelId="{DE0415CD-5A9F-4E95-96E4-AF431C882E71}" type="pres">
      <dgm:prSet presAssocID="{695FBB0B-37EA-4340-9B89-920DE5A5C69A}" presName="parentText" presStyleLbl="alignNode1" presStyleIdx="1" presStyleCnt="3">
        <dgm:presLayoutVars>
          <dgm:chMax val="1"/>
          <dgm:bulletEnabled val="1"/>
        </dgm:presLayoutVars>
      </dgm:prSet>
      <dgm:spPr/>
      <dgm:t>
        <a:bodyPr/>
        <a:lstStyle/>
        <a:p>
          <a:endParaRPr lang="zh-TW" altLang="en-US"/>
        </a:p>
      </dgm:t>
    </dgm:pt>
    <dgm:pt modelId="{94903F0B-2255-4331-83F3-C266A8E7D2DF}" type="pres">
      <dgm:prSet presAssocID="{695FBB0B-37EA-4340-9B89-920DE5A5C69A}" presName="descendantText" presStyleLbl="alignAcc1" presStyleIdx="1" presStyleCnt="3">
        <dgm:presLayoutVars>
          <dgm:bulletEnabled val="1"/>
        </dgm:presLayoutVars>
      </dgm:prSet>
      <dgm:spPr/>
      <dgm:t>
        <a:bodyPr/>
        <a:lstStyle/>
        <a:p>
          <a:endParaRPr lang="zh-TW" altLang="en-US"/>
        </a:p>
      </dgm:t>
    </dgm:pt>
    <dgm:pt modelId="{F332A10A-0344-4764-A5C8-1724E4299ABE}" type="pres">
      <dgm:prSet presAssocID="{79AF7841-E723-4D1B-A999-076A07720FAC}" presName="sp" presStyleCnt="0"/>
      <dgm:spPr/>
    </dgm:pt>
    <dgm:pt modelId="{8F1C521D-1695-4D95-AEC4-4F6CBD0EC322}" type="pres">
      <dgm:prSet presAssocID="{EBF10110-FE68-420D-86B3-7758D7CD313C}" presName="composite" presStyleCnt="0"/>
      <dgm:spPr/>
    </dgm:pt>
    <dgm:pt modelId="{AC329595-E104-4658-B097-6B5CC38CEF1B}" type="pres">
      <dgm:prSet presAssocID="{EBF10110-FE68-420D-86B3-7758D7CD313C}" presName="parentText" presStyleLbl="alignNode1" presStyleIdx="2" presStyleCnt="3">
        <dgm:presLayoutVars>
          <dgm:chMax val="1"/>
          <dgm:bulletEnabled val="1"/>
        </dgm:presLayoutVars>
      </dgm:prSet>
      <dgm:spPr/>
      <dgm:t>
        <a:bodyPr/>
        <a:lstStyle/>
        <a:p>
          <a:endParaRPr lang="zh-TW" altLang="en-US"/>
        </a:p>
      </dgm:t>
    </dgm:pt>
    <dgm:pt modelId="{EBA67533-91C4-4444-ABAF-C8338DF13EFB}" type="pres">
      <dgm:prSet presAssocID="{EBF10110-FE68-420D-86B3-7758D7CD313C}" presName="descendantText" presStyleLbl="alignAcc1" presStyleIdx="2" presStyleCnt="3">
        <dgm:presLayoutVars>
          <dgm:bulletEnabled val="1"/>
        </dgm:presLayoutVars>
      </dgm:prSet>
      <dgm:spPr/>
      <dgm:t>
        <a:bodyPr/>
        <a:lstStyle/>
        <a:p>
          <a:endParaRPr lang="zh-TW" altLang="en-US"/>
        </a:p>
      </dgm:t>
    </dgm:pt>
  </dgm:ptLst>
  <dgm:cxnLst>
    <dgm:cxn modelId="{F42F1FC2-D535-4672-93B2-0028FE265E2F}" srcId="{4543680B-1016-47BA-8334-1941C2102650}" destId="{950CC075-B1EF-46B3-B007-570093F7F8B6}" srcOrd="0" destOrd="0" parTransId="{7F637D80-B413-47BF-8A52-49BE47A57058}" sibTransId="{3607303D-55EC-473E-9454-EC608701A631}"/>
    <dgm:cxn modelId="{56762099-3F7C-49A1-8A68-3E6DC6442816}" type="presOf" srcId="{F6CFD112-CC9F-4A12-944E-5C135EC7E440}" destId="{EBA67533-91C4-4444-ABAF-C8338DF13EFB}" srcOrd="0" destOrd="1" presId="urn:microsoft.com/office/officeart/2005/8/layout/chevron2"/>
    <dgm:cxn modelId="{5C8D8E4A-C4AB-470F-94BF-F3A9D0D0B964}" type="presOf" srcId="{950CC075-B1EF-46B3-B007-570093F7F8B6}" destId="{0B19970C-2635-4075-97F1-04CC99D9C21D}" srcOrd="0" destOrd="0" presId="urn:microsoft.com/office/officeart/2005/8/layout/chevron2"/>
    <dgm:cxn modelId="{101AB050-B7D0-4B5F-B124-63CBD318926F}" srcId="{950CC075-B1EF-46B3-B007-570093F7F8B6}" destId="{12BE3E71-C662-4768-8685-E59B18FE6D56}" srcOrd="0" destOrd="0" parTransId="{29BB354D-9530-4A75-A76D-218CC9542F65}" sibTransId="{EDB1E1A3-2379-4AA7-9330-1146DA324444}"/>
    <dgm:cxn modelId="{BC63EBFB-7E8A-40A4-A888-E026A84E798C}" srcId="{695FBB0B-37EA-4340-9B89-920DE5A5C69A}" destId="{00441835-A352-43F0-8400-625F186A2D9B}" srcOrd="1" destOrd="0" parTransId="{5A53CBBB-5DBD-4F17-9613-57BF73053AB9}" sibTransId="{DD38DA95-BAD7-4F53-817F-8EBDB267AA17}"/>
    <dgm:cxn modelId="{7CC2EFE7-3119-4547-BC6D-E7D8ECCFD45D}" type="presOf" srcId="{12BE3E71-C662-4768-8685-E59B18FE6D56}" destId="{0C14FA8F-BDD6-40FB-B944-B3A3444B42ED}" srcOrd="0" destOrd="0" presId="urn:microsoft.com/office/officeart/2005/8/layout/chevron2"/>
    <dgm:cxn modelId="{56AEB8A1-7079-4D09-886D-0670CC9325B4}" srcId="{950CC075-B1EF-46B3-B007-570093F7F8B6}" destId="{F3B24E0F-2797-4A1C-872F-8DCC92D146C8}" srcOrd="1" destOrd="0" parTransId="{D388B794-65B6-4598-B99D-9A2A5DD3CF12}" sibTransId="{48993D71-589A-4EAE-99F4-065471639198}"/>
    <dgm:cxn modelId="{9ACA071A-8180-4926-B311-9F7422B05A0E}" type="presOf" srcId="{F3B24E0F-2797-4A1C-872F-8DCC92D146C8}" destId="{0C14FA8F-BDD6-40FB-B944-B3A3444B42ED}" srcOrd="0" destOrd="1" presId="urn:microsoft.com/office/officeart/2005/8/layout/chevron2"/>
    <dgm:cxn modelId="{6C278584-36F4-4513-A4CC-A8DCB54B5AC5}" type="presOf" srcId="{EBF10110-FE68-420D-86B3-7758D7CD313C}" destId="{AC329595-E104-4658-B097-6B5CC38CEF1B}" srcOrd="0" destOrd="0" presId="urn:microsoft.com/office/officeart/2005/8/layout/chevron2"/>
    <dgm:cxn modelId="{321EA950-A183-40A2-869F-1D182E57FB0D}" srcId="{695FBB0B-37EA-4340-9B89-920DE5A5C69A}" destId="{7E490072-08DA-4A5B-8A30-C2D1B41BEDCB}" srcOrd="0" destOrd="0" parTransId="{5BC556AD-8F93-4579-94D1-541141B0DF8B}" sibTransId="{F6F2FDE7-8D03-4C1A-B81D-883F20DE812E}"/>
    <dgm:cxn modelId="{4143ED3D-A869-4E50-B987-ABA16417680A}" type="presOf" srcId="{7E490072-08DA-4A5B-8A30-C2D1B41BEDCB}" destId="{94903F0B-2255-4331-83F3-C266A8E7D2DF}" srcOrd="0" destOrd="0" presId="urn:microsoft.com/office/officeart/2005/8/layout/chevron2"/>
    <dgm:cxn modelId="{031CA7E3-35F9-45BB-924D-32736A174B3D}" type="presOf" srcId="{00441835-A352-43F0-8400-625F186A2D9B}" destId="{94903F0B-2255-4331-83F3-C266A8E7D2DF}" srcOrd="0" destOrd="1" presId="urn:microsoft.com/office/officeart/2005/8/layout/chevron2"/>
    <dgm:cxn modelId="{098DAFE2-FC95-4AC2-B83A-7DFE3ABB9098}" srcId="{4543680B-1016-47BA-8334-1941C2102650}" destId="{EBF10110-FE68-420D-86B3-7758D7CD313C}" srcOrd="2" destOrd="0" parTransId="{5FE1D3B6-EE8D-4984-8156-D68484C1D2EF}" sibTransId="{EE577326-47BE-4591-8EF2-50A2CB81A07E}"/>
    <dgm:cxn modelId="{9E24FD11-ED89-43EE-BBB3-7454E6B80B39}" srcId="{EBF10110-FE68-420D-86B3-7758D7CD313C}" destId="{01D5506A-D53F-4241-A6FF-E63CD2244307}" srcOrd="0" destOrd="0" parTransId="{D49086E4-A69F-40A8-A76F-D29E6D44B1A2}" sibTransId="{E43CA826-B69D-4021-82BF-CFBD531CDD29}"/>
    <dgm:cxn modelId="{F261B608-691F-4F5A-BD3C-F612A903A43E}" srcId="{4543680B-1016-47BA-8334-1941C2102650}" destId="{695FBB0B-37EA-4340-9B89-920DE5A5C69A}" srcOrd="1" destOrd="0" parTransId="{867F502C-E62C-4093-ADC3-CE4281DD0D76}" sibTransId="{79AF7841-E723-4D1B-A999-076A07720FAC}"/>
    <dgm:cxn modelId="{3B1DE953-8827-44E4-825E-EF33E659B238}" type="presOf" srcId="{01D5506A-D53F-4241-A6FF-E63CD2244307}" destId="{EBA67533-91C4-4444-ABAF-C8338DF13EFB}" srcOrd="0" destOrd="0" presId="urn:microsoft.com/office/officeart/2005/8/layout/chevron2"/>
    <dgm:cxn modelId="{9A8B4D09-607D-43B7-91B6-D81E7CF651FA}" type="presOf" srcId="{4543680B-1016-47BA-8334-1941C2102650}" destId="{1A55F22B-0860-4428-BBBD-AD52A927C1A7}" srcOrd="0" destOrd="0" presId="urn:microsoft.com/office/officeart/2005/8/layout/chevron2"/>
    <dgm:cxn modelId="{AB4D67BC-6EB9-463C-A8FF-65EBE9A81235}" type="presOf" srcId="{695FBB0B-37EA-4340-9B89-920DE5A5C69A}" destId="{DE0415CD-5A9F-4E95-96E4-AF431C882E71}" srcOrd="0" destOrd="0" presId="urn:microsoft.com/office/officeart/2005/8/layout/chevron2"/>
    <dgm:cxn modelId="{90EBC502-2629-4046-9D3D-04E92C0FA62A}" srcId="{EBF10110-FE68-420D-86B3-7758D7CD313C}" destId="{F6CFD112-CC9F-4A12-944E-5C135EC7E440}" srcOrd="1" destOrd="0" parTransId="{514E0B6B-BDDE-4EF7-BBDB-98065D99216C}" sibTransId="{B72463B1-4415-4F7D-A910-BB854A39FA3B}"/>
    <dgm:cxn modelId="{E1D1E0C1-212B-4732-8817-F76128CF782C}" type="presParOf" srcId="{1A55F22B-0860-4428-BBBD-AD52A927C1A7}" destId="{17E96AB9-4DEE-41AA-8985-8EC1557F0FF2}" srcOrd="0" destOrd="0" presId="urn:microsoft.com/office/officeart/2005/8/layout/chevron2"/>
    <dgm:cxn modelId="{7713A044-421D-4D60-9FAE-EEA0B64561B8}" type="presParOf" srcId="{17E96AB9-4DEE-41AA-8985-8EC1557F0FF2}" destId="{0B19970C-2635-4075-97F1-04CC99D9C21D}" srcOrd="0" destOrd="0" presId="urn:microsoft.com/office/officeart/2005/8/layout/chevron2"/>
    <dgm:cxn modelId="{5D119E80-6B03-4EC0-A94F-E6EA6D1F2BF8}" type="presParOf" srcId="{17E96AB9-4DEE-41AA-8985-8EC1557F0FF2}" destId="{0C14FA8F-BDD6-40FB-B944-B3A3444B42ED}" srcOrd="1" destOrd="0" presId="urn:microsoft.com/office/officeart/2005/8/layout/chevron2"/>
    <dgm:cxn modelId="{A605C468-823F-4D00-9427-767683447B45}" type="presParOf" srcId="{1A55F22B-0860-4428-BBBD-AD52A927C1A7}" destId="{A80DA7D8-B79D-47B2-90B5-8ABD4ED883BD}" srcOrd="1" destOrd="0" presId="urn:microsoft.com/office/officeart/2005/8/layout/chevron2"/>
    <dgm:cxn modelId="{66A2F20C-476B-4A29-B059-428A7DCF3487}" type="presParOf" srcId="{1A55F22B-0860-4428-BBBD-AD52A927C1A7}" destId="{4E60FA44-99B8-41C3-8AF2-FBFBCED6A8FC}" srcOrd="2" destOrd="0" presId="urn:microsoft.com/office/officeart/2005/8/layout/chevron2"/>
    <dgm:cxn modelId="{5356EDA7-DD1B-4335-9793-F54F15A47A33}" type="presParOf" srcId="{4E60FA44-99B8-41C3-8AF2-FBFBCED6A8FC}" destId="{DE0415CD-5A9F-4E95-96E4-AF431C882E71}" srcOrd="0" destOrd="0" presId="urn:microsoft.com/office/officeart/2005/8/layout/chevron2"/>
    <dgm:cxn modelId="{38325881-6EFC-46F9-9C4C-55CD714742A1}" type="presParOf" srcId="{4E60FA44-99B8-41C3-8AF2-FBFBCED6A8FC}" destId="{94903F0B-2255-4331-83F3-C266A8E7D2DF}" srcOrd="1" destOrd="0" presId="urn:microsoft.com/office/officeart/2005/8/layout/chevron2"/>
    <dgm:cxn modelId="{62C38D28-EDA8-4015-A916-F175EF6B01AB}" type="presParOf" srcId="{1A55F22B-0860-4428-BBBD-AD52A927C1A7}" destId="{F332A10A-0344-4764-A5C8-1724E4299ABE}" srcOrd="3" destOrd="0" presId="urn:microsoft.com/office/officeart/2005/8/layout/chevron2"/>
    <dgm:cxn modelId="{34E8B92E-0FDD-4651-99DD-BDA32B5A1EF5}" type="presParOf" srcId="{1A55F22B-0860-4428-BBBD-AD52A927C1A7}" destId="{8F1C521D-1695-4D95-AEC4-4F6CBD0EC322}" srcOrd="4" destOrd="0" presId="urn:microsoft.com/office/officeart/2005/8/layout/chevron2"/>
    <dgm:cxn modelId="{A4A79F6A-56CF-4158-ACF3-8A77E803B0ED}" type="presParOf" srcId="{8F1C521D-1695-4D95-AEC4-4F6CBD0EC322}" destId="{AC329595-E104-4658-B097-6B5CC38CEF1B}" srcOrd="0" destOrd="0" presId="urn:microsoft.com/office/officeart/2005/8/layout/chevron2"/>
    <dgm:cxn modelId="{A9C4F089-995D-41CC-A256-AD0399647E80}" type="presParOf" srcId="{8F1C521D-1695-4D95-AEC4-4F6CBD0EC322}" destId="{EBA67533-91C4-4444-ABAF-C8338DF13E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9970C-2635-4075-97F1-04CC99D9C21D}">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kern="1200" smtClean="0"/>
            <a:t>01</a:t>
          </a:r>
          <a:endParaRPr lang="zh-TW" altLang="en-US" sz="3800" kern="1200"/>
        </a:p>
      </dsp:txBody>
      <dsp:txXfrm rot="-5400000">
        <a:off x="1" y="679096"/>
        <a:ext cx="1352020" cy="579438"/>
      </dsp:txXfrm>
    </dsp:sp>
    <dsp:sp modelId="{0C14FA8F-BDD6-40FB-B944-B3A3444B42ED}">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altLang="zh-TW" sz="3500" kern="1200" smtClean="0"/>
            <a:t>Ways of optical inspection</a:t>
          </a:r>
          <a:endParaRPr lang="zh-TW" altLang="en-US" sz="3500" kern="1200"/>
        </a:p>
        <a:p>
          <a:pPr marL="285750" lvl="1" indent="-285750" algn="l" defTabSz="1555750">
            <a:lnSpc>
              <a:spcPct val="90000"/>
            </a:lnSpc>
            <a:spcBef>
              <a:spcPct val="0"/>
            </a:spcBef>
            <a:spcAft>
              <a:spcPct val="15000"/>
            </a:spcAft>
            <a:buChar char="••"/>
          </a:pPr>
          <a:r>
            <a:rPr lang="en-US" altLang="zh-TW" sz="3500" kern="1200" smtClean="0"/>
            <a:t>Over-kill and inder-kill problems</a:t>
          </a:r>
          <a:endParaRPr lang="zh-TW" altLang="en-US" sz="3500" kern="1200"/>
        </a:p>
      </dsp:txBody>
      <dsp:txXfrm rot="-5400000">
        <a:off x="1352020" y="64373"/>
        <a:ext cx="6714693" cy="1132875"/>
      </dsp:txXfrm>
    </dsp:sp>
    <dsp:sp modelId="{DE0415CD-5A9F-4E95-96E4-AF431C882E71}">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kern="1200" smtClean="0"/>
            <a:t>02</a:t>
          </a:r>
          <a:endParaRPr lang="zh-TW" altLang="en-US" sz="3800" kern="1200"/>
        </a:p>
      </dsp:txBody>
      <dsp:txXfrm rot="-5400000">
        <a:off x="1" y="2419614"/>
        <a:ext cx="1352020" cy="579438"/>
      </dsp:txXfrm>
    </dsp:sp>
    <dsp:sp modelId="{94903F0B-2255-4331-83F3-C266A8E7D2DF}">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altLang="zh-TW" sz="3500" kern="1200" smtClean="0"/>
            <a:t>Deep Learning &amp; CNN </a:t>
          </a:r>
          <a:endParaRPr lang="zh-TW" altLang="en-US" sz="3500" kern="1200"/>
        </a:p>
        <a:p>
          <a:pPr marL="285750" lvl="1" indent="-285750" algn="l" defTabSz="1555750">
            <a:lnSpc>
              <a:spcPct val="90000"/>
            </a:lnSpc>
            <a:spcBef>
              <a:spcPct val="0"/>
            </a:spcBef>
            <a:spcAft>
              <a:spcPct val="15000"/>
            </a:spcAft>
            <a:buChar char="••"/>
          </a:pPr>
          <a:r>
            <a:rPr lang="en-US" altLang="zh-TW" sz="3500" kern="1200" smtClean="0"/>
            <a:t>Transfer Learning</a:t>
          </a:r>
          <a:endParaRPr lang="zh-TW" altLang="en-US" sz="3500" kern="1200"/>
        </a:p>
      </dsp:txBody>
      <dsp:txXfrm rot="-5400000">
        <a:off x="1352020" y="1804891"/>
        <a:ext cx="6714693" cy="1132875"/>
      </dsp:txXfrm>
    </dsp:sp>
    <dsp:sp modelId="{AC329595-E104-4658-B097-6B5CC38CEF1B}">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kern="1200" smtClean="0"/>
            <a:t>03</a:t>
          </a:r>
          <a:endParaRPr lang="zh-TW" altLang="en-US" sz="3800" kern="1200"/>
        </a:p>
      </dsp:txBody>
      <dsp:txXfrm rot="-5400000">
        <a:off x="1" y="4160131"/>
        <a:ext cx="1352020" cy="579438"/>
      </dsp:txXfrm>
    </dsp:sp>
    <dsp:sp modelId="{EBA67533-91C4-4444-ABAF-C8338DF13EFB}">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altLang="zh-TW" sz="3500" kern="1200" smtClean="0"/>
            <a:t>AIdea AOI dataset</a:t>
          </a:r>
          <a:endParaRPr lang="zh-TW" altLang="en-US" sz="3500" kern="1200"/>
        </a:p>
        <a:p>
          <a:pPr marL="285750" lvl="1" indent="-285750" algn="l" defTabSz="1555750">
            <a:lnSpc>
              <a:spcPct val="90000"/>
            </a:lnSpc>
            <a:spcBef>
              <a:spcPct val="0"/>
            </a:spcBef>
            <a:spcAft>
              <a:spcPct val="15000"/>
            </a:spcAft>
            <a:buChar char="••"/>
          </a:pPr>
          <a:r>
            <a:rPr lang="en-US" altLang="zh-TW" sz="3500" kern="1200" smtClean="0"/>
            <a:t>Jupyter notebook and Colab</a:t>
          </a:r>
          <a:endParaRPr lang="zh-TW" altLang="en-US" sz="3500" kern="120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0A275-DF77-44AF-99DD-75E63BF05CC8}" type="datetimeFigureOut">
              <a:rPr lang="zh-TW" altLang="en-US" smtClean="0"/>
              <a:t>2019/12/16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BA4F-C10E-48E7-95BA-A8B5D18764E7}" type="slidenum">
              <a:rPr lang="zh-TW" altLang="en-US" smtClean="0"/>
              <a:t>‹#›</a:t>
            </a:fld>
            <a:endParaRPr lang="zh-TW" altLang="en-US"/>
          </a:p>
        </p:txBody>
      </p:sp>
    </p:spTree>
    <p:extLst>
      <p:ext uri="{BB962C8B-B14F-4D97-AF65-F5344CB8AC3E}">
        <p14:creationId xmlns:p14="http://schemas.microsoft.com/office/powerpoint/2010/main" val="245130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Once the model has been trained, much of the generalized flexibility that was necessary during the training process is no longer needed, so it’s possible to optimize the model for significantly faster runtime performance. </a:t>
            </a:r>
            <a:endParaRPr lang="zh-CN" altLang="en-US" dirty="0">
              <a:latin typeface="Trebuchet MS" panose="020B0603020202020204" pitchFamily="34" charset="0"/>
              <a:ea typeface="Noto Sans CJK SC Regular" panose="020B0500000000000000" pitchFamily="34" charset="-122"/>
            </a:endParaRPr>
          </a:p>
          <a:p>
            <a:pPr marL="0" marR="0" lvl="0" indent="0" algn="l" rtl="0">
              <a:spcBef>
                <a:spcPts val="0"/>
              </a:spcBef>
              <a:spcAft>
                <a:spcPts val="0"/>
              </a:spcAft>
              <a:buNone/>
            </a:pPr>
            <a:endParaRPr lang="zh-CN" altLang="en-US" sz="1200" b="0" i="0" u="none" strike="noStrike" cap="none" dirty="0">
              <a:solidFill>
                <a:schemeClr val="dk1"/>
              </a:solidFill>
              <a:latin typeface="Trebuchet MS" panose="020B0603020202020204" pitchFamily="34" charset="0"/>
              <a:ea typeface="Noto Sans CJK SC Regular" panose="020B0500000000000000" pitchFamily="34" charset="-122"/>
              <a:sym typeface="Calibri"/>
            </a:endParaRPr>
          </a:p>
          <a:p>
            <a:pPr marL="0" marR="0" lvl="0" indent="0" algn="l" rtl="0">
              <a:spcBef>
                <a:spcPts val="0"/>
              </a:spcBef>
              <a:spcAft>
                <a:spcPts val="0"/>
              </a:spcAft>
              <a:buNone/>
            </a:pP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[Story: How Cooper learned to classify cars, </a:t>
            </a:r>
            <a:r>
              <a:rPr lang="zh-CN" altLang="en-US"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a:t>
            </a: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tucks</a:t>
            </a:r>
            <a:r>
              <a:rPr lang="zh-CN" altLang="en-US"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a:t>
            </a: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 busses, motorcycles, etc.]</a:t>
            </a:r>
            <a:endParaRPr lang="zh-CN" altLang="en-US" dirty="0">
              <a:latin typeface="Trebuchet MS" panose="020B0603020202020204" pitchFamily="34" charset="0"/>
              <a:ea typeface="Noto Sans CJK SC Regular" panose="020B0500000000000000" pitchFamily="34" charset="-122"/>
            </a:endParaRPr>
          </a:p>
          <a:p>
            <a:pPr marL="0" marR="0" lvl="0" indent="0" algn="l" rtl="0">
              <a:spcBef>
                <a:spcPts val="0"/>
              </a:spcBef>
              <a:spcAft>
                <a:spcPts val="0"/>
              </a:spcAft>
              <a:buNone/>
            </a:pPr>
            <a:endParaRPr lang="zh-CN" altLang="en-US" sz="1200" b="0" i="0" u="none" strike="noStrike" cap="none" dirty="0">
              <a:solidFill>
                <a:schemeClr val="dk1"/>
              </a:solidFill>
              <a:latin typeface="Trebuchet MS" panose="020B0603020202020204" pitchFamily="34" charset="0"/>
              <a:ea typeface="Noto Sans CJK SC Regular" panose="020B0500000000000000" pitchFamily="34" charset="-122"/>
              <a:sym typeface="Calibri"/>
            </a:endParaRPr>
          </a:p>
          <a:p>
            <a:pPr marL="0" marR="0" lvl="0" indent="0" algn="l" rtl="0">
              <a:spcBef>
                <a:spcPts val="0"/>
              </a:spcBef>
              <a:spcAft>
                <a:spcPts val="0"/>
              </a:spcAft>
              <a:buNone/>
            </a:pP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Common optimizations include fusing layers to reduce memory and communication overhead, pruning nodes that do not contribute significantly to the results, and other techniques supported in the NVIDIA </a:t>
            </a:r>
            <a:r>
              <a:rPr lang="en-US" altLang="zh-CN" sz="1200" b="0" i="0" u="none" strike="noStrike" cap="none" dirty="0" err="1">
                <a:solidFill>
                  <a:schemeClr val="dk1"/>
                </a:solidFill>
                <a:latin typeface="Trebuchet MS" panose="020B0603020202020204" pitchFamily="34" charset="0"/>
                <a:ea typeface="Noto Sans CJK SC Regular" panose="020B0500000000000000" pitchFamily="34" charset="-122"/>
                <a:sym typeface="Calibri"/>
              </a:rPr>
              <a:t>TensorRT</a:t>
            </a: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 runtime.</a:t>
            </a:r>
            <a:endParaRPr lang="zh-CN" altLang="en-US" dirty="0">
              <a:latin typeface="Trebuchet MS" panose="020B0603020202020204" pitchFamily="34" charset="0"/>
              <a:ea typeface="Noto Sans CJK SC Regular" panose="020B0500000000000000" pitchFamily="34" charset="-122"/>
            </a:endParaRPr>
          </a:p>
          <a:p>
            <a:pPr marL="0" marR="0" lvl="0" indent="0" algn="l" rtl="0">
              <a:spcBef>
                <a:spcPts val="0"/>
              </a:spcBef>
              <a:spcAft>
                <a:spcPts val="0"/>
              </a:spcAft>
              <a:buNone/>
            </a:pPr>
            <a:endParaRPr lang="zh-CN" altLang="en-US" sz="1200" b="0" i="0" u="none" strike="noStrike" cap="none" dirty="0">
              <a:solidFill>
                <a:schemeClr val="dk1"/>
              </a:solidFill>
              <a:latin typeface="Trebuchet MS" panose="020B0603020202020204" pitchFamily="34" charset="0"/>
              <a:ea typeface="Noto Sans CJK SC Regular" panose="020B0500000000000000" pitchFamily="34" charset="-122"/>
              <a:sym typeface="Calibri"/>
            </a:endParaRPr>
          </a:p>
          <a:p>
            <a:pPr marL="0" marR="0" lvl="0" indent="0" algn="l" rtl="0">
              <a:spcBef>
                <a:spcPts val="0"/>
              </a:spcBef>
              <a:spcAft>
                <a:spcPts val="0"/>
              </a:spcAft>
              <a:buNone/>
            </a:pPr>
            <a:r>
              <a:rPr lang="en-US" altLang="zh-CN" sz="1200" b="0" i="0" u="none" strike="noStrike" cap="none" dirty="0">
                <a:solidFill>
                  <a:schemeClr val="dk1"/>
                </a:solidFill>
                <a:latin typeface="Trebuchet MS" panose="020B0603020202020204" pitchFamily="34" charset="0"/>
                <a:ea typeface="Noto Sans CJK SC Regular" panose="020B0500000000000000" pitchFamily="34" charset="-122"/>
                <a:sym typeface="Calibri"/>
              </a:rPr>
              <a:t>The fully trained and optimized model is then ready to be integrated into an application that will feed it new data, in this case images of dogs and cats that it hasn’t seen before, and it will be able to quickly and accurately infer the correct answer based on its training. And your application can be deployed on a GPU-accelerated platform in your datacenter, in the cloud, on a local workstation, in a robot, a smart camera, or even a self-driving car.</a:t>
            </a:r>
            <a:endParaRPr lang="zh-CN" altLang="en-US" dirty="0">
              <a:latin typeface="Trebuchet MS" panose="020B0603020202020204" pitchFamily="34" charset="0"/>
              <a:ea typeface="Noto Sans CJK SC Regular" panose="020B0500000000000000" pitchFamily="34" charset="-122"/>
            </a:endParaRPr>
          </a:p>
          <a:p>
            <a:pPr marL="0" marR="0" lvl="0" indent="0" algn="l" rtl="0">
              <a:spcBef>
                <a:spcPts val="0"/>
              </a:spcBef>
              <a:spcAft>
                <a:spcPts val="0"/>
              </a:spcAft>
              <a:buNone/>
            </a:pPr>
            <a:endParaRPr lang="zh-CN" altLang="en-US" sz="1200" b="0" i="0" u="none" strike="noStrike" cap="none" dirty="0">
              <a:solidFill>
                <a:schemeClr val="dk1"/>
              </a:solidFill>
              <a:latin typeface="Trebuchet MS" panose="020B0603020202020204" pitchFamily="34" charset="0"/>
              <a:sym typeface="Calibri"/>
            </a:endParaRPr>
          </a:p>
        </p:txBody>
      </p:sp>
      <p:sp>
        <p:nvSpPr>
          <p:cNvPr id="887" name="Google Shape;88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ea typeface="Noto Sans CJK SC Regular" panose="020B0500000000000000" pitchFamily="34" charset="-122"/>
                <a:cs typeface="Trebuchet MS"/>
                <a:sym typeface="Trebuchet MS"/>
              </a:rPr>
              <a:t>11</a:t>
            </a:fld>
            <a:endParaRPr sz="1100" b="0" i="0" u="none" strike="noStrike" cap="none" dirty="0">
              <a:solidFill>
                <a:srgbClr val="000000"/>
              </a:solidFill>
              <a:ea typeface="Noto Sans CJK SC Regular" panose="020B0500000000000000" pitchFamily="34" charset="-122"/>
              <a:cs typeface="Trebuchet MS"/>
              <a:sym typeface="Trebuchet MS"/>
            </a:endParaRPr>
          </a:p>
        </p:txBody>
      </p:sp>
    </p:spTree>
    <p:extLst>
      <p:ext uri="{BB962C8B-B14F-4D97-AF65-F5344CB8AC3E}">
        <p14:creationId xmlns:p14="http://schemas.microsoft.com/office/powerpoint/2010/main" val="132979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a:xfrm>
            <a:off x="1320800" y="6223530"/>
            <a:ext cx="2844800" cy="365125"/>
          </a:xfrm>
        </p:spPr>
        <p:txBody>
          <a:bodyPr/>
          <a:lstStyle/>
          <a:p>
            <a:fld id="{4C64A9B7-F62E-4427-8927-2F3CBAEA7861}" type="datetime1">
              <a:rPr lang="en-US" altLang="zh-TW"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9413B-C25F-4AD9-A20B-1B2BD8F7869A}" type="slidenum">
              <a:rPr lang="en-US" smtClean="0"/>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95000"/>
                    <a:lumOff val="5000"/>
                  </a:schemeClr>
                </a:solidFil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F91235A4-28AD-45EC-8530-7E61BE403C9B}" type="datetime1">
              <a:rPr lang="en-US" altLang="zh-TW" smtClean="0"/>
              <a:t>12/16/2019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lumMod val="95000"/>
                    <a:lumOff val="5000"/>
                  </a:schemeClr>
                </a:solidFil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FB8905B2-6EDD-47A6-9D46-949080931F31}" type="datetime1">
              <a:rPr lang="en-US" altLang="zh-TW" smtClean="0"/>
              <a:t>12/16/2019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6"/>
        <p:cNvGrpSpPr/>
        <p:nvPr/>
      </p:nvGrpSpPr>
      <p:grpSpPr>
        <a:xfrm>
          <a:off x="0" y="0"/>
          <a:ext cx="0" cy="0"/>
          <a:chOff x="0" y="0"/>
          <a:chExt cx="0" cy="0"/>
        </a:xfrm>
      </p:grpSpPr>
      <p:sp>
        <p:nvSpPr>
          <p:cNvPr id="177" name="Google Shape;177;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rebuchet MS"/>
              <a:ea typeface="Trebuchet MS"/>
              <a:cs typeface="Trebuchet MS"/>
              <a:sym typeface="Trebuchet MS"/>
            </a:endParaRPr>
          </a:p>
        </p:txBody>
      </p:sp>
      <p:sp>
        <p:nvSpPr>
          <p:cNvPr id="178" name="Google Shape;178;p32"/>
          <p:cNvSpPr txBox="1">
            <a:spLocks noGrp="1"/>
          </p:cNvSpPr>
          <p:nvPr>
            <p:ph type="title"/>
          </p:nvPr>
        </p:nvSpPr>
        <p:spPr>
          <a:xfrm>
            <a:off x="553720" y="734696"/>
            <a:ext cx="11084560" cy="65659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SzPts val="1400"/>
              <a:buNone/>
              <a:defRPr sz="40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3556" b="1" i="0" u="none" strike="noStrike" cap="none">
                <a:solidFill>
                  <a:srgbClr val="73B900"/>
                </a:solidFill>
                <a:latin typeface="Arial"/>
                <a:ea typeface="Arial"/>
                <a:cs typeface="Arial"/>
                <a:sym typeface="Arial"/>
              </a:defRPr>
            </a:lvl2pPr>
            <a:lvl3pPr marR="0" lvl="2" algn="l" rtl="0">
              <a:spcBef>
                <a:spcPts val="0"/>
              </a:spcBef>
              <a:spcAft>
                <a:spcPts val="0"/>
              </a:spcAft>
              <a:buSzPts val="1400"/>
              <a:buNone/>
              <a:defRPr sz="3556" b="1" i="0" u="none" strike="noStrike" cap="none">
                <a:solidFill>
                  <a:srgbClr val="73B900"/>
                </a:solidFill>
                <a:latin typeface="Arial"/>
                <a:ea typeface="Arial"/>
                <a:cs typeface="Arial"/>
                <a:sym typeface="Arial"/>
              </a:defRPr>
            </a:lvl3pPr>
            <a:lvl4pPr marR="0" lvl="3" algn="l" rtl="0">
              <a:spcBef>
                <a:spcPts val="0"/>
              </a:spcBef>
              <a:spcAft>
                <a:spcPts val="0"/>
              </a:spcAft>
              <a:buSzPts val="1400"/>
              <a:buNone/>
              <a:defRPr sz="3556" b="1" i="0" u="none" strike="noStrike" cap="none">
                <a:solidFill>
                  <a:srgbClr val="73B900"/>
                </a:solidFill>
                <a:latin typeface="Arial"/>
                <a:ea typeface="Arial"/>
                <a:cs typeface="Arial"/>
                <a:sym typeface="Arial"/>
              </a:defRPr>
            </a:lvl4pPr>
            <a:lvl5pPr marR="0" lvl="4" algn="l" rtl="0">
              <a:spcBef>
                <a:spcPts val="0"/>
              </a:spcBef>
              <a:spcAft>
                <a:spcPts val="0"/>
              </a:spcAft>
              <a:buSzPts val="1400"/>
              <a:buNone/>
              <a:defRPr sz="3556" b="1" i="0" u="none" strike="noStrike" cap="none">
                <a:solidFill>
                  <a:srgbClr val="73B900"/>
                </a:solidFill>
                <a:latin typeface="Arial"/>
                <a:ea typeface="Arial"/>
                <a:cs typeface="Arial"/>
                <a:sym typeface="Arial"/>
              </a:defRPr>
            </a:lvl5pPr>
            <a:lvl6pPr marR="0" lvl="5" algn="l" rtl="0">
              <a:spcBef>
                <a:spcPts val="0"/>
              </a:spcBef>
              <a:spcAft>
                <a:spcPts val="0"/>
              </a:spcAft>
              <a:buSzPts val="1400"/>
              <a:buNone/>
              <a:defRPr sz="3556" b="1" i="0" u="none" strike="noStrike" cap="none">
                <a:solidFill>
                  <a:srgbClr val="73B900"/>
                </a:solidFill>
                <a:latin typeface="Arial"/>
                <a:ea typeface="Arial"/>
                <a:cs typeface="Arial"/>
                <a:sym typeface="Arial"/>
              </a:defRPr>
            </a:lvl6pPr>
            <a:lvl7pPr marR="0" lvl="6" algn="l" rtl="0">
              <a:spcBef>
                <a:spcPts val="0"/>
              </a:spcBef>
              <a:spcAft>
                <a:spcPts val="0"/>
              </a:spcAft>
              <a:buSzPts val="1400"/>
              <a:buNone/>
              <a:defRPr sz="3556" b="1" i="0" u="none" strike="noStrike" cap="none">
                <a:solidFill>
                  <a:srgbClr val="73B900"/>
                </a:solidFill>
                <a:latin typeface="Arial"/>
                <a:ea typeface="Arial"/>
                <a:cs typeface="Arial"/>
                <a:sym typeface="Arial"/>
              </a:defRPr>
            </a:lvl7pPr>
            <a:lvl8pPr marR="0" lvl="7" algn="l" rtl="0">
              <a:spcBef>
                <a:spcPts val="0"/>
              </a:spcBef>
              <a:spcAft>
                <a:spcPts val="0"/>
              </a:spcAft>
              <a:buSzPts val="1400"/>
              <a:buNone/>
              <a:defRPr sz="3556" b="1" i="0" u="none" strike="noStrike" cap="none">
                <a:solidFill>
                  <a:srgbClr val="73B900"/>
                </a:solidFill>
                <a:latin typeface="Arial"/>
                <a:ea typeface="Arial"/>
                <a:cs typeface="Arial"/>
                <a:sym typeface="Arial"/>
              </a:defRPr>
            </a:lvl8pPr>
            <a:lvl9pPr marR="0" lvl="8" algn="l" rtl="0">
              <a:spcBef>
                <a:spcPts val="0"/>
              </a:spcBef>
              <a:spcAft>
                <a:spcPts val="0"/>
              </a:spcAft>
              <a:buSzPts val="1400"/>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151731564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8" name="Tit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en-US"/>
          </a:p>
        </p:txBody>
      </p:sp>
      <p:sp>
        <p:nvSpPr>
          <p:cNvPr id="10" name="Date Placeholder 9"/>
          <p:cNvSpPr>
            <a:spLocks noGrp="1"/>
          </p:cNvSpPr>
          <p:nvPr>
            <p:ph type="dt" sz="half" idx="10"/>
          </p:nvPr>
        </p:nvSpPr>
        <p:spPr/>
        <p:txBody>
          <a:bodyPr/>
          <a:lstStyle/>
          <a:p>
            <a:fld id="{FDF7515E-62E7-4425-8A38-DA70B60674DF}" type="datetimeFigureOut">
              <a:rPr lang="zh-TW" altLang="en-US" smtClean="0"/>
              <a:t>2019/12/16</a:t>
            </a:fld>
            <a:endParaRPr lang="zh-TW" altLang="en-US"/>
          </a:p>
        </p:txBody>
      </p:sp>
      <p:sp>
        <p:nvSpPr>
          <p:cNvPr id="12" name="Slide Number Placeholder 11"/>
          <p:cNvSpPr>
            <a:spLocks noGrp="1"/>
          </p:cNvSpPr>
          <p:nvPr>
            <p:ph type="sldNum" sz="quarter" idx="11"/>
          </p:nvPr>
        </p:nvSpPr>
        <p:spPr/>
        <p:txBody>
          <a:bodyPr/>
          <a:lstStyle/>
          <a:p>
            <a:fld id="{FCE76073-88D0-4E03-A43F-5467E7686F77}"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69587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defRPr>
                <a:solidFill>
                  <a:schemeClr val="tx1">
                    <a:lumMod val="95000"/>
                    <a:lumOff val="5000"/>
                  </a:schemeClr>
                </a:solidFill>
                <a:latin typeface="微軟正黑體" panose="020B0604030504040204" pitchFamily="34" charset="-120"/>
                <a:ea typeface="微軟正黑體" panose="020B0604030504040204" pitchFamily="34" charset="-120"/>
              </a:defRPr>
            </a:lvl1pPr>
            <a:lvl2pPr>
              <a:defRPr>
                <a:solidFill>
                  <a:schemeClr val="tx1">
                    <a:lumMod val="95000"/>
                    <a:lumOff val="5000"/>
                  </a:schemeClr>
                </a:solidFill>
                <a:latin typeface="微軟正黑體" panose="020B0604030504040204" pitchFamily="34" charset="-120"/>
                <a:ea typeface="微軟正黑體" panose="020B0604030504040204" pitchFamily="34" charset="-120"/>
              </a:defRPr>
            </a:lvl2pPr>
            <a:lvl3pPr>
              <a:defRPr>
                <a:solidFill>
                  <a:schemeClr val="tx1">
                    <a:lumMod val="95000"/>
                    <a:lumOff val="5000"/>
                  </a:schemeClr>
                </a:solidFill>
                <a:latin typeface="微軟正黑體" panose="020B0604030504040204" pitchFamily="34" charset="-120"/>
                <a:ea typeface="微軟正黑體" panose="020B0604030504040204" pitchFamily="34" charset="-120"/>
              </a:defRPr>
            </a:lvl3pPr>
            <a:lvl4pPr>
              <a:defRPr>
                <a:solidFill>
                  <a:schemeClr val="tx1">
                    <a:lumMod val="95000"/>
                    <a:lumOff val="5000"/>
                  </a:schemeClr>
                </a:solidFill>
                <a:latin typeface="微軟正黑體" panose="020B0604030504040204" pitchFamily="34" charset="-120"/>
                <a:ea typeface="微軟正黑體" panose="020B0604030504040204" pitchFamily="34" charset="-120"/>
              </a:defRPr>
            </a:lvl4pPr>
            <a:lvl5pPr>
              <a:defRPr>
                <a:solidFill>
                  <a:schemeClr val="tx1">
                    <a:lumMod val="95000"/>
                    <a:lumOff val="5000"/>
                  </a:schemeClr>
                </a:solidFill>
                <a:latin typeface="微軟正黑體" panose="020B0604030504040204" pitchFamily="34" charset="-120"/>
                <a:ea typeface="微軟正黑體" panose="020B0604030504040204" pitchFamily="34"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DCAEE13E-DC2C-4F30-B5C4-CF34B7C6216D}" type="datetime1">
              <a:rPr lang="en-US" altLang="zh-TW" smtClean="0"/>
              <a:t>12/16/2019</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7" name="矩形 6"/>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lumMod val="95000"/>
                    <a:lumOff val="5000"/>
                  </a:schemeClr>
                </a:solidFill>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D948DE2-71FE-458B-B98E-9EF1D9303440}" type="datetime1">
              <a:rPr lang="en-US" altLang="zh-TW"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45600" y="6491818"/>
            <a:ext cx="2844800" cy="365125"/>
          </a:xfrm>
        </p:spPr>
        <p:txBody>
          <a:bodyPr/>
          <a:lstStyle/>
          <a:p>
            <a:fld id="{3509413B-C25F-4AD9-A20B-1B2BD8F786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82CBB3DF-5B9F-4ED9-BA73-EC0CADCD2AFD}" type="datetime1">
              <a:rPr lang="en-US" altLang="zh-TW"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9413B-C25F-4AD9-A20B-1B2BD8F7869A}" type="slidenum">
              <a:rPr lang="en-US" smtClean="0"/>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F1363462-AECF-4718-AA53-28D4DA69E83B}" type="datetime1">
              <a:rPr lang="en-US" altLang="zh-TW"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9413B-C25F-4AD9-A20B-1B2BD8F7869A}" type="slidenum">
              <a:rPr lang="en-US" smtClean="0"/>
              <a:t>‹#›</a:t>
            </a:fld>
            <a:endParaRPr lang="en-US"/>
          </a:p>
        </p:txBody>
      </p:sp>
      <p:sp>
        <p:nvSpPr>
          <p:cNvPr id="10" name="矩形 9"/>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649F6B69-3511-4992-8F89-9D6FC3C02430}" type="datetime1">
              <a:rPr lang="en-US" altLang="zh-TW"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solidFill>
                  <a:srgbClr val="002060"/>
                </a:solidFill>
              </a:defRPr>
            </a:lvl1pPr>
          </a:lstStyle>
          <a:p>
            <a:fld id="{3509413B-C25F-4AD9-A20B-1B2BD8F7869A}" type="slidenum">
              <a:rPr lang="en-US" smtClean="0"/>
              <a:pPr/>
              <a:t>‹#›</a:t>
            </a:fld>
            <a:r>
              <a:rPr lang="en-US" altLang="zh-TW" smtClean="0"/>
              <a:t>/9</a:t>
            </a:r>
            <a:endParaRPr lang="en-US" dirty="0"/>
          </a:p>
        </p:txBody>
      </p:sp>
      <p:sp>
        <p:nvSpPr>
          <p:cNvPr id="6" name="矩形 5"/>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626F5-7889-41B7-801A-1BB32530F292}" type="datetime1">
              <a:rPr lang="en-US" altLang="zh-TW"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9413B-C25F-4AD9-A20B-1B2BD8F7869A}" type="slidenum">
              <a:rPr lang="en-US" smtClean="0"/>
              <a:t>‹#›</a:t>
            </a:fld>
            <a:r>
              <a:rPr lang="en-US" altLang="zh-TW" dirty="0" smtClean="0"/>
              <a:t>/9</a:t>
            </a:r>
            <a:endParaRPr lang="en-US" dirty="0"/>
          </a:p>
        </p:txBody>
      </p:sp>
      <p:sp>
        <p:nvSpPr>
          <p:cNvPr id="5" name="矩形 4"/>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tx1">
                    <a:lumMod val="95000"/>
                    <a:lumOff val="5000"/>
                  </a:schemeClr>
                </a:solidFill>
              </a:defRPr>
            </a:lvl1pPr>
          </a:lstStyle>
          <a:p>
            <a:r>
              <a:rPr lang="zh-TW" altLang="en-US" smtClean="0"/>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solidFill>
                  <a:schemeClr val="tx1">
                    <a:lumMod val="95000"/>
                    <a:lumOff val="5000"/>
                  </a:schemeClr>
                </a:solidFill>
              </a:defRPr>
            </a:lvl1pPr>
            <a:lvl2pPr>
              <a:defRPr sz="2800">
                <a:solidFill>
                  <a:schemeClr val="tx1">
                    <a:lumMod val="95000"/>
                    <a:lumOff val="5000"/>
                  </a:schemeClr>
                </a:solidFill>
              </a:defRPr>
            </a:lvl2pPr>
            <a:lvl3pPr>
              <a:defRPr sz="2400">
                <a:solidFill>
                  <a:schemeClr val="tx1">
                    <a:lumMod val="95000"/>
                    <a:lumOff val="5000"/>
                  </a:schemeClr>
                </a:solidFill>
              </a:defRPr>
            </a:lvl3pPr>
            <a:lvl4pPr>
              <a:defRPr sz="2000">
                <a:solidFill>
                  <a:schemeClr val="tx1">
                    <a:lumMod val="95000"/>
                    <a:lumOff val="5000"/>
                  </a:schemeClr>
                </a:solidFill>
              </a:defRPr>
            </a:lvl4pPr>
            <a:lvl5pPr>
              <a:defRPr sz="2000">
                <a:solidFill>
                  <a:schemeClr val="tx1">
                    <a:lumMod val="95000"/>
                    <a:lumOff val="5000"/>
                  </a:schemeClr>
                </a:solidFill>
              </a:defRPr>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lvl1pPr>
              <a:defRPr>
                <a:solidFill>
                  <a:schemeClr val="tx1">
                    <a:lumMod val="95000"/>
                    <a:lumOff val="5000"/>
                  </a:schemeClr>
                </a:solidFill>
              </a:defRPr>
            </a:lvl1pPr>
          </a:lstStyle>
          <a:p>
            <a:fld id="{347EE7DD-2098-47C2-A287-19AD2D006133}" type="datetime1">
              <a:rPr lang="en-US" altLang="zh-TW" smtClean="0"/>
              <a:t>12/16/2019</a:t>
            </a:fld>
            <a:endParaRPr lang="en-US"/>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lumMod val="95000"/>
                    <a:lumOff val="5000"/>
                  </a:schemeClr>
                </a:solidFill>
              </a:defRPr>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FA512C6-C102-4111-B89C-91D1EFC1F688}" type="datetime1">
              <a:rPr lang="en-US" altLang="zh-TW" smtClean="0"/>
              <a:t>12/16/2019</a:t>
            </a:fld>
            <a:endParaRPr lang="en-US"/>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lumMod val="95000"/>
                    <a:lumOff val="5000"/>
                  </a:schemeClr>
                </a:solidFill>
              </a:defRPr>
            </a:lvl1pPr>
          </a:lstStyle>
          <a:p>
            <a:fld id="{3509413B-C25F-4AD9-A20B-1B2BD8F7869A}" type="slidenum">
              <a:rPr lang="en-US" smtClean="0"/>
              <a:pPr/>
              <a:t>‹#›</a:t>
            </a:fld>
            <a:endParaRPr lang="en-US"/>
          </a:p>
        </p:txBody>
      </p:sp>
      <p:sp>
        <p:nvSpPr>
          <p:cNvPr id="8" name="矩形 7"/>
          <p:cNvSpPr/>
          <p:nvPr userDrawn="1"/>
        </p:nvSpPr>
        <p:spPr>
          <a:xfrm>
            <a:off x="0" y="6588654"/>
            <a:ext cx="1625600" cy="269346"/>
          </a:xfrm>
          <a:prstGeom prst="rect">
            <a:avLst/>
          </a:prstGeom>
          <a:solidFill>
            <a:srgbClr val="F5AE2F"/>
          </a:solidFill>
          <a:ln>
            <a:solidFill>
              <a:srgbClr val="F5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9245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09600" y="1600201"/>
            <a:ext cx="9245600" cy="452596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6EC43-3F23-47A0-A558-104D3D9B4CDB}" type="datetime1">
              <a:rPr lang="en-US" altLang="zh-TW" smtClean="0"/>
              <a:t>12/16/2019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9413B-C25F-4AD9-A20B-1B2BD8F786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7.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 Id="rId9" Type="http://schemas.openxmlformats.org/officeDocument/2006/relationships/image" Target="../media/image26.wmf"/></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idea-web.tw/topic/a49e3f76-69c9-4a4a-bcfc-c882840b3f27"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drive.google.com/open?id=15tGIHAPAatgdB8iZh_m80jCBPa-CrI_P" TargetMode="Externa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419600" y="2971800"/>
            <a:ext cx="4473276" cy="830997"/>
          </a:xfrm>
          <a:prstGeom prst="rect">
            <a:avLst/>
          </a:prstGeom>
          <a:noFill/>
        </p:spPr>
        <p:txBody>
          <a:bodyPr wrap="none" rtlCol="0">
            <a:spAutoFit/>
          </a:bodyPr>
          <a:lstStyle/>
          <a:p>
            <a:r>
              <a:rPr lang="en-US" altLang="zh-TW" sz="4800" dirty="0" smtClean="0"/>
              <a:t>AOI01-AOI Basics</a:t>
            </a:r>
            <a:endParaRPr lang="en-US" sz="4800" b="1" dirty="0">
              <a:solidFill>
                <a:schemeClr val="accent2"/>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6426" y="152401"/>
            <a:ext cx="1171575" cy="1171575"/>
          </a:xfrm>
          <a:prstGeom prst="rect">
            <a:avLst/>
          </a:prstGeom>
        </p:spPr>
      </p:pic>
      <p:sp>
        <p:nvSpPr>
          <p:cNvPr id="3" name="文字方塊 2"/>
          <p:cNvSpPr txBox="1"/>
          <p:nvPr/>
        </p:nvSpPr>
        <p:spPr>
          <a:xfrm>
            <a:off x="5029200" y="5257800"/>
            <a:ext cx="1947969"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Hsueh-Ting Chu</a:t>
            </a:r>
          </a:p>
        </p:txBody>
      </p:sp>
      <p:sp>
        <p:nvSpPr>
          <p:cNvPr id="6" name="矩形 5"/>
          <p:cNvSpPr/>
          <p:nvPr/>
        </p:nvSpPr>
        <p:spPr>
          <a:xfrm>
            <a:off x="0" y="16042"/>
            <a:ext cx="2125454" cy="400110"/>
          </a:xfrm>
          <a:prstGeom prst="rect">
            <a:avLst/>
          </a:prstGeom>
        </p:spPr>
        <p:txBody>
          <a:bodyPr wrap="none">
            <a:spAutoFit/>
          </a:bodyPr>
          <a:lstStyle/>
          <a:p>
            <a:r>
              <a:rPr lang="en-US" altLang="zh-TW" sz="2000" dirty="0" smtClean="0"/>
              <a:t>AOI </a:t>
            </a:r>
            <a:r>
              <a:rPr lang="en-US" altLang="zh-TW" sz="2000" dirty="0"/>
              <a:t>Quick Tutorial </a:t>
            </a:r>
            <a:endParaRPr lang="zh-TW"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3509413B-C25F-4AD9-A20B-1B2BD8F7869A}" type="slidenum">
              <a:rPr lang="en-US" smtClean="0"/>
              <a:t>10</a:t>
            </a:fld>
            <a:r>
              <a:rPr lang="en-US" altLang="zh-TW" smtClean="0"/>
              <a:t>/9</a:t>
            </a:r>
            <a:endParaRPr lang="en-US" dirty="0"/>
          </a:p>
        </p:txBody>
      </p:sp>
      <p:sp>
        <p:nvSpPr>
          <p:cNvPr id="3" name="矩形 2"/>
          <p:cNvSpPr/>
          <p:nvPr/>
        </p:nvSpPr>
        <p:spPr>
          <a:xfrm>
            <a:off x="1295400" y="1600200"/>
            <a:ext cx="7459221" cy="1754326"/>
          </a:xfrm>
          <a:prstGeom prst="rect">
            <a:avLst/>
          </a:prstGeom>
        </p:spPr>
        <p:txBody>
          <a:bodyPr wrap="none">
            <a:spAutoFit/>
          </a:bodyPr>
          <a:lstStyle/>
          <a:p>
            <a:pPr lvl="0"/>
            <a:r>
              <a:rPr lang="en-US" altLang="zh-TW" sz="5400" smtClean="0"/>
              <a:t>02-</a:t>
            </a:r>
            <a:r>
              <a:rPr lang="en-US" altLang="zh-TW" sz="5400"/>
              <a:t>Deep </a:t>
            </a:r>
            <a:r>
              <a:rPr lang="en-US" altLang="zh-TW" sz="5400" smtClean="0"/>
              <a:t>Learning for AOI </a:t>
            </a:r>
            <a:endParaRPr lang="zh-TW" altLang="en-US" sz="5400"/>
          </a:p>
          <a:p>
            <a:endParaRPr lang="zh-TW" altLang="en-US" sz="5400"/>
          </a:p>
        </p:txBody>
      </p:sp>
    </p:spTree>
    <p:extLst>
      <p:ext uri="{BB962C8B-B14F-4D97-AF65-F5344CB8AC3E}">
        <p14:creationId xmlns:p14="http://schemas.microsoft.com/office/powerpoint/2010/main" val="34364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888"/>
        <p:cNvGrpSpPr/>
        <p:nvPr/>
      </p:nvGrpSpPr>
      <p:grpSpPr>
        <a:xfrm>
          <a:off x="0" y="0"/>
          <a:ext cx="0" cy="0"/>
          <a:chOff x="0" y="0"/>
          <a:chExt cx="0" cy="0"/>
        </a:xfrm>
      </p:grpSpPr>
      <p:sp>
        <p:nvSpPr>
          <p:cNvPr id="889" name="Google Shape;889;p128"/>
          <p:cNvSpPr txBox="1">
            <a:spLocks noGrp="1"/>
          </p:cNvSpPr>
          <p:nvPr>
            <p:ph type="title"/>
          </p:nvPr>
        </p:nvSpPr>
        <p:spPr>
          <a:xfrm>
            <a:off x="553720" y="734696"/>
            <a:ext cx="11084560" cy="65659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altLang="zh-CN" sz="4000" b="1" i="0" u="none" strike="noStrike" cap="none" dirty="0">
                <a:solidFill>
                  <a:schemeClr val="dk2"/>
                </a:solidFill>
                <a:latin typeface="Noto Sans CJK SC Regular" panose="020B0500000000000000" pitchFamily="34" charset="-122"/>
                <a:ea typeface="Noto Sans CJK SC Regular" panose="020B0500000000000000" pitchFamily="34" charset="-122"/>
                <a:cs typeface="Trebuchet MS"/>
                <a:sym typeface="Trebuchet MS"/>
              </a:rPr>
              <a:t>HOW IT WORKS</a:t>
            </a:r>
            <a:endParaRPr lang="zh-CN" altLang="en-US" dirty="0">
              <a:latin typeface="Noto Sans CJK SC Regular" panose="020B0500000000000000" pitchFamily="34" charset="-122"/>
              <a:ea typeface="Noto Sans CJK SC Regular" panose="020B0500000000000000" pitchFamily="34" charset="-122"/>
            </a:endParaRPr>
          </a:p>
        </p:txBody>
      </p:sp>
      <p:pic>
        <p:nvPicPr>
          <p:cNvPr id="890" name="Google Shape;890;p1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4870"/>
            <a:ext cx="12192000" cy="6858000"/>
          </a:xfrm>
          <a:prstGeom prst="rect">
            <a:avLst/>
          </a:prstGeom>
          <a:noFill/>
          <a:ln>
            <a:noFill/>
          </a:ln>
        </p:spPr>
      </p:pic>
    </p:spTree>
    <p:extLst>
      <p:ext uri="{BB962C8B-B14F-4D97-AF65-F5344CB8AC3E}">
        <p14:creationId xmlns:p14="http://schemas.microsoft.com/office/powerpoint/2010/main" val="6580056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Feed Forward Neural Networks</a:t>
            </a:r>
            <a:endParaRPr lang="zh-TW" altLang="en-US" dirty="0"/>
          </a:p>
        </p:txBody>
      </p:sp>
      <p:pic>
        <p:nvPicPr>
          <p:cNvPr id="3074" name="Picture 2" descr="Structure of the Artificial Neural Network model 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00400"/>
            <a:ext cx="4038600" cy="31112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res.cloudinary.com/dyd911kmh/image/upload/f_auto,q_auto:best/v1547672259/2_i1cdw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070382"/>
            <a:ext cx="6407944"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1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MNIST </a:t>
            </a:r>
            <a:r>
              <a:rPr lang="en-US" altLang="zh-TW" dirty="0" smtClean="0"/>
              <a:t>handwritten digit dataset</a:t>
            </a:r>
            <a:endParaRPr lang="zh-TW" altLang="en-US" dirty="0"/>
          </a:p>
        </p:txBody>
      </p:sp>
      <p:pic>
        <p:nvPicPr>
          <p:cNvPr id="1026" name="Picture 2" descr="https://miro.medium.com/max/600/1*_91Ir1B68lDv_8kSRHa9bg.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6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2060"/>
                </a:solidFill>
              </a:rPr>
              <a:t>Feed Forward Neural Networks</a:t>
            </a:r>
            <a:endParaRPr lang="zh-TW" altLang="en-US" dirty="0">
              <a:solidFill>
                <a:srgbClr val="002060"/>
              </a:solidFill>
            </a:endParaRPr>
          </a:p>
        </p:txBody>
      </p:sp>
      <p:pic>
        <p:nvPicPr>
          <p:cNvPr id="3" name="圖片 2"/>
          <p:cNvPicPr>
            <a:picLocks noChangeAspect="1"/>
          </p:cNvPicPr>
          <p:nvPr/>
        </p:nvPicPr>
        <p:blipFill>
          <a:blip r:embed="rId2"/>
          <a:stretch>
            <a:fillRect/>
          </a:stretch>
        </p:blipFill>
        <p:spPr>
          <a:xfrm>
            <a:off x="304800" y="1600200"/>
            <a:ext cx="6607113" cy="4000847"/>
          </a:xfrm>
          <a:prstGeom prst="rect">
            <a:avLst/>
          </a:prstGeom>
        </p:spPr>
      </p:pic>
      <p:sp>
        <p:nvSpPr>
          <p:cNvPr id="4" name="矩形 3"/>
          <p:cNvSpPr/>
          <p:nvPr/>
        </p:nvSpPr>
        <p:spPr>
          <a:xfrm>
            <a:off x="7086600" y="1567873"/>
            <a:ext cx="4724400" cy="4247317"/>
          </a:xfrm>
          <a:prstGeom prst="rect">
            <a:avLst/>
          </a:prstGeom>
        </p:spPr>
        <p:txBody>
          <a:bodyPr wrap="square">
            <a:spAutoFit/>
          </a:bodyPr>
          <a:lstStyle/>
          <a:p>
            <a:r>
              <a:rPr lang="zh-TW" altLang="en-US" dirty="0"/>
              <a:t>model = </a:t>
            </a:r>
            <a:r>
              <a:rPr lang="zh-TW" altLang="en-US" dirty="0" smtClean="0"/>
              <a:t>keras</a:t>
            </a:r>
            <a:r>
              <a:rPr lang="zh-TW" altLang="en-US" dirty="0"/>
              <a:t>.models.Sequential([</a:t>
            </a:r>
          </a:p>
          <a:p>
            <a:r>
              <a:rPr lang="zh-TW" altLang="en-US" dirty="0" smtClean="0"/>
              <a:t>  keras.layers.Flatten</a:t>
            </a:r>
            <a:r>
              <a:rPr lang="zh-TW" altLang="en-US" dirty="0"/>
              <a:t>(input_shape=(28, 28)),</a:t>
            </a:r>
          </a:p>
          <a:p>
            <a:r>
              <a:rPr lang="zh-TW" altLang="en-US" dirty="0"/>
              <a:t>  </a:t>
            </a:r>
            <a:r>
              <a:rPr lang="zh-TW" altLang="en-US" dirty="0" smtClean="0"/>
              <a:t>keras</a:t>
            </a:r>
            <a:r>
              <a:rPr lang="zh-TW" altLang="en-US" dirty="0"/>
              <a:t>.layers.Dense(128, activation='relu'),</a:t>
            </a:r>
          </a:p>
          <a:p>
            <a:r>
              <a:rPr lang="zh-TW" altLang="en-US" dirty="0"/>
              <a:t>  </a:t>
            </a:r>
            <a:r>
              <a:rPr lang="zh-TW" altLang="en-US" dirty="0" smtClean="0"/>
              <a:t>keras</a:t>
            </a:r>
            <a:r>
              <a:rPr lang="zh-TW" altLang="en-US" dirty="0"/>
              <a:t>.layers.Dropout(0.2),</a:t>
            </a:r>
          </a:p>
          <a:p>
            <a:r>
              <a:rPr lang="zh-TW" altLang="en-US" dirty="0"/>
              <a:t>  </a:t>
            </a:r>
            <a:r>
              <a:rPr lang="zh-TW" altLang="en-US" dirty="0" smtClean="0"/>
              <a:t>keras</a:t>
            </a:r>
            <a:r>
              <a:rPr lang="zh-TW" altLang="en-US" dirty="0"/>
              <a:t>.layers.Dense(10, activation='softmax')</a:t>
            </a:r>
          </a:p>
          <a:p>
            <a:r>
              <a:rPr lang="zh-TW" altLang="en-US" dirty="0"/>
              <a:t>]</a:t>
            </a:r>
            <a:r>
              <a:rPr lang="zh-TW" altLang="en-US" dirty="0" smtClean="0"/>
              <a:t>)</a:t>
            </a:r>
            <a:endParaRPr lang="en-US" altLang="zh-TW" dirty="0" smtClean="0"/>
          </a:p>
          <a:p>
            <a:endParaRPr lang="en-US" altLang="zh-TW" dirty="0"/>
          </a:p>
          <a:p>
            <a:r>
              <a:rPr lang="en-US" altLang="zh-TW" dirty="0" err="1"/>
              <a:t>model.compile</a:t>
            </a:r>
            <a:r>
              <a:rPr lang="en-US" altLang="zh-TW" dirty="0"/>
              <a:t>(optimizer='</a:t>
            </a:r>
            <a:r>
              <a:rPr lang="en-US" altLang="zh-TW" dirty="0" err="1"/>
              <a:t>adam</a:t>
            </a:r>
            <a:r>
              <a:rPr lang="en-US" altLang="zh-TW" dirty="0"/>
              <a:t>',</a:t>
            </a:r>
          </a:p>
          <a:p>
            <a:r>
              <a:rPr lang="en-US" altLang="zh-TW" dirty="0"/>
              <a:t>              loss='</a:t>
            </a:r>
            <a:r>
              <a:rPr lang="en-US" altLang="zh-TW" dirty="0" err="1"/>
              <a:t>sparse_categorical_crossentropy</a:t>
            </a:r>
            <a:r>
              <a:rPr lang="en-US" altLang="zh-TW" dirty="0"/>
              <a:t>',</a:t>
            </a:r>
          </a:p>
          <a:p>
            <a:r>
              <a:rPr lang="en-US" altLang="zh-TW" dirty="0"/>
              <a:t>              metrics=['accuracy</a:t>
            </a:r>
            <a:r>
              <a:rPr lang="en-US" altLang="zh-TW" dirty="0" smtClean="0"/>
              <a:t>'])</a:t>
            </a:r>
          </a:p>
          <a:p>
            <a:endParaRPr lang="en-US" altLang="zh-TW" dirty="0" smtClean="0"/>
          </a:p>
          <a:p>
            <a:r>
              <a:rPr lang="en-US" altLang="zh-TW" dirty="0" err="1" smtClean="0"/>
              <a:t>model.fit</a:t>
            </a:r>
            <a:r>
              <a:rPr lang="en-US" altLang="zh-TW" dirty="0" smtClean="0"/>
              <a:t>(</a:t>
            </a:r>
            <a:r>
              <a:rPr lang="en-US" altLang="zh-TW" dirty="0" err="1" smtClean="0"/>
              <a:t>x_train</a:t>
            </a:r>
            <a:r>
              <a:rPr lang="en-US" altLang="zh-TW" dirty="0"/>
              <a:t>, </a:t>
            </a:r>
            <a:r>
              <a:rPr lang="en-US" altLang="zh-TW" dirty="0" err="1"/>
              <a:t>y_train</a:t>
            </a:r>
            <a:r>
              <a:rPr lang="en-US" altLang="zh-TW" dirty="0"/>
              <a:t>, epochs=5)</a:t>
            </a:r>
          </a:p>
          <a:p>
            <a:endParaRPr lang="en-US" altLang="zh-TW" dirty="0"/>
          </a:p>
          <a:p>
            <a:r>
              <a:rPr lang="en-US" altLang="zh-TW" dirty="0" err="1"/>
              <a:t>model.evaluate</a:t>
            </a:r>
            <a:r>
              <a:rPr lang="en-US" altLang="zh-TW" dirty="0"/>
              <a:t>(</a:t>
            </a:r>
            <a:r>
              <a:rPr lang="en-US" altLang="zh-TW" dirty="0" err="1"/>
              <a:t>x_test</a:t>
            </a:r>
            <a:r>
              <a:rPr lang="en-US" altLang="zh-TW" dirty="0"/>
              <a:t>, </a:t>
            </a:r>
            <a:r>
              <a:rPr lang="en-US" altLang="zh-TW" dirty="0" err="1"/>
              <a:t>y_test</a:t>
            </a:r>
            <a:r>
              <a:rPr lang="en-US" altLang="zh-TW" dirty="0" smtClean="0"/>
              <a:t>)</a:t>
            </a:r>
          </a:p>
          <a:p>
            <a:endParaRPr lang="en-US" altLang="zh-TW" dirty="0" smtClean="0"/>
          </a:p>
        </p:txBody>
      </p:sp>
    </p:spTree>
    <p:extLst>
      <p:ext uri="{BB962C8B-B14F-4D97-AF65-F5344CB8AC3E}">
        <p14:creationId xmlns:p14="http://schemas.microsoft.com/office/powerpoint/2010/main" val="261890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投影片編號版面配置區 51"/>
          <p:cNvSpPr>
            <a:spLocks noGrp="1"/>
          </p:cNvSpPr>
          <p:nvPr>
            <p:ph type="sldNum" sz="quarter" idx="10"/>
          </p:nvPr>
        </p:nvSpPr>
        <p:spPr/>
        <p:txBody>
          <a:bodyPr/>
          <a:lstStyle/>
          <a:p>
            <a:fld id="{EB8769BF-8CE4-467A-B34E-09CBE380CBF2}" type="slidenum">
              <a:rPr lang="en-US" altLang="zh-TW"/>
              <a:pPr/>
              <a:t>15</a:t>
            </a:fld>
            <a:endParaRPr lang="en-US" altLang="zh-TW"/>
          </a:p>
        </p:txBody>
      </p:sp>
      <p:sp>
        <p:nvSpPr>
          <p:cNvPr id="3222530" name="Rectangle 2"/>
          <p:cNvSpPr>
            <a:spLocks noGrp="1" noChangeArrowheads="1"/>
          </p:cNvSpPr>
          <p:nvPr>
            <p:ph type="body" idx="1"/>
          </p:nvPr>
        </p:nvSpPr>
        <p:spPr/>
        <p:txBody>
          <a:bodyPr/>
          <a:lstStyle/>
          <a:p>
            <a:pPr marL="0" indent="0">
              <a:buNone/>
            </a:pPr>
            <a:r>
              <a:rPr lang="en-US" altLang="ko-KR" b="0" dirty="0"/>
              <a:t>Little or no invariance to shifting, scaling, and other forms of distortion</a:t>
            </a:r>
          </a:p>
          <a:p>
            <a:pPr>
              <a:buFont typeface="Wingdings" panose="05000000000000000000" pitchFamily="2" charset="2"/>
              <a:buNone/>
            </a:pPr>
            <a:endParaRPr lang="en-US" altLang="ko-KR" b="0" dirty="0">
              <a:solidFill>
                <a:srgbClr val="C0C0C0"/>
              </a:solidFill>
              <a:cs typeface="Tahoma" panose="020B0604030504040204" pitchFamily="34" charset="0"/>
            </a:endParaRPr>
          </a:p>
          <a:p>
            <a:endParaRPr kumimoji="0" lang="en-GB" altLang="ko-KR" b="0" dirty="0"/>
          </a:p>
        </p:txBody>
      </p:sp>
      <p:sp>
        <p:nvSpPr>
          <p:cNvPr id="3222531" name="Rectangle 3"/>
          <p:cNvSpPr>
            <a:spLocks noGrp="1" noChangeArrowheads="1"/>
          </p:cNvSpPr>
          <p:nvPr>
            <p:ph type="title"/>
          </p:nvPr>
        </p:nvSpPr>
        <p:spPr>
          <a:xfrm>
            <a:off x="461963" y="418306"/>
            <a:ext cx="11201400" cy="609600"/>
          </a:xfrm>
        </p:spPr>
        <p:txBody>
          <a:bodyPr>
            <a:normAutofit fontScale="90000"/>
          </a:bodyPr>
          <a:lstStyle/>
          <a:p>
            <a:r>
              <a:rPr kumimoji="0" lang="en-GB" altLang="ko-KR" dirty="0"/>
              <a:t>Drawbacks of </a:t>
            </a:r>
            <a:r>
              <a:rPr lang="en-GB" altLang="ko-KR" dirty="0"/>
              <a:t>Feed Forward </a:t>
            </a:r>
            <a:r>
              <a:rPr kumimoji="0" lang="en-GB" altLang="ko-KR" dirty="0"/>
              <a:t>neural </a:t>
            </a:r>
            <a:r>
              <a:rPr kumimoji="0" lang="en-GB" altLang="ko-KR" dirty="0" smtClean="0"/>
              <a:t>networks</a:t>
            </a:r>
            <a:endParaRPr kumimoji="0" lang="en-GB" altLang="ko-KR" dirty="0"/>
          </a:p>
        </p:txBody>
      </p:sp>
      <p:grpSp>
        <p:nvGrpSpPr>
          <p:cNvPr id="3222629" name="Group 101"/>
          <p:cNvGrpSpPr>
            <a:grpSpLocks/>
          </p:cNvGrpSpPr>
          <p:nvPr/>
        </p:nvGrpSpPr>
        <p:grpSpPr bwMode="auto">
          <a:xfrm>
            <a:off x="98096" y="2942386"/>
            <a:ext cx="5867400" cy="3505200"/>
            <a:chOff x="1200" y="1344"/>
            <a:chExt cx="3696" cy="2208"/>
          </a:xfrm>
        </p:grpSpPr>
        <p:sp>
          <p:nvSpPr>
            <p:cNvPr id="3222536" name="Oval 8"/>
            <p:cNvSpPr>
              <a:spLocks noChangeArrowheads="1"/>
            </p:cNvSpPr>
            <p:nvPr/>
          </p:nvSpPr>
          <p:spPr bwMode="auto">
            <a:xfrm rot="5400000">
              <a:off x="3796" y="1687"/>
              <a:ext cx="259" cy="267"/>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37" name="Oval 9"/>
            <p:cNvSpPr>
              <a:spLocks noChangeArrowheads="1"/>
            </p:cNvSpPr>
            <p:nvPr/>
          </p:nvSpPr>
          <p:spPr bwMode="auto">
            <a:xfrm rot="5400000">
              <a:off x="3796" y="2033"/>
              <a:ext cx="260" cy="267"/>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38" name="Oval 10"/>
            <p:cNvSpPr>
              <a:spLocks noChangeArrowheads="1"/>
            </p:cNvSpPr>
            <p:nvPr/>
          </p:nvSpPr>
          <p:spPr bwMode="auto">
            <a:xfrm rot="5400000">
              <a:off x="3796" y="2380"/>
              <a:ext cx="259" cy="267"/>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39" name="Oval 11"/>
            <p:cNvSpPr>
              <a:spLocks noChangeArrowheads="1"/>
            </p:cNvSpPr>
            <p:nvPr/>
          </p:nvSpPr>
          <p:spPr bwMode="auto">
            <a:xfrm rot="5400000">
              <a:off x="3796" y="2769"/>
              <a:ext cx="260" cy="267"/>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0" name="Oval 12"/>
            <p:cNvSpPr>
              <a:spLocks noChangeArrowheads="1"/>
            </p:cNvSpPr>
            <p:nvPr/>
          </p:nvSpPr>
          <p:spPr bwMode="auto">
            <a:xfrm rot="5400000">
              <a:off x="3796" y="3158"/>
              <a:ext cx="260" cy="267"/>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1" name="Rectangle 13"/>
            <p:cNvSpPr>
              <a:spLocks noChangeArrowheads="1"/>
            </p:cNvSpPr>
            <p:nvPr/>
          </p:nvSpPr>
          <p:spPr bwMode="auto">
            <a:xfrm rot="5400000">
              <a:off x="3172" y="1343"/>
              <a:ext cx="173" cy="1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2" name="Rectangle 14"/>
            <p:cNvSpPr>
              <a:spLocks noChangeArrowheads="1"/>
            </p:cNvSpPr>
            <p:nvPr/>
          </p:nvSpPr>
          <p:spPr bwMode="auto">
            <a:xfrm rot="5400000">
              <a:off x="3173" y="1646"/>
              <a:ext cx="172" cy="1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3" name="Rectangle 15"/>
            <p:cNvSpPr>
              <a:spLocks noChangeArrowheads="1"/>
            </p:cNvSpPr>
            <p:nvPr/>
          </p:nvSpPr>
          <p:spPr bwMode="auto">
            <a:xfrm rot="5400000">
              <a:off x="3173" y="1992"/>
              <a:ext cx="172" cy="1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4" name="Rectangle 16"/>
            <p:cNvSpPr>
              <a:spLocks noChangeArrowheads="1"/>
            </p:cNvSpPr>
            <p:nvPr/>
          </p:nvSpPr>
          <p:spPr bwMode="auto">
            <a:xfrm rot="5400000">
              <a:off x="3173" y="2339"/>
              <a:ext cx="172" cy="1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5" name="Rectangle 17"/>
            <p:cNvSpPr>
              <a:spLocks noChangeArrowheads="1"/>
            </p:cNvSpPr>
            <p:nvPr/>
          </p:nvSpPr>
          <p:spPr bwMode="auto">
            <a:xfrm rot="5400000">
              <a:off x="3173" y="2686"/>
              <a:ext cx="172" cy="17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6" name="Rectangle 18"/>
            <p:cNvSpPr>
              <a:spLocks noChangeArrowheads="1"/>
            </p:cNvSpPr>
            <p:nvPr/>
          </p:nvSpPr>
          <p:spPr bwMode="auto">
            <a:xfrm rot="5400000">
              <a:off x="3173" y="3031"/>
              <a:ext cx="172" cy="17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7" name="Rectangle 19"/>
            <p:cNvSpPr>
              <a:spLocks noChangeArrowheads="1"/>
            </p:cNvSpPr>
            <p:nvPr/>
          </p:nvSpPr>
          <p:spPr bwMode="auto">
            <a:xfrm rot="5400000">
              <a:off x="3172" y="3378"/>
              <a:ext cx="173" cy="1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8" name="Oval 20"/>
            <p:cNvSpPr>
              <a:spLocks noChangeArrowheads="1"/>
            </p:cNvSpPr>
            <p:nvPr/>
          </p:nvSpPr>
          <p:spPr bwMode="auto">
            <a:xfrm rot="5400000">
              <a:off x="4323" y="2161"/>
              <a:ext cx="259" cy="265"/>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49" name="Oval 21"/>
            <p:cNvSpPr>
              <a:spLocks noChangeArrowheads="1"/>
            </p:cNvSpPr>
            <p:nvPr/>
          </p:nvSpPr>
          <p:spPr bwMode="auto">
            <a:xfrm rot="5400000">
              <a:off x="4323" y="2551"/>
              <a:ext cx="259" cy="265"/>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22550" name="Line 22"/>
            <p:cNvSpPr>
              <a:spLocks noChangeShapeType="1"/>
            </p:cNvSpPr>
            <p:nvPr/>
          </p:nvSpPr>
          <p:spPr bwMode="auto">
            <a:xfrm rot="5400000" flipV="1">
              <a:off x="3927" y="1901"/>
              <a:ext cx="520"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1" name="Line 23"/>
            <p:cNvSpPr>
              <a:spLocks noChangeShapeType="1"/>
            </p:cNvSpPr>
            <p:nvPr/>
          </p:nvSpPr>
          <p:spPr bwMode="auto">
            <a:xfrm rot="5400000" flipV="1">
              <a:off x="4122" y="2096"/>
              <a:ext cx="130"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2" name="Line 24"/>
            <p:cNvSpPr>
              <a:spLocks noChangeShapeType="1"/>
            </p:cNvSpPr>
            <p:nvPr/>
          </p:nvSpPr>
          <p:spPr bwMode="auto">
            <a:xfrm rot="5400000" flipV="1">
              <a:off x="3927" y="2291"/>
              <a:ext cx="519"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3" name="Line 25"/>
            <p:cNvSpPr>
              <a:spLocks noChangeShapeType="1"/>
            </p:cNvSpPr>
            <p:nvPr/>
          </p:nvSpPr>
          <p:spPr bwMode="auto">
            <a:xfrm rot="5400000" flipH="1" flipV="1">
              <a:off x="4100" y="2248"/>
              <a:ext cx="174"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4" name="Line 26"/>
            <p:cNvSpPr>
              <a:spLocks noChangeShapeType="1"/>
            </p:cNvSpPr>
            <p:nvPr/>
          </p:nvSpPr>
          <p:spPr bwMode="auto">
            <a:xfrm rot="5400000" flipH="1" flipV="1">
              <a:off x="3905" y="2443"/>
              <a:ext cx="563"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5" name="Line 27"/>
            <p:cNvSpPr>
              <a:spLocks noChangeShapeType="1"/>
            </p:cNvSpPr>
            <p:nvPr/>
          </p:nvSpPr>
          <p:spPr bwMode="auto">
            <a:xfrm rot="5400000" flipH="1" flipV="1">
              <a:off x="3711" y="2637"/>
              <a:ext cx="952"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6" name="Line 28"/>
            <p:cNvSpPr>
              <a:spLocks noChangeShapeType="1"/>
            </p:cNvSpPr>
            <p:nvPr/>
          </p:nvSpPr>
          <p:spPr bwMode="auto">
            <a:xfrm rot="5400000" flipV="1">
              <a:off x="3732" y="2096"/>
              <a:ext cx="909"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7" name="Line 29"/>
            <p:cNvSpPr>
              <a:spLocks noChangeShapeType="1"/>
            </p:cNvSpPr>
            <p:nvPr/>
          </p:nvSpPr>
          <p:spPr bwMode="auto">
            <a:xfrm rot="5400000" flipV="1">
              <a:off x="4079" y="2443"/>
              <a:ext cx="215"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8" name="Line 30"/>
            <p:cNvSpPr>
              <a:spLocks noChangeShapeType="1"/>
            </p:cNvSpPr>
            <p:nvPr/>
          </p:nvSpPr>
          <p:spPr bwMode="auto">
            <a:xfrm rot="5400000" flipH="1" flipV="1">
              <a:off x="4100" y="2637"/>
              <a:ext cx="174"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59" name="Line 31"/>
            <p:cNvSpPr>
              <a:spLocks noChangeShapeType="1"/>
            </p:cNvSpPr>
            <p:nvPr/>
          </p:nvSpPr>
          <p:spPr bwMode="auto">
            <a:xfrm rot="5400000" flipH="1" flipV="1">
              <a:off x="3905" y="2832"/>
              <a:ext cx="563" cy="2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0" name="Line 32"/>
            <p:cNvSpPr>
              <a:spLocks noChangeShapeType="1"/>
            </p:cNvSpPr>
            <p:nvPr/>
          </p:nvSpPr>
          <p:spPr bwMode="auto">
            <a:xfrm rot="5400000" flipV="1">
              <a:off x="3375" y="1404"/>
              <a:ext cx="389"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1" name="Line 33"/>
            <p:cNvSpPr>
              <a:spLocks noChangeShapeType="1"/>
            </p:cNvSpPr>
            <p:nvPr/>
          </p:nvSpPr>
          <p:spPr bwMode="auto">
            <a:xfrm rot="5400000" flipV="1">
              <a:off x="3202" y="1577"/>
              <a:ext cx="735"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2" name="Line 34"/>
            <p:cNvSpPr>
              <a:spLocks noChangeShapeType="1"/>
            </p:cNvSpPr>
            <p:nvPr/>
          </p:nvSpPr>
          <p:spPr bwMode="auto">
            <a:xfrm rot="5400000" flipV="1">
              <a:off x="3029" y="1750"/>
              <a:ext cx="1082"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3" name="Line 35"/>
            <p:cNvSpPr>
              <a:spLocks noChangeShapeType="1"/>
            </p:cNvSpPr>
            <p:nvPr/>
          </p:nvSpPr>
          <p:spPr bwMode="auto">
            <a:xfrm rot="5400000" flipV="1">
              <a:off x="2855" y="1967"/>
              <a:ext cx="1429"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4" name="Line 36"/>
            <p:cNvSpPr>
              <a:spLocks noChangeShapeType="1"/>
            </p:cNvSpPr>
            <p:nvPr/>
          </p:nvSpPr>
          <p:spPr bwMode="auto">
            <a:xfrm rot="5400000" flipV="1">
              <a:off x="2660" y="2162"/>
              <a:ext cx="1819"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5" name="Line 37"/>
            <p:cNvSpPr>
              <a:spLocks noChangeShapeType="1"/>
            </p:cNvSpPr>
            <p:nvPr/>
          </p:nvSpPr>
          <p:spPr bwMode="auto">
            <a:xfrm rot="5400000" flipH="1" flipV="1">
              <a:off x="2747" y="2421"/>
              <a:ext cx="1646"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6" name="Line 38"/>
            <p:cNvSpPr>
              <a:spLocks noChangeShapeType="1"/>
            </p:cNvSpPr>
            <p:nvPr/>
          </p:nvSpPr>
          <p:spPr bwMode="auto">
            <a:xfrm rot="5400000" flipH="1" flipV="1">
              <a:off x="2920" y="2594"/>
              <a:ext cx="1300"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7" name="Line 39"/>
            <p:cNvSpPr>
              <a:spLocks noChangeShapeType="1"/>
            </p:cNvSpPr>
            <p:nvPr/>
          </p:nvSpPr>
          <p:spPr bwMode="auto">
            <a:xfrm rot="5400000" flipH="1" flipV="1">
              <a:off x="3093" y="2768"/>
              <a:ext cx="953"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8" name="Line 40"/>
            <p:cNvSpPr>
              <a:spLocks noChangeShapeType="1"/>
            </p:cNvSpPr>
            <p:nvPr/>
          </p:nvSpPr>
          <p:spPr bwMode="auto">
            <a:xfrm rot="5400000" flipH="1" flipV="1">
              <a:off x="3288" y="2963"/>
              <a:ext cx="563"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69" name="Line 41"/>
            <p:cNvSpPr>
              <a:spLocks noChangeShapeType="1"/>
            </p:cNvSpPr>
            <p:nvPr/>
          </p:nvSpPr>
          <p:spPr bwMode="auto">
            <a:xfrm rot="5400000" flipH="1" flipV="1">
              <a:off x="3483" y="3158"/>
              <a:ext cx="173"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0" name="Line 42"/>
            <p:cNvSpPr>
              <a:spLocks noChangeShapeType="1"/>
            </p:cNvSpPr>
            <p:nvPr/>
          </p:nvSpPr>
          <p:spPr bwMode="auto">
            <a:xfrm rot="5400000" flipV="1">
              <a:off x="4741" y="2139"/>
              <a:ext cx="0" cy="31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1" name="Line 43"/>
            <p:cNvSpPr>
              <a:spLocks noChangeShapeType="1"/>
            </p:cNvSpPr>
            <p:nvPr/>
          </p:nvSpPr>
          <p:spPr bwMode="auto">
            <a:xfrm rot="5400000" flipV="1">
              <a:off x="4741" y="2528"/>
              <a:ext cx="0" cy="31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2" name="Line 44"/>
            <p:cNvSpPr>
              <a:spLocks noChangeShapeType="1"/>
            </p:cNvSpPr>
            <p:nvPr/>
          </p:nvSpPr>
          <p:spPr bwMode="auto">
            <a:xfrm rot="5400000" flipV="1">
              <a:off x="3527" y="1555"/>
              <a:ext cx="86"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3" name="Line 45"/>
            <p:cNvSpPr>
              <a:spLocks noChangeShapeType="1"/>
            </p:cNvSpPr>
            <p:nvPr/>
          </p:nvSpPr>
          <p:spPr bwMode="auto">
            <a:xfrm rot="5400000" flipV="1">
              <a:off x="3354" y="1728"/>
              <a:ext cx="432"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4" name="Line 46"/>
            <p:cNvSpPr>
              <a:spLocks noChangeShapeType="1"/>
            </p:cNvSpPr>
            <p:nvPr/>
          </p:nvSpPr>
          <p:spPr bwMode="auto">
            <a:xfrm rot="5400000" flipV="1">
              <a:off x="3180" y="1902"/>
              <a:ext cx="779"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22575" name="Line 47"/>
            <p:cNvSpPr>
              <a:spLocks noChangeShapeType="1"/>
            </p:cNvSpPr>
            <p:nvPr/>
          </p:nvSpPr>
          <p:spPr bwMode="auto">
            <a:xfrm rot="5400000" flipV="1">
              <a:off x="2985" y="2097"/>
              <a:ext cx="1169" cy="44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pic>
          <p:nvPicPr>
            <p:cNvPr id="3222576" name="Picture 48"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574"/>
              <a:ext cx="1659" cy="1829"/>
            </a:xfrm>
            <a:prstGeom prst="rect">
              <a:avLst/>
            </a:prstGeom>
            <a:noFill/>
            <a:extLst>
              <a:ext uri="{909E8E84-426E-40DD-AFC4-6F175D3DCCD1}">
                <a14:hiddenFill xmlns:a14="http://schemas.microsoft.com/office/drawing/2010/main">
                  <a:solidFill>
                    <a:srgbClr val="FFFFFF"/>
                  </a:solidFill>
                </a14:hiddenFill>
              </a:ext>
            </a:extLst>
          </p:spPr>
        </p:pic>
        <p:sp>
          <p:nvSpPr>
            <p:cNvPr id="3222577" name="Line 49"/>
            <p:cNvSpPr>
              <a:spLocks noChangeShapeType="1"/>
            </p:cNvSpPr>
            <p:nvPr/>
          </p:nvSpPr>
          <p:spPr bwMode="auto">
            <a:xfrm>
              <a:off x="1813" y="1827"/>
              <a:ext cx="1385" cy="287"/>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22578" name="Line 50"/>
            <p:cNvSpPr>
              <a:spLocks noChangeShapeType="1"/>
            </p:cNvSpPr>
            <p:nvPr/>
          </p:nvSpPr>
          <p:spPr bwMode="auto">
            <a:xfrm>
              <a:off x="1817" y="1884"/>
              <a:ext cx="1386" cy="517"/>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22579" name="Line 51"/>
            <p:cNvSpPr>
              <a:spLocks noChangeShapeType="1"/>
            </p:cNvSpPr>
            <p:nvPr/>
          </p:nvSpPr>
          <p:spPr bwMode="auto">
            <a:xfrm>
              <a:off x="1866" y="1827"/>
              <a:ext cx="1332" cy="918"/>
            </a:xfrm>
            <a:prstGeom prst="line">
              <a:avLst/>
            </a:prstGeom>
            <a:noFill/>
            <a:ln w="12700" cap="sq">
              <a:solidFill>
                <a:srgbClr val="FF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22580" name="Line 52"/>
            <p:cNvSpPr>
              <a:spLocks noChangeShapeType="1"/>
            </p:cNvSpPr>
            <p:nvPr/>
          </p:nvSpPr>
          <p:spPr bwMode="auto">
            <a:xfrm>
              <a:off x="1864" y="1884"/>
              <a:ext cx="1332" cy="1263"/>
            </a:xfrm>
            <a:prstGeom prst="line">
              <a:avLst/>
            </a:prstGeom>
            <a:noFill/>
            <a:ln w="12700" cap="sq">
              <a:solidFill>
                <a:srgbClr val="FF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22627" name="Line 99"/>
            <p:cNvSpPr>
              <a:spLocks noChangeShapeType="1"/>
            </p:cNvSpPr>
            <p:nvPr/>
          </p:nvSpPr>
          <p:spPr bwMode="auto">
            <a:xfrm flipV="1">
              <a:off x="1224" y="1440"/>
              <a:ext cx="2040" cy="160"/>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22628" name="Line 100"/>
            <p:cNvSpPr>
              <a:spLocks noChangeShapeType="1"/>
            </p:cNvSpPr>
            <p:nvPr/>
          </p:nvSpPr>
          <p:spPr bwMode="auto">
            <a:xfrm>
              <a:off x="2824" y="3368"/>
              <a:ext cx="440" cy="88"/>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53" name="Group 101"/>
          <p:cNvGrpSpPr>
            <a:grpSpLocks/>
          </p:cNvGrpSpPr>
          <p:nvPr/>
        </p:nvGrpSpPr>
        <p:grpSpPr bwMode="auto">
          <a:xfrm>
            <a:off x="6248400" y="2978900"/>
            <a:ext cx="5943600" cy="3352800"/>
            <a:chOff x="1104" y="1392"/>
            <a:chExt cx="3744" cy="2112"/>
          </a:xfrm>
        </p:grpSpPr>
        <p:grpSp>
          <p:nvGrpSpPr>
            <p:cNvPr id="54" name="Group 50"/>
            <p:cNvGrpSpPr>
              <a:grpSpLocks/>
            </p:cNvGrpSpPr>
            <p:nvPr/>
          </p:nvGrpSpPr>
          <p:grpSpPr bwMode="auto">
            <a:xfrm>
              <a:off x="1104" y="1392"/>
              <a:ext cx="3744" cy="2112"/>
              <a:chOff x="368" y="1056"/>
              <a:chExt cx="3393" cy="1847"/>
            </a:xfrm>
          </p:grpSpPr>
          <p:pic>
            <p:nvPicPr>
              <p:cNvPr id="57" name="Picture 51"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 y="1234"/>
                <a:ext cx="1572" cy="1566"/>
              </a:xfrm>
              <a:prstGeom prst="rect">
                <a:avLst/>
              </a:prstGeom>
              <a:noFill/>
              <a:extLst>
                <a:ext uri="{909E8E84-426E-40DD-AFC4-6F175D3DCCD1}">
                  <a14:hiddenFill xmlns:a14="http://schemas.microsoft.com/office/drawing/2010/main">
                    <a:solidFill>
                      <a:srgbClr val="FFFFFF"/>
                    </a:solidFill>
                  </a14:hiddenFill>
                </a:ext>
              </a:extLst>
            </p:spPr>
          </p:pic>
          <p:sp>
            <p:nvSpPr>
              <p:cNvPr id="58" name="Oval 52"/>
              <p:cNvSpPr>
                <a:spLocks noChangeArrowheads="1"/>
              </p:cNvSpPr>
              <p:nvPr/>
            </p:nvSpPr>
            <p:spPr bwMode="auto">
              <a:xfrm rot="5400000">
                <a:off x="2778" y="1335"/>
                <a:ext cx="217" cy="24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Oval 53"/>
              <p:cNvSpPr>
                <a:spLocks noChangeArrowheads="1"/>
              </p:cNvSpPr>
              <p:nvPr/>
            </p:nvSpPr>
            <p:spPr bwMode="auto">
              <a:xfrm rot="5400000">
                <a:off x="2778" y="1625"/>
                <a:ext cx="217" cy="24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Oval 54"/>
              <p:cNvSpPr>
                <a:spLocks noChangeArrowheads="1"/>
              </p:cNvSpPr>
              <p:nvPr/>
            </p:nvSpPr>
            <p:spPr bwMode="auto">
              <a:xfrm rot="5400000">
                <a:off x="2778" y="1915"/>
                <a:ext cx="217" cy="24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Oval 55"/>
              <p:cNvSpPr>
                <a:spLocks noChangeArrowheads="1"/>
              </p:cNvSpPr>
              <p:nvPr/>
            </p:nvSpPr>
            <p:spPr bwMode="auto">
              <a:xfrm rot="5400000">
                <a:off x="2778" y="2240"/>
                <a:ext cx="218" cy="24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 name="Oval 56"/>
              <p:cNvSpPr>
                <a:spLocks noChangeArrowheads="1"/>
              </p:cNvSpPr>
              <p:nvPr/>
            </p:nvSpPr>
            <p:spPr bwMode="auto">
              <a:xfrm rot="5400000">
                <a:off x="2778" y="2566"/>
                <a:ext cx="217" cy="24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 name="Rectangle 57"/>
              <p:cNvSpPr>
                <a:spLocks noChangeArrowheads="1"/>
              </p:cNvSpPr>
              <p:nvPr/>
            </p:nvSpPr>
            <p:spPr bwMode="auto">
              <a:xfrm rot="5400000">
                <a:off x="2214" y="1049"/>
                <a:ext cx="145" cy="15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Rectangle 58"/>
              <p:cNvSpPr>
                <a:spLocks noChangeArrowheads="1"/>
              </p:cNvSpPr>
              <p:nvPr/>
            </p:nvSpPr>
            <p:spPr bwMode="auto">
              <a:xfrm rot="5400000">
                <a:off x="2215" y="1302"/>
                <a:ext cx="144" cy="15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Rectangle 59"/>
              <p:cNvSpPr>
                <a:spLocks noChangeArrowheads="1"/>
              </p:cNvSpPr>
              <p:nvPr/>
            </p:nvSpPr>
            <p:spPr bwMode="auto">
              <a:xfrm rot="5400000">
                <a:off x="2215" y="1592"/>
                <a:ext cx="144" cy="15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6" name="Rectangle 60"/>
              <p:cNvSpPr>
                <a:spLocks noChangeArrowheads="1"/>
              </p:cNvSpPr>
              <p:nvPr/>
            </p:nvSpPr>
            <p:spPr bwMode="auto">
              <a:xfrm rot="5400000">
                <a:off x="2215" y="1882"/>
                <a:ext cx="144" cy="15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7" name="Rectangle 61"/>
              <p:cNvSpPr>
                <a:spLocks noChangeArrowheads="1"/>
              </p:cNvSpPr>
              <p:nvPr/>
            </p:nvSpPr>
            <p:spPr bwMode="auto">
              <a:xfrm rot="5400000">
                <a:off x="2215" y="2172"/>
                <a:ext cx="144" cy="15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8" name="Rectangle 62"/>
              <p:cNvSpPr>
                <a:spLocks noChangeArrowheads="1"/>
              </p:cNvSpPr>
              <p:nvPr/>
            </p:nvSpPr>
            <p:spPr bwMode="auto">
              <a:xfrm rot="5400000">
                <a:off x="2215" y="2461"/>
                <a:ext cx="144" cy="15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9" name="Rectangle 63"/>
              <p:cNvSpPr>
                <a:spLocks noChangeArrowheads="1"/>
              </p:cNvSpPr>
              <p:nvPr/>
            </p:nvSpPr>
            <p:spPr bwMode="auto">
              <a:xfrm rot="5400000">
                <a:off x="2214" y="2751"/>
                <a:ext cx="145" cy="15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0" name="Oval 64"/>
              <p:cNvSpPr>
                <a:spLocks noChangeArrowheads="1"/>
              </p:cNvSpPr>
              <p:nvPr/>
            </p:nvSpPr>
            <p:spPr bwMode="auto">
              <a:xfrm rot="5400000">
                <a:off x="3253" y="1731"/>
                <a:ext cx="217" cy="239"/>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 name="Oval 65"/>
              <p:cNvSpPr>
                <a:spLocks noChangeArrowheads="1"/>
              </p:cNvSpPr>
              <p:nvPr/>
            </p:nvSpPr>
            <p:spPr bwMode="auto">
              <a:xfrm rot="5400000">
                <a:off x="3253" y="2057"/>
                <a:ext cx="217" cy="239"/>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2" name="Line 66"/>
              <p:cNvSpPr>
                <a:spLocks noChangeShapeType="1"/>
              </p:cNvSpPr>
              <p:nvPr/>
            </p:nvSpPr>
            <p:spPr bwMode="auto">
              <a:xfrm rot="5400000" flipV="1">
                <a:off x="2905" y="1514"/>
                <a:ext cx="435"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3" name="Line 67"/>
              <p:cNvSpPr>
                <a:spLocks noChangeShapeType="1"/>
              </p:cNvSpPr>
              <p:nvPr/>
            </p:nvSpPr>
            <p:spPr bwMode="auto">
              <a:xfrm rot="5400000" flipV="1">
                <a:off x="3068" y="1677"/>
                <a:ext cx="109"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4" name="Line 68"/>
              <p:cNvSpPr>
                <a:spLocks noChangeShapeType="1"/>
              </p:cNvSpPr>
              <p:nvPr/>
            </p:nvSpPr>
            <p:spPr bwMode="auto">
              <a:xfrm rot="5400000" flipV="1">
                <a:off x="2906" y="1839"/>
                <a:ext cx="434"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5" name="Line 69"/>
              <p:cNvSpPr>
                <a:spLocks noChangeShapeType="1"/>
              </p:cNvSpPr>
              <p:nvPr/>
            </p:nvSpPr>
            <p:spPr bwMode="auto">
              <a:xfrm rot="5400000" flipH="1" flipV="1">
                <a:off x="3050" y="1804"/>
                <a:ext cx="145"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6" name="Line 70"/>
              <p:cNvSpPr>
                <a:spLocks noChangeShapeType="1"/>
              </p:cNvSpPr>
              <p:nvPr/>
            </p:nvSpPr>
            <p:spPr bwMode="auto">
              <a:xfrm rot="5400000" flipH="1" flipV="1">
                <a:off x="2887" y="1967"/>
                <a:ext cx="471"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7" name="Line 71"/>
              <p:cNvSpPr>
                <a:spLocks noChangeShapeType="1"/>
              </p:cNvSpPr>
              <p:nvPr/>
            </p:nvSpPr>
            <p:spPr bwMode="auto">
              <a:xfrm rot="5400000" flipH="1" flipV="1">
                <a:off x="2725" y="2129"/>
                <a:ext cx="796"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8" name="Line 72"/>
              <p:cNvSpPr>
                <a:spLocks noChangeShapeType="1"/>
              </p:cNvSpPr>
              <p:nvPr/>
            </p:nvSpPr>
            <p:spPr bwMode="auto">
              <a:xfrm rot="5400000" flipV="1">
                <a:off x="2743" y="1676"/>
                <a:ext cx="760"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79" name="Line 73"/>
              <p:cNvSpPr>
                <a:spLocks noChangeShapeType="1"/>
              </p:cNvSpPr>
              <p:nvPr/>
            </p:nvSpPr>
            <p:spPr bwMode="auto">
              <a:xfrm rot="5400000" flipV="1">
                <a:off x="3033" y="1966"/>
                <a:ext cx="180"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0" name="Line 74"/>
              <p:cNvSpPr>
                <a:spLocks noChangeShapeType="1"/>
              </p:cNvSpPr>
              <p:nvPr/>
            </p:nvSpPr>
            <p:spPr bwMode="auto">
              <a:xfrm rot="5400000" flipH="1" flipV="1">
                <a:off x="3050" y="2129"/>
                <a:ext cx="146"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1" name="Line 75"/>
              <p:cNvSpPr>
                <a:spLocks noChangeShapeType="1"/>
              </p:cNvSpPr>
              <p:nvPr/>
            </p:nvSpPr>
            <p:spPr bwMode="auto">
              <a:xfrm rot="5400000" flipH="1" flipV="1">
                <a:off x="2887" y="2292"/>
                <a:ext cx="471" cy="2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2" name="Line 76"/>
              <p:cNvSpPr>
                <a:spLocks noChangeShapeType="1"/>
              </p:cNvSpPr>
              <p:nvPr/>
            </p:nvSpPr>
            <p:spPr bwMode="auto">
              <a:xfrm rot="5400000" flipV="1">
                <a:off x="2404" y="1092"/>
                <a:ext cx="325"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3" name="Line 77"/>
              <p:cNvSpPr>
                <a:spLocks noChangeShapeType="1"/>
              </p:cNvSpPr>
              <p:nvPr/>
            </p:nvSpPr>
            <p:spPr bwMode="auto">
              <a:xfrm rot="5400000" flipV="1">
                <a:off x="2259" y="1237"/>
                <a:ext cx="615"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4" name="Line 78"/>
              <p:cNvSpPr>
                <a:spLocks noChangeShapeType="1"/>
              </p:cNvSpPr>
              <p:nvPr/>
            </p:nvSpPr>
            <p:spPr bwMode="auto">
              <a:xfrm rot="5400000" flipV="1">
                <a:off x="2114" y="1382"/>
                <a:ext cx="905"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5" name="Line 79"/>
              <p:cNvSpPr>
                <a:spLocks noChangeShapeType="1"/>
              </p:cNvSpPr>
              <p:nvPr/>
            </p:nvSpPr>
            <p:spPr bwMode="auto">
              <a:xfrm rot="5400000" flipV="1">
                <a:off x="1969" y="1563"/>
                <a:ext cx="1195"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6" name="Line 80"/>
              <p:cNvSpPr>
                <a:spLocks noChangeShapeType="1"/>
              </p:cNvSpPr>
              <p:nvPr/>
            </p:nvSpPr>
            <p:spPr bwMode="auto">
              <a:xfrm rot="5400000" flipV="1">
                <a:off x="1806" y="1726"/>
                <a:ext cx="1521"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7" name="Line 81"/>
              <p:cNvSpPr>
                <a:spLocks noChangeShapeType="1"/>
              </p:cNvSpPr>
              <p:nvPr/>
            </p:nvSpPr>
            <p:spPr bwMode="auto">
              <a:xfrm rot="5400000" flipH="1" flipV="1">
                <a:off x="1878" y="1943"/>
                <a:ext cx="1377"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8" name="Line 82"/>
              <p:cNvSpPr>
                <a:spLocks noChangeShapeType="1"/>
              </p:cNvSpPr>
              <p:nvPr/>
            </p:nvSpPr>
            <p:spPr bwMode="auto">
              <a:xfrm rot="5400000" flipH="1" flipV="1">
                <a:off x="2023" y="2088"/>
                <a:ext cx="1087"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89" name="Line 83"/>
              <p:cNvSpPr>
                <a:spLocks noChangeShapeType="1"/>
              </p:cNvSpPr>
              <p:nvPr/>
            </p:nvSpPr>
            <p:spPr bwMode="auto">
              <a:xfrm rot="5400000" flipH="1" flipV="1">
                <a:off x="2168" y="2233"/>
                <a:ext cx="797"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0" name="Line 84"/>
              <p:cNvSpPr>
                <a:spLocks noChangeShapeType="1"/>
              </p:cNvSpPr>
              <p:nvPr/>
            </p:nvSpPr>
            <p:spPr bwMode="auto">
              <a:xfrm rot="5400000" flipH="1" flipV="1">
                <a:off x="2331" y="2396"/>
                <a:ext cx="471"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1" name="Line 85"/>
              <p:cNvSpPr>
                <a:spLocks noChangeShapeType="1"/>
              </p:cNvSpPr>
              <p:nvPr/>
            </p:nvSpPr>
            <p:spPr bwMode="auto">
              <a:xfrm rot="5400000" flipH="1" flipV="1">
                <a:off x="2494" y="2559"/>
                <a:ext cx="145"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 name="Line 86"/>
              <p:cNvSpPr>
                <a:spLocks noChangeShapeType="1"/>
              </p:cNvSpPr>
              <p:nvPr/>
            </p:nvSpPr>
            <p:spPr bwMode="auto">
              <a:xfrm rot="5400000" flipV="1">
                <a:off x="3622" y="1711"/>
                <a:ext cx="0" cy="27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3" name="Line 87"/>
              <p:cNvSpPr>
                <a:spLocks noChangeShapeType="1"/>
              </p:cNvSpPr>
              <p:nvPr/>
            </p:nvSpPr>
            <p:spPr bwMode="auto">
              <a:xfrm rot="5400000" flipV="1">
                <a:off x="3622" y="2036"/>
                <a:ext cx="0" cy="27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4" name="Line 88"/>
              <p:cNvSpPr>
                <a:spLocks noChangeShapeType="1"/>
              </p:cNvSpPr>
              <p:nvPr/>
            </p:nvSpPr>
            <p:spPr bwMode="auto">
              <a:xfrm rot="5400000" flipV="1">
                <a:off x="2531" y="1218"/>
                <a:ext cx="72"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5" name="Line 89"/>
              <p:cNvSpPr>
                <a:spLocks noChangeShapeType="1"/>
              </p:cNvSpPr>
              <p:nvPr/>
            </p:nvSpPr>
            <p:spPr bwMode="auto">
              <a:xfrm rot="5400000" flipV="1">
                <a:off x="2386" y="1363"/>
                <a:ext cx="362"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6" name="Line 90"/>
              <p:cNvSpPr>
                <a:spLocks noChangeShapeType="1"/>
              </p:cNvSpPr>
              <p:nvPr/>
            </p:nvSpPr>
            <p:spPr bwMode="auto">
              <a:xfrm rot="5400000" flipV="1">
                <a:off x="2241" y="1508"/>
                <a:ext cx="652"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7" name="Line 91"/>
              <p:cNvSpPr>
                <a:spLocks noChangeShapeType="1"/>
              </p:cNvSpPr>
              <p:nvPr/>
            </p:nvSpPr>
            <p:spPr bwMode="auto">
              <a:xfrm rot="5400000" flipV="1">
                <a:off x="2078" y="1671"/>
                <a:ext cx="978" cy="3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8" name="Line 92"/>
              <p:cNvSpPr>
                <a:spLocks noChangeShapeType="1"/>
              </p:cNvSpPr>
              <p:nvPr/>
            </p:nvSpPr>
            <p:spPr bwMode="auto">
              <a:xfrm>
                <a:off x="984" y="1460"/>
                <a:ext cx="1248" cy="240"/>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 name="Line 93"/>
              <p:cNvSpPr>
                <a:spLocks noChangeShapeType="1"/>
              </p:cNvSpPr>
              <p:nvPr/>
            </p:nvSpPr>
            <p:spPr bwMode="auto">
              <a:xfrm>
                <a:off x="988" y="1508"/>
                <a:ext cx="1248" cy="432"/>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 name="Line 94"/>
              <p:cNvSpPr>
                <a:spLocks noChangeShapeType="1"/>
              </p:cNvSpPr>
              <p:nvPr/>
            </p:nvSpPr>
            <p:spPr bwMode="auto">
              <a:xfrm>
                <a:off x="1032" y="1460"/>
                <a:ext cx="1200" cy="768"/>
              </a:xfrm>
              <a:prstGeom prst="line">
                <a:avLst/>
              </a:prstGeom>
              <a:noFill/>
              <a:ln w="12700" cap="sq">
                <a:solidFill>
                  <a:srgbClr val="FF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1" name="Line 95"/>
              <p:cNvSpPr>
                <a:spLocks noChangeShapeType="1"/>
              </p:cNvSpPr>
              <p:nvPr/>
            </p:nvSpPr>
            <p:spPr bwMode="auto">
              <a:xfrm>
                <a:off x="1030" y="1508"/>
                <a:ext cx="1200" cy="1056"/>
              </a:xfrm>
              <a:prstGeom prst="line">
                <a:avLst/>
              </a:prstGeom>
              <a:noFill/>
              <a:ln w="12700" cap="sq">
                <a:solidFill>
                  <a:srgbClr val="FF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55" name="Line 99"/>
            <p:cNvSpPr>
              <a:spLocks noChangeShapeType="1"/>
            </p:cNvSpPr>
            <p:nvPr/>
          </p:nvSpPr>
          <p:spPr bwMode="auto">
            <a:xfrm flipV="1">
              <a:off x="1152" y="1480"/>
              <a:ext cx="2040" cy="160"/>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6" name="Line 100"/>
            <p:cNvSpPr>
              <a:spLocks noChangeShapeType="1"/>
            </p:cNvSpPr>
            <p:nvPr/>
          </p:nvSpPr>
          <p:spPr bwMode="auto">
            <a:xfrm>
              <a:off x="2792" y="3344"/>
              <a:ext cx="440" cy="88"/>
            </a:xfrm>
            <a:prstGeom prst="line">
              <a:avLst/>
            </a:prstGeom>
            <a:noFill/>
            <a:ln w="12700" cap="sq">
              <a:solidFill>
                <a:srgbClr val="0066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Tree>
    <p:extLst>
      <p:ext uri="{BB962C8B-B14F-4D97-AF65-F5344CB8AC3E}">
        <p14:creationId xmlns:p14="http://schemas.microsoft.com/office/powerpoint/2010/main" val="2774558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0"/>
          </p:nvPr>
        </p:nvSpPr>
        <p:spPr/>
        <p:txBody>
          <a:bodyPr/>
          <a:lstStyle/>
          <a:p>
            <a:fld id="{643A1DF6-5EF7-48DA-B2FD-078F8093EC6E}" type="slidenum">
              <a:rPr lang="en-US" altLang="zh-TW"/>
              <a:pPr/>
              <a:t>16</a:t>
            </a:fld>
            <a:endParaRPr lang="en-US" altLang="zh-TW"/>
          </a:p>
        </p:txBody>
      </p:sp>
      <p:sp>
        <p:nvSpPr>
          <p:cNvPr id="3221507" name="Rectangle 3"/>
          <p:cNvSpPr>
            <a:spLocks noGrp="1" noChangeArrowheads="1"/>
          </p:cNvSpPr>
          <p:nvPr>
            <p:ph type="title"/>
          </p:nvPr>
        </p:nvSpPr>
        <p:spPr>
          <a:xfrm>
            <a:off x="-30018" y="494507"/>
            <a:ext cx="10134600" cy="609600"/>
          </a:xfrm>
        </p:spPr>
        <p:txBody>
          <a:bodyPr>
            <a:normAutofit fontScale="90000"/>
          </a:bodyPr>
          <a:lstStyle/>
          <a:p>
            <a:r>
              <a:rPr lang="en-US" altLang="zh-TW" dirty="0" smtClean="0"/>
              <a:t>S</a:t>
            </a:r>
            <a:r>
              <a:rPr lang="en-US" altLang="ko-KR" dirty="0" smtClean="0"/>
              <a:t>caling</a:t>
            </a:r>
            <a:r>
              <a:rPr lang="en-US" altLang="ko-KR" dirty="0"/>
              <a:t>, and other forms of </a:t>
            </a:r>
            <a:r>
              <a:rPr lang="en-US" altLang="ko-KR" dirty="0" smtClean="0"/>
              <a:t>distortion</a:t>
            </a:r>
            <a:r>
              <a:rPr kumimoji="0" lang="en-GB" altLang="ko-KR" dirty="0"/>
              <a:t/>
            </a:r>
            <a:br>
              <a:rPr kumimoji="0" lang="en-GB" altLang="ko-KR" dirty="0"/>
            </a:br>
            <a:endParaRPr kumimoji="0" lang="en-GB" altLang="ko-KR" dirty="0"/>
          </a:p>
        </p:txBody>
      </p:sp>
      <p:pic>
        <p:nvPicPr>
          <p:cNvPr id="3221513"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199429"/>
            <a:ext cx="6172200" cy="4751388"/>
          </a:xfrm>
          <a:prstGeom prst="rect">
            <a:avLst/>
          </a:prstGeom>
          <a:noFill/>
          <a:extLst>
            <a:ext uri="{909E8E84-426E-40DD-AFC4-6F175D3DCCD1}">
              <a14:hiddenFill xmlns:a14="http://schemas.microsoft.com/office/drawing/2010/main">
                <a:solidFill>
                  <a:srgbClr val="FFFFFF"/>
                </a:solidFill>
              </a14:hiddenFill>
            </a:ext>
          </a:extLst>
        </p:spPr>
      </p:pic>
      <p:pic>
        <p:nvPicPr>
          <p:cNvPr id="3221518" name="Picture 1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96400" y="5334001"/>
            <a:ext cx="838200" cy="64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0"/>
          </p:nvPr>
        </p:nvSpPr>
        <p:spPr/>
        <p:txBody>
          <a:bodyPr/>
          <a:lstStyle/>
          <a:p>
            <a:fld id="{CB4CC3B9-3B2F-476F-8C68-C1BDDD9599B4}" type="slidenum">
              <a:rPr lang="en-US" altLang="zh-TW"/>
              <a:pPr/>
              <a:t>17</a:t>
            </a:fld>
            <a:endParaRPr lang="en-US" altLang="zh-TW"/>
          </a:p>
        </p:txBody>
      </p:sp>
      <p:sp>
        <p:nvSpPr>
          <p:cNvPr id="3210242" name="Rectangle 2"/>
          <p:cNvSpPr>
            <a:spLocks noGrp="1" noChangeArrowheads="1"/>
          </p:cNvSpPr>
          <p:nvPr>
            <p:ph type="body" idx="1"/>
          </p:nvPr>
        </p:nvSpPr>
        <p:spPr/>
        <p:txBody>
          <a:bodyPr>
            <a:normAutofit fontScale="92500" lnSpcReduction="20000"/>
          </a:bodyPr>
          <a:lstStyle/>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a:buFont typeface="Wingdings" panose="05000000000000000000" pitchFamily="2" charset="2"/>
              <a:buChar char="["/>
            </a:pPr>
            <a:endParaRPr lang="en-GB" altLang="ko-KR" b="0" dirty="0"/>
          </a:p>
          <a:p>
            <a:pPr marL="0" indent="0">
              <a:buNone/>
            </a:pPr>
            <a:r>
              <a:rPr lang="en-GB" altLang="ko-KR" b="0" dirty="0"/>
              <a:t>In 1995, </a:t>
            </a:r>
            <a:r>
              <a:rPr lang="en-GB" altLang="ko-KR" b="0" dirty="0">
                <a:solidFill>
                  <a:srgbClr val="CC0000"/>
                </a:solidFill>
              </a:rPr>
              <a:t>Yann </a:t>
            </a:r>
            <a:r>
              <a:rPr lang="en-GB" altLang="ko-KR" b="0" dirty="0" err="1">
                <a:solidFill>
                  <a:srgbClr val="CC0000"/>
                </a:solidFill>
              </a:rPr>
              <a:t>LeCun</a:t>
            </a:r>
            <a:r>
              <a:rPr lang="en-GB" altLang="ko-KR" b="0" dirty="0"/>
              <a:t> and </a:t>
            </a:r>
            <a:r>
              <a:rPr lang="en-GB" altLang="ko-KR" b="0" dirty="0" err="1">
                <a:solidFill>
                  <a:srgbClr val="CC0000"/>
                </a:solidFill>
              </a:rPr>
              <a:t>Yoshua</a:t>
            </a:r>
            <a:r>
              <a:rPr lang="en-GB" altLang="ko-KR" b="0" dirty="0">
                <a:solidFill>
                  <a:srgbClr val="CC0000"/>
                </a:solidFill>
              </a:rPr>
              <a:t> </a:t>
            </a:r>
            <a:r>
              <a:rPr lang="en-GB" altLang="ko-KR" b="0" dirty="0" err="1">
                <a:solidFill>
                  <a:srgbClr val="CC0000"/>
                </a:solidFill>
              </a:rPr>
              <a:t>Bengio</a:t>
            </a:r>
            <a:r>
              <a:rPr lang="en-GB" altLang="ko-KR" b="0" dirty="0"/>
              <a:t> introduced the concept of convolutional neural networks.</a:t>
            </a:r>
          </a:p>
        </p:txBody>
      </p:sp>
      <p:sp>
        <p:nvSpPr>
          <p:cNvPr id="3210243" name="Rectangle 3"/>
          <p:cNvSpPr>
            <a:spLocks noGrp="1" noChangeArrowheads="1"/>
          </p:cNvSpPr>
          <p:nvPr>
            <p:ph type="title"/>
          </p:nvPr>
        </p:nvSpPr>
        <p:spPr>
          <a:xfrm>
            <a:off x="1981200" y="228600"/>
            <a:ext cx="5638800" cy="609600"/>
          </a:xfrm>
          <a:noFill/>
          <a:ln/>
        </p:spPr>
        <p:txBody>
          <a:bodyPr>
            <a:normAutofit fontScale="90000"/>
          </a:bodyPr>
          <a:lstStyle/>
          <a:p>
            <a:r>
              <a:rPr lang="en-US" altLang="zh-TW" dirty="0" smtClean="0"/>
              <a:t>CNN </a:t>
            </a:r>
            <a:r>
              <a:rPr lang="en-US" altLang="ko-KR" dirty="0" smtClean="0"/>
              <a:t>History</a:t>
            </a:r>
            <a:endParaRPr lang="en-GB" altLang="ko-KR" dirty="0"/>
          </a:p>
        </p:txBody>
      </p:sp>
      <p:pic>
        <p:nvPicPr>
          <p:cNvPr id="3210244" name="Picture 4"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143000"/>
            <a:ext cx="1558925" cy="2057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210245" name="Text Box 5"/>
          <p:cNvSpPr txBox="1">
            <a:spLocks noChangeArrowheads="1"/>
          </p:cNvSpPr>
          <p:nvPr/>
        </p:nvSpPr>
        <p:spPr bwMode="auto">
          <a:xfrm>
            <a:off x="3962400" y="1584326"/>
            <a:ext cx="66182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TW" sz="2000">
                <a:solidFill>
                  <a:srgbClr val="CC0000"/>
                </a:solidFill>
                <a:latin typeface="Comic Sans MS" panose="030F0702030302020204" pitchFamily="66" charset="0"/>
              </a:rPr>
              <a:t>Yann LeCun</a:t>
            </a:r>
            <a:r>
              <a:rPr lang="en-US" altLang="zh-TW" sz="2000">
                <a:latin typeface="Comic Sans MS" panose="030F0702030302020204" pitchFamily="66" charset="0"/>
              </a:rPr>
              <a:t>, </a:t>
            </a:r>
            <a:r>
              <a:rPr lang="en-US" altLang="zh-TW" sz="2000">
                <a:solidFill>
                  <a:schemeClr val="accent2"/>
                </a:solidFill>
                <a:latin typeface="Comic Sans MS" panose="030F0702030302020204" pitchFamily="66" charset="0"/>
              </a:rPr>
              <a:t>Professor of Computer Science</a:t>
            </a:r>
            <a:br>
              <a:rPr lang="en-US" altLang="zh-TW" sz="2000">
                <a:solidFill>
                  <a:schemeClr val="accent2"/>
                </a:solidFill>
                <a:latin typeface="Comic Sans MS" panose="030F0702030302020204" pitchFamily="66" charset="0"/>
              </a:rPr>
            </a:br>
            <a:r>
              <a:rPr lang="en-US" altLang="zh-TW" sz="2000">
                <a:solidFill>
                  <a:schemeClr val="accent2"/>
                </a:solidFill>
                <a:latin typeface="Comic Sans MS" panose="030F0702030302020204" pitchFamily="66" charset="0"/>
              </a:rPr>
              <a:t>The Courant Institute of Mathematical Sciences</a:t>
            </a:r>
            <a:br>
              <a:rPr lang="en-US" altLang="zh-TW" sz="2000">
                <a:solidFill>
                  <a:schemeClr val="accent2"/>
                </a:solidFill>
                <a:latin typeface="Comic Sans MS" panose="030F0702030302020204" pitchFamily="66" charset="0"/>
              </a:rPr>
            </a:br>
            <a:r>
              <a:rPr lang="en-US" altLang="zh-TW" sz="2000">
                <a:solidFill>
                  <a:schemeClr val="accent2"/>
                </a:solidFill>
                <a:latin typeface="Comic Sans MS" panose="030F0702030302020204" pitchFamily="66" charset="0"/>
              </a:rPr>
              <a:t>New York University</a:t>
            </a:r>
            <a:br>
              <a:rPr lang="en-US" altLang="zh-TW" sz="2000">
                <a:solidFill>
                  <a:schemeClr val="accent2"/>
                </a:solidFill>
                <a:latin typeface="Comic Sans MS" panose="030F0702030302020204" pitchFamily="66" charset="0"/>
              </a:rPr>
            </a:br>
            <a:r>
              <a:rPr lang="en-US" altLang="zh-TW" sz="2000">
                <a:solidFill>
                  <a:schemeClr val="accent2"/>
                </a:solidFill>
                <a:latin typeface="Comic Sans MS" panose="030F0702030302020204" pitchFamily="66" charset="0"/>
              </a:rPr>
              <a:t>Room 1220, 715 Broadway, New York, NY 10003, USA.</a:t>
            </a:r>
            <a:br>
              <a:rPr lang="en-US" altLang="zh-TW" sz="2000">
                <a:solidFill>
                  <a:schemeClr val="accent2"/>
                </a:solidFill>
                <a:latin typeface="Comic Sans MS" panose="030F0702030302020204" pitchFamily="66" charset="0"/>
              </a:rPr>
            </a:br>
            <a:r>
              <a:rPr lang="en-US" altLang="zh-TW" sz="2000">
                <a:solidFill>
                  <a:schemeClr val="accent2"/>
                </a:solidFill>
                <a:latin typeface="Comic Sans MS" panose="030F0702030302020204" pitchFamily="66" charset="0"/>
              </a:rPr>
              <a:t>(212)998-3283     yann@cs.nyu.edu</a:t>
            </a:r>
            <a:r>
              <a:rPr lang="en-US" altLang="zh-TW" sz="2000">
                <a:latin typeface="Comic Sans MS" panose="030F0702030302020204" pitchFamily="66" charset="0"/>
              </a:rPr>
              <a:t> </a:t>
            </a:r>
          </a:p>
        </p:txBody>
      </p:sp>
    </p:spTree>
    <p:extLst>
      <p:ext uri="{BB962C8B-B14F-4D97-AF65-F5344CB8AC3E}">
        <p14:creationId xmlns:p14="http://schemas.microsoft.com/office/powerpoint/2010/main" val="144235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a:t>
            </a:r>
            <a:endParaRPr lang="zh-TW" altLang="en-US" dirty="0"/>
          </a:p>
        </p:txBody>
      </p:sp>
      <p:pic>
        <p:nvPicPr>
          <p:cNvPr id="1026" name="Picture 2" descr="https://miro.medium.com/max/2344/1*3aT9KWCeQ6wIYdLLhD4mC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73" y="2133600"/>
            <a:ext cx="1112241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0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439400" cy="1143000"/>
          </a:xfrm>
        </p:spPr>
        <p:txBody>
          <a:bodyPr>
            <a:normAutofit/>
          </a:bodyPr>
          <a:lstStyle/>
          <a:p>
            <a:r>
              <a:rPr lang="en-US" altLang="ko-KR" dirty="0">
                <a:solidFill>
                  <a:srgbClr val="002060"/>
                </a:solidFill>
                <a:latin typeface="Century Gothic" panose="020B0502020202020204" pitchFamily="34" charset="0"/>
                <a:ea typeface="궁서" pitchFamily="18" charset="-120"/>
              </a:rPr>
              <a:t>Convolutional neural </a:t>
            </a:r>
            <a:r>
              <a:rPr lang="en-US" altLang="ko-KR" dirty="0" smtClean="0">
                <a:solidFill>
                  <a:srgbClr val="002060"/>
                </a:solidFill>
                <a:latin typeface="Century Gothic" panose="020B0502020202020204" pitchFamily="34" charset="0"/>
                <a:ea typeface="궁서" pitchFamily="18" charset="-120"/>
              </a:rPr>
              <a:t>network(CNN)</a:t>
            </a:r>
            <a:endParaRPr lang="zh-TW" altLang="en-US" dirty="0">
              <a:solidFill>
                <a:srgbClr val="002060"/>
              </a:solidFill>
            </a:endParaRPr>
          </a:p>
        </p:txBody>
      </p:sp>
      <p:sp>
        <p:nvSpPr>
          <p:cNvPr id="4" name="矩形 3"/>
          <p:cNvSpPr/>
          <p:nvPr/>
        </p:nvSpPr>
        <p:spPr>
          <a:xfrm>
            <a:off x="457200" y="1417638"/>
            <a:ext cx="9982200" cy="3108543"/>
          </a:xfrm>
          <a:prstGeom prst="rect">
            <a:avLst/>
          </a:prstGeom>
        </p:spPr>
        <p:txBody>
          <a:bodyPr wrap="square">
            <a:spAutoFit/>
          </a:bodyPr>
          <a:lstStyle/>
          <a:p>
            <a:r>
              <a:rPr lang="en-US" altLang="zh-TW" sz="2800" dirty="0" smtClean="0"/>
              <a:t>Add convolution </a:t>
            </a:r>
            <a:r>
              <a:rPr lang="en-US" altLang="zh-TW" sz="2800" dirty="0"/>
              <a:t>and pooling layers </a:t>
            </a:r>
            <a:r>
              <a:rPr lang="en-US" altLang="zh-TW" sz="2800" dirty="0" smtClean="0"/>
              <a:t>before feedforward </a:t>
            </a:r>
            <a:r>
              <a:rPr lang="en-US" altLang="zh-TW" sz="2800" dirty="0"/>
              <a:t>neural </a:t>
            </a:r>
            <a:r>
              <a:rPr lang="en-US" altLang="zh-TW" sz="2800" dirty="0" smtClean="0"/>
              <a:t>network</a:t>
            </a:r>
          </a:p>
          <a:p>
            <a:r>
              <a:rPr lang="zh-TW" altLang="en-US" sz="2800" dirty="0"/>
              <a:t>卷積</a:t>
            </a:r>
            <a:r>
              <a:rPr lang="zh-TW" altLang="en-US" sz="2800" dirty="0" smtClean="0"/>
              <a:t>計算</a:t>
            </a:r>
            <a:endParaRPr lang="en-US" altLang="zh-TW" sz="2800" dirty="0" smtClean="0"/>
          </a:p>
          <a:p>
            <a:pPr lvl="1"/>
            <a:r>
              <a:rPr lang="zh-TW" altLang="en-US" sz="2800" dirty="0"/>
              <a:t>步伐</a:t>
            </a:r>
            <a:r>
              <a:rPr lang="en-US" altLang="zh-TW" sz="2800" dirty="0"/>
              <a:t>(stride</a:t>
            </a:r>
            <a:r>
              <a:rPr lang="en-US" altLang="zh-TW" sz="2800" dirty="0" smtClean="0"/>
              <a:t>)</a:t>
            </a:r>
          </a:p>
          <a:p>
            <a:pPr lvl="1"/>
            <a:r>
              <a:rPr lang="zh-TW" altLang="en-US" sz="2800" dirty="0" smtClean="0"/>
              <a:t>填充</a:t>
            </a:r>
            <a:r>
              <a:rPr lang="en-US" altLang="zh-TW" sz="2800" dirty="0"/>
              <a:t>(padding)</a:t>
            </a:r>
          </a:p>
          <a:p>
            <a:r>
              <a:rPr lang="zh-TW" altLang="en-US" sz="2800" dirty="0" smtClean="0"/>
              <a:t>池</a:t>
            </a:r>
            <a:r>
              <a:rPr lang="zh-TW" altLang="en-US" sz="2800" dirty="0"/>
              <a:t>化運算</a:t>
            </a:r>
            <a:endParaRPr lang="en-US" altLang="zh-TW" sz="2800" dirty="0"/>
          </a:p>
          <a:p>
            <a:r>
              <a:rPr lang="en-US" altLang="zh-TW" sz="2800" dirty="0" smtClean="0"/>
              <a:t> </a:t>
            </a:r>
            <a:endParaRPr lang="zh-TW" altLang="en-US" sz="2800" dirty="0"/>
          </a:p>
        </p:txBody>
      </p:sp>
      <p:sp>
        <p:nvSpPr>
          <p:cNvPr id="3" name="矩形 2"/>
          <p:cNvSpPr/>
          <p:nvPr/>
        </p:nvSpPr>
        <p:spPr>
          <a:xfrm>
            <a:off x="4114800" y="2209800"/>
            <a:ext cx="6096000" cy="2862322"/>
          </a:xfrm>
          <a:prstGeom prst="rect">
            <a:avLst/>
          </a:prstGeom>
        </p:spPr>
        <p:txBody>
          <a:bodyPr>
            <a:spAutoFit/>
          </a:bodyPr>
          <a:lstStyle/>
          <a:p>
            <a:r>
              <a:rPr lang="en-US" altLang="zh-TW" dirty="0">
                <a:solidFill>
                  <a:srgbClr val="000000"/>
                </a:solidFill>
                <a:latin typeface="SFMono-Regular"/>
              </a:rPr>
              <a:t>keras.layers.Conv2D(filters, </a:t>
            </a:r>
            <a:r>
              <a:rPr lang="en-US" altLang="zh-TW" dirty="0" err="1">
                <a:solidFill>
                  <a:srgbClr val="000000"/>
                </a:solidFill>
                <a:latin typeface="SFMono-Regular"/>
              </a:rPr>
              <a:t>kernel_size</a:t>
            </a:r>
            <a:r>
              <a:rPr lang="en-US" altLang="zh-TW" dirty="0">
                <a:solidFill>
                  <a:srgbClr val="000000"/>
                </a:solidFill>
                <a:latin typeface="SFMono-Regular"/>
              </a:rPr>
              <a:t>, strides=(</a:t>
            </a:r>
            <a:r>
              <a:rPr lang="en-US" altLang="zh-TW" dirty="0">
                <a:solidFill>
                  <a:srgbClr val="008080"/>
                </a:solidFill>
                <a:latin typeface="SFMono-Regular"/>
              </a:rPr>
              <a:t>1</a:t>
            </a:r>
            <a:r>
              <a:rPr lang="en-US" altLang="zh-TW" dirty="0">
                <a:solidFill>
                  <a:srgbClr val="000000"/>
                </a:solidFill>
                <a:latin typeface="SFMono-Regular"/>
              </a:rPr>
              <a:t>, </a:t>
            </a:r>
            <a:r>
              <a:rPr lang="en-US" altLang="zh-TW" dirty="0">
                <a:solidFill>
                  <a:srgbClr val="008080"/>
                </a:solidFill>
                <a:latin typeface="SFMono-Regular"/>
              </a:rPr>
              <a:t>1</a:t>
            </a:r>
            <a:r>
              <a:rPr lang="en-US" altLang="zh-TW" dirty="0">
                <a:solidFill>
                  <a:srgbClr val="000000"/>
                </a:solidFill>
                <a:latin typeface="SFMono-Regular"/>
              </a:rPr>
              <a:t>), padding=</a:t>
            </a:r>
            <a:r>
              <a:rPr lang="en-US" altLang="zh-TW" dirty="0">
                <a:solidFill>
                  <a:srgbClr val="DD1144"/>
                </a:solidFill>
                <a:latin typeface="SFMono-Regular"/>
              </a:rPr>
              <a:t>'valid'</a:t>
            </a:r>
            <a:r>
              <a:rPr lang="en-US" altLang="zh-TW" dirty="0">
                <a:solidFill>
                  <a:srgbClr val="000000"/>
                </a:solidFill>
                <a:latin typeface="SFMono-Regular"/>
              </a:rPr>
              <a:t>, </a:t>
            </a:r>
            <a:r>
              <a:rPr lang="en-US" altLang="zh-TW" dirty="0" err="1">
                <a:solidFill>
                  <a:srgbClr val="000000"/>
                </a:solidFill>
                <a:latin typeface="SFMono-Regular"/>
              </a:rPr>
              <a:t>data_format</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dilation_rate</a:t>
            </a:r>
            <a:r>
              <a:rPr lang="en-US" altLang="zh-TW" dirty="0">
                <a:solidFill>
                  <a:srgbClr val="000000"/>
                </a:solidFill>
                <a:latin typeface="SFMono-Regular"/>
              </a:rPr>
              <a:t>=(</a:t>
            </a:r>
            <a:r>
              <a:rPr lang="en-US" altLang="zh-TW" dirty="0">
                <a:solidFill>
                  <a:srgbClr val="008080"/>
                </a:solidFill>
                <a:latin typeface="SFMono-Regular"/>
              </a:rPr>
              <a:t>1</a:t>
            </a:r>
            <a:r>
              <a:rPr lang="en-US" altLang="zh-TW" dirty="0">
                <a:solidFill>
                  <a:srgbClr val="000000"/>
                </a:solidFill>
                <a:latin typeface="SFMono-Regular"/>
              </a:rPr>
              <a:t>, </a:t>
            </a:r>
            <a:r>
              <a:rPr lang="en-US" altLang="zh-TW" dirty="0">
                <a:solidFill>
                  <a:srgbClr val="008080"/>
                </a:solidFill>
                <a:latin typeface="SFMono-Regular"/>
              </a:rPr>
              <a:t>1</a:t>
            </a:r>
            <a:r>
              <a:rPr lang="en-US" altLang="zh-TW" dirty="0">
                <a:solidFill>
                  <a:srgbClr val="000000"/>
                </a:solidFill>
                <a:latin typeface="SFMono-Regular"/>
              </a:rPr>
              <a:t>), activation=</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use_bias</a:t>
            </a:r>
            <a:r>
              <a:rPr lang="en-US" altLang="zh-TW" dirty="0">
                <a:solidFill>
                  <a:srgbClr val="000000"/>
                </a:solidFill>
                <a:latin typeface="SFMono-Regular"/>
              </a:rPr>
              <a:t>=</a:t>
            </a:r>
            <a:r>
              <a:rPr lang="en-US" altLang="zh-TW" b="1" dirty="0">
                <a:solidFill>
                  <a:srgbClr val="333333"/>
                </a:solidFill>
                <a:latin typeface="SFMono-Regular"/>
              </a:rPr>
              <a:t>True</a:t>
            </a:r>
            <a:r>
              <a:rPr lang="en-US" altLang="zh-TW" dirty="0">
                <a:solidFill>
                  <a:srgbClr val="000000"/>
                </a:solidFill>
                <a:latin typeface="SFMono-Regular"/>
              </a:rPr>
              <a:t>, </a:t>
            </a:r>
            <a:r>
              <a:rPr lang="en-US" altLang="zh-TW" dirty="0" err="1">
                <a:solidFill>
                  <a:srgbClr val="000000"/>
                </a:solidFill>
                <a:latin typeface="SFMono-Regular"/>
              </a:rPr>
              <a:t>kernel_initializer</a:t>
            </a:r>
            <a:r>
              <a:rPr lang="en-US" altLang="zh-TW" dirty="0">
                <a:solidFill>
                  <a:srgbClr val="000000"/>
                </a:solidFill>
                <a:latin typeface="SFMono-Regular"/>
              </a:rPr>
              <a:t>=</a:t>
            </a:r>
            <a:r>
              <a:rPr lang="en-US" altLang="zh-TW" dirty="0">
                <a:solidFill>
                  <a:srgbClr val="DD1144"/>
                </a:solidFill>
                <a:latin typeface="SFMono-Regular"/>
              </a:rPr>
              <a:t>'</a:t>
            </a:r>
            <a:r>
              <a:rPr lang="en-US" altLang="zh-TW" dirty="0" err="1">
                <a:solidFill>
                  <a:srgbClr val="DD1144"/>
                </a:solidFill>
                <a:latin typeface="SFMono-Regular"/>
              </a:rPr>
              <a:t>glorot_uniform</a:t>
            </a:r>
            <a:r>
              <a:rPr lang="en-US" altLang="zh-TW" dirty="0">
                <a:solidFill>
                  <a:srgbClr val="DD1144"/>
                </a:solidFill>
                <a:latin typeface="SFMono-Regular"/>
              </a:rPr>
              <a:t>'</a:t>
            </a:r>
            <a:r>
              <a:rPr lang="en-US" altLang="zh-TW" dirty="0">
                <a:solidFill>
                  <a:srgbClr val="000000"/>
                </a:solidFill>
                <a:latin typeface="SFMono-Regular"/>
              </a:rPr>
              <a:t>, </a:t>
            </a:r>
            <a:r>
              <a:rPr lang="en-US" altLang="zh-TW" dirty="0" err="1">
                <a:solidFill>
                  <a:srgbClr val="000000"/>
                </a:solidFill>
                <a:latin typeface="SFMono-Regular"/>
              </a:rPr>
              <a:t>bias_initializer</a:t>
            </a:r>
            <a:r>
              <a:rPr lang="en-US" altLang="zh-TW" dirty="0">
                <a:solidFill>
                  <a:srgbClr val="000000"/>
                </a:solidFill>
                <a:latin typeface="SFMono-Regular"/>
              </a:rPr>
              <a:t>=</a:t>
            </a:r>
            <a:r>
              <a:rPr lang="en-US" altLang="zh-TW" dirty="0">
                <a:solidFill>
                  <a:srgbClr val="DD1144"/>
                </a:solidFill>
                <a:latin typeface="SFMono-Regular"/>
              </a:rPr>
              <a:t>'zeros'</a:t>
            </a:r>
            <a:r>
              <a:rPr lang="en-US" altLang="zh-TW" dirty="0">
                <a:solidFill>
                  <a:srgbClr val="000000"/>
                </a:solidFill>
                <a:latin typeface="SFMono-Regular"/>
              </a:rPr>
              <a:t>, </a:t>
            </a:r>
            <a:r>
              <a:rPr lang="en-US" altLang="zh-TW" dirty="0" err="1">
                <a:solidFill>
                  <a:srgbClr val="000000"/>
                </a:solidFill>
                <a:latin typeface="SFMono-Regular"/>
              </a:rPr>
              <a:t>kernel_regularizer</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bias_regularizer</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activity_regularizer</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kernel_constraint</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a:solidFill>
                  <a:srgbClr val="000000"/>
                </a:solidFill>
                <a:latin typeface="SFMono-Regular"/>
              </a:rPr>
              <a:t>, </a:t>
            </a:r>
            <a:r>
              <a:rPr lang="en-US" altLang="zh-TW" dirty="0" err="1">
                <a:solidFill>
                  <a:srgbClr val="000000"/>
                </a:solidFill>
                <a:latin typeface="SFMono-Regular"/>
              </a:rPr>
              <a:t>bias_constraint</a:t>
            </a:r>
            <a:r>
              <a:rPr lang="en-US" altLang="zh-TW" dirty="0">
                <a:solidFill>
                  <a:srgbClr val="000000"/>
                </a:solidFill>
                <a:latin typeface="SFMono-Regular"/>
              </a:rPr>
              <a:t>=</a:t>
            </a:r>
            <a:r>
              <a:rPr lang="en-US" altLang="zh-TW" b="1" dirty="0">
                <a:solidFill>
                  <a:srgbClr val="333333"/>
                </a:solidFill>
                <a:latin typeface="SFMono-Regular"/>
              </a:rPr>
              <a:t>None</a:t>
            </a:r>
            <a:r>
              <a:rPr lang="en-US" altLang="zh-TW" dirty="0" smtClean="0">
                <a:solidFill>
                  <a:srgbClr val="000000"/>
                </a:solidFill>
                <a:latin typeface="SFMono-Regular"/>
              </a:rPr>
              <a:t>)</a:t>
            </a:r>
          </a:p>
          <a:p>
            <a:endParaRPr lang="en-US" altLang="zh-TW" dirty="0" smtClean="0"/>
          </a:p>
          <a:p>
            <a:r>
              <a:rPr lang="en-US" altLang="zh-TW" dirty="0"/>
              <a:t>keras.layers.MaxPooling2D(</a:t>
            </a:r>
            <a:r>
              <a:rPr lang="en-US" altLang="zh-TW" dirty="0" err="1"/>
              <a:t>pool_size</a:t>
            </a:r>
            <a:r>
              <a:rPr lang="en-US" altLang="zh-TW" dirty="0"/>
              <a:t>=(2, 2), strides=</a:t>
            </a:r>
            <a:r>
              <a:rPr lang="en-US" altLang="zh-TW" b="1" dirty="0"/>
              <a:t>None</a:t>
            </a:r>
            <a:r>
              <a:rPr lang="en-US" altLang="zh-TW" dirty="0"/>
              <a:t>, padding='valid', </a:t>
            </a:r>
            <a:r>
              <a:rPr lang="en-US" altLang="zh-TW" dirty="0" err="1"/>
              <a:t>data_format</a:t>
            </a:r>
            <a:r>
              <a:rPr lang="en-US" altLang="zh-TW" dirty="0"/>
              <a:t>=</a:t>
            </a:r>
            <a:r>
              <a:rPr lang="en-US" altLang="zh-TW" b="1" dirty="0"/>
              <a:t>None</a:t>
            </a:r>
            <a:r>
              <a:rPr lang="en-US" altLang="zh-TW" dirty="0"/>
              <a:t>)</a:t>
            </a:r>
            <a:endParaRPr lang="zh-TW" altLang="en-US" dirty="0"/>
          </a:p>
        </p:txBody>
      </p:sp>
    </p:spTree>
    <p:extLst>
      <p:ext uri="{BB962C8B-B14F-4D97-AF65-F5344CB8AC3E}">
        <p14:creationId xmlns:p14="http://schemas.microsoft.com/office/powerpoint/2010/main" val="133081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資料庫圖表 4"/>
          <p:cNvGraphicFramePr/>
          <p:nvPr>
            <p:extLst>
              <p:ext uri="{D42A27DB-BD31-4B8C-83A1-F6EECF244321}">
                <p14:modId xmlns:p14="http://schemas.microsoft.com/office/powerpoint/2010/main" val="813375436"/>
              </p:ext>
            </p:extLst>
          </p:nvPr>
        </p:nvGraphicFramePr>
        <p:xfrm>
          <a:off x="381000" y="2286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218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dirty="0" smtClean="0">
                <a:ea typeface="新細明體" panose="02020500000000000000" pitchFamily="18" charset="-120"/>
              </a:rPr>
              <a:t>Convolutional layer</a:t>
            </a:r>
          </a:p>
        </p:txBody>
      </p:sp>
      <p:pic>
        <p:nvPicPr>
          <p:cNvPr id="2355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1905000"/>
            <a:ext cx="7467600" cy="2967038"/>
          </a:xfrm>
        </p:spPr>
      </p:pic>
    </p:spTree>
    <p:extLst>
      <p:ext uri="{BB962C8B-B14F-4D97-AF65-F5344CB8AC3E}">
        <p14:creationId xmlns:p14="http://schemas.microsoft.com/office/powerpoint/2010/main" val="420010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TW" dirty="0" smtClean="0">
                <a:ea typeface="新細明體" panose="02020500000000000000" pitchFamily="18" charset="-120"/>
              </a:rPr>
              <a:t>Pooling layer</a:t>
            </a:r>
          </a:p>
        </p:txBody>
      </p:sp>
      <p:pic>
        <p:nvPicPr>
          <p:cNvPr id="2765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593976"/>
            <a:ext cx="8229600" cy="2538413"/>
          </a:xfrm>
        </p:spPr>
      </p:pic>
    </p:spTree>
    <p:extLst>
      <p:ext uri="{BB962C8B-B14F-4D97-AF65-F5344CB8AC3E}">
        <p14:creationId xmlns:p14="http://schemas.microsoft.com/office/powerpoint/2010/main" val="192887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a:spLocks noGrp="1"/>
          </p:cNvSpPr>
          <p:nvPr>
            <p:ph type="title"/>
          </p:nvPr>
        </p:nvSpPr>
        <p:spPr>
          <a:xfrm>
            <a:off x="2152650" y="365126"/>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2509839"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6"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graphicFrame>
        <p:nvGraphicFramePr>
          <p:cNvPr id="7" name="表格 5"/>
          <p:cNvGraphicFramePr>
            <a:graphicFrameLocks noGrp="1"/>
          </p:cNvGraphicFramePr>
          <p:nvPr/>
        </p:nvGraphicFramePr>
        <p:xfrm>
          <a:off x="6783389" y="20685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8" name="文字方塊 6"/>
          <p:cNvSpPr txBox="1">
            <a:spLocks noChangeArrowheads="1"/>
          </p:cNvSpPr>
          <p:nvPr/>
        </p:nvSpPr>
        <p:spPr bwMode="auto">
          <a:xfrm>
            <a:off x="8315325" y="24209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graphicFrame>
        <p:nvGraphicFramePr>
          <p:cNvPr id="9" name="表格 7"/>
          <p:cNvGraphicFramePr>
            <a:graphicFrameLocks noGrp="1"/>
          </p:cNvGraphicFramePr>
          <p:nvPr/>
        </p:nvGraphicFramePr>
        <p:xfrm>
          <a:off x="6783389" y="36941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0" name="文字方塊 8"/>
          <p:cNvSpPr txBox="1">
            <a:spLocks noChangeArrowheads="1"/>
          </p:cNvSpPr>
          <p:nvPr/>
        </p:nvSpPr>
        <p:spPr bwMode="auto">
          <a:xfrm>
            <a:off x="8315325" y="40322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2</a:t>
            </a:r>
            <a:endParaRPr lang="zh-TW" altLang="en-US"/>
          </a:p>
        </p:txBody>
      </p:sp>
      <p:sp>
        <p:nvSpPr>
          <p:cNvPr id="11" name="文字方塊 9"/>
          <p:cNvSpPr txBox="1">
            <a:spLocks noChangeArrowheads="1"/>
          </p:cNvSpPr>
          <p:nvPr/>
        </p:nvSpPr>
        <p:spPr bwMode="auto">
          <a:xfrm rot="5400000">
            <a:off x="7354095" y="5018873"/>
            <a:ext cx="7080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b="1"/>
              <a:t>……</a:t>
            </a:r>
            <a:endParaRPr lang="zh-TW" altLang="en-US" sz="2800" b="1"/>
          </a:p>
        </p:txBody>
      </p:sp>
      <p:sp>
        <p:nvSpPr>
          <p:cNvPr id="12" name="文字方塊 10"/>
          <p:cNvSpPr txBox="1">
            <a:spLocks noChangeArrowheads="1"/>
          </p:cNvSpPr>
          <p:nvPr/>
        </p:nvSpPr>
        <p:spPr bwMode="auto">
          <a:xfrm>
            <a:off x="6553200" y="1004888"/>
            <a:ext cx="3962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b="1">
                <a:solidFill>
                  <a:srgbClr val="FF0000"/>
                </a:solidFill>
              </a:rPr>
              <a:t>These are the network parameters to be learned.</a:t>
            </a:r>
            <a:endParaRPr lang="zh-TW" altLang="en-US" b="1">
              <a:solidFill>
                <a:srgbClr val="FF0000"/>
              </a:solidFill>
            </a:endParaRPr>
          </a:p>
        </p:txBody>
      </p:sp>
      <p:sp>
        <p:nvSpPr>
          <p:cNvPr id="15" name="文字方塊 12"/>
          <p:cNvSpPr txBox="1">
            <a:spLocks noChangeArrowheads="1"/>
          </p:cNvSpPr>
          <p:nvPr/>
        </p:nvSpPr>
        <p:spPr bwMode="auto">
          <a:xfrm>
            <a:off x="6737350" y="5849938"/>
            <a:ext cx="355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Each filter detects a small pattern (3 x 3). </a:t>
            </a:r>
            <a:endParaRPr lang="zh-TW" altLang="en-US"/>
          </a:p>
        </p:txBody>
      </p:sp>
    </p:spTree>
    <p:extLst>
      <p:ext uri="{BB962C8B-B14F-4D97-AF65-F5344CB8AC3E}">
        <p14:creationId xmlns:p14="http://schemas.microsoft.com/office/powerpoint/2010/main" val="3889366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標題 1"/>
          <p:cNvSpPr>
            <a:spLocks noGrp="1"/>
          </p:cNvSpPr>
          <p:nvPr>
            <p:ph type="title"/>
          </p:nvPr>
        </p:nvSpPr>
        <p:spPr>
          <a:xfrm>
            <a:off x="2152650" y="365126"/>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2509839"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9509"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graphicFrame>
        <p:nvGraphicFramePr>
          <p:cNvPr id="7" name="表格 5"/>
          <p:cNvGraphicFramePr>
            <a:graphicFrameLocks noGrp="1"/>
          </p:cNvGraphicFramePr>
          <p:nvPr/>
        </p:nvGraphicFramePr>
        <p:xfrm>
          <a:off x="7088189" y="47783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9528" name="文字方塊 6"/>
          <p:cNvSpPr txBox="1">
            <a:spLocks noChangeArrowheads="1"/>
          </p:cNvSpPr>
          <p:nvPr/>
        </p:nvSpPr>
        <p:spPr bwMode="auto">
          <a:xfrm>
            <a:off x="8710613" y="9334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9" name="矩形 2"/>
          <p:cNvSpPr/>
          <p:nvPr/>
        </p:nvSpPr>
        <p:spPr>
          <a:xfrm>
            <a:off x="2509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1"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2" name="矩形 27"/>
          <p:cNvSpPr/>
          <p:nvPr/>
        </p:nvSpPr>
        <p:spPr>
          <a:xfrm>
            <a:off x="3008314"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33"/>
          <p:cNvSpPr>
            <a:spLocks noChangeArrowheads="1"/>
          </p:cNvSpPr>
          <p:nvPr/>
        </p:nvSpPr>
        <p:spPr bwMode="auto">
          <a:xfrm>
            <a:off x="2690814" y="1731964"/>
            <a:ext cx="1289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s</a:t>
            </a:r>
            <a:r>
              <a:rPr lang="zh-TW" altLang="en-US"/>
              <a:t>tride</a:t>
            </a:r>
            <a:r>
              <a:rPr lang="en-US" altLang="zh-TW"/>
              <a:t>=1</a:t>
            </a:r>
            <a:endParaRPr lang="zh-TW" altLang="en-US"/>
          </a:p>
        </p:txBody>
      </p:sp>
      <p:cxnSp>
        <p:nvCxnSpPr>
          <p:cNvPr id="15" name="Straight Arrow Connector 14"/>
          <p:cNvCxnSpPr>
            <a:cxnSpLocks noChangeShapeType="1"/>
          </p:cNvCxnSpPr>
          <p:nvPr/>
        </p:nvCxnSpPr>
        <p:spPr bwMode="auto">
          <a:xfrm>
            <a:off x="5486400" y="3124200"/>
            <a:ext cx="685800" cy="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5410200" y="24384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1800"/>
              <a:t>Dot </a:t>
            </a:r>
          </a:p>
          <a:p>
            <a:pPr eaLnBrk="1" hangingPunct="1"/>
            <a:r>
              <a:rPr lang="en-US" altLang="zh-TW" sz="1800"/>
              <a:t>product</a:t>
            </a:r>
          </a:p>
        </p:txBody>
      </p:sp>
    </p:spTree>
    <p:extLst>
      <p:ext uri="{BB962C8B-B14F-4D97-AF65-F5344CB8AC3E}">
        <p14:creationId xmlns:p14="http://schemas.microsoft.com/office/powerpoint/2010/main" val="4191606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標題 1"/>
          <p:cNvSpPr>
            <a:spLocks noGrp="1"/>
          </p:cNvSpPr>
          <p:nvPr>
            <p:ph type="title"/>
          </p:nvPr>
        </p:nvSpPr>
        <p:spPr>
          <a:xfrm>
            <a:off x="2152650" y="365126"/>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2509839"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20533"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graphicFrame>
        <p:nvGraphicFramePr>
          <p:cNvPr id="7" name="表格 5"/>
          <p:cNvGraphicFramePr>
            <a:graphicFrameLocks noGrp="1"/>
          </p:cNvGraphicFramePr>
          <p:nvPr/>
        </p:nvGraphicFramePr>
        <p:xfrm>
          <a:off x="7088189" y="47783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20552" name="文字方塊 6"/>
          <p:cNvSpPr txBox="1">
            <a:spLocks noChangeArrowheads="1"/>
          </p:cNvSpPr>
          <p:nvPr/>
        </p:nvSpPr>
        <p:spPr bwMode="auto">
          <a:xfrm>
            <a:off x="8710613" y="9334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9" name="矩形 2"/>
          <p:cNvSpPr/>
          <p:nvPr/>
        </p:nvSpPr>
        <p:spPr>
          <a:xfrm>
            <a:off x="2509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1"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2" name="矩形 27"/>
          <p:cNvSpPr/>
          <p:nvPr/>
        </p:nvSpPr>
        <p:spPr>
          <a:xfrm>
            <a:off x="34877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0557" name="矩形 33"/>
          <p:cNvSpPr>
            <a:spLocks noChangeArrowheads="1"/>
          </p:cNvSpPr>
          <p:nvPr/>
        </p:nvSpPr>
        <p:spPr bwMode="auto">
          <a:xfrm>
            <a:off x="2690813" y="1731964"/>
            <a:ext cx="15440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If s</a:t>
            </a:r>
            <a:r>
              <a:rPr lang="zh-TW" altLang="en-US"/>
              <a:t>tride</a:t>
            </a:r>
            <a:r>
              <a:rPr lang="en-US" altLang="zh-TW"/>
              <a:t>=2</a:t>
            </a:r>
            <a:endParaRPr lang="zh-TW" altLang="en-US"/>
          </a:p>
        </p:txBody>
      </p:sp>
    </p:spTree>
    <p:extLst>
      <p:ext uri="{BB962C8B-B14F-4D97-AF65-F5344CB8AC3E}">
        <p14:creationId xmlns:p14="http://schemas.microsoft.com/office/powerpoint/2010/main" val="113186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p:cNvSpPr>
            <a:spLocks noGrp="1"/>
          </p:cNvSpPr>
          <p:nvPr>
            <p:ph type="title"/>
          </p:nvPr>
        </p:nvSpPr>
        <p:spPr>
          <a:xfrm>
            <a:off x="-242887" y="190500"/>
            <a:ext cx="7886700" cy="1325563"/>
          </a:xfrm>
        </p:spPr>
        <p:txBody>
          <a:bodyPr/>
          <a:lstStyle/>
          <a:p>
            <a:r>
              <a:rPr lang="en-US" altLang="zh-TW" dirty="0" smtClean="0"/>
              <a:t>Convolution</a:t>
            </a:r>
            <a:endParaRPr lang="zh-TW" altLang="en-US" dirty="0" smtClean="0"/>
          </a:p>
        </p:txBody>
      </p:sp>
      <p:graphicFrame>
        <p:nvGraphicFramePr>
          <p:cNvPr id="5" name="內容版面配置區 3"/>
          <p:cNvGraphicFramePr>
            <a:graphicFrameLocks noGrp="1"/>
          </p:cNvGraphicFramePr>
          <p:nvPr>
            <p:ph idx="1"/>
          </p:nvPr>
        </p:nvGraphicFramePr>
        <p:xfrm>
          <a:off x="2509839"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21557"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graphicFrame>
        <p:nvGraphicFramePr>
          <p:cNvPr id="7" name="表格 5"/>
          <p:cNvGraphicFramePr>
            <a:graphicFrameLocks noGrp="1"/>
          </p:cNvGraphicFramePr>
          <p:nvPr/>
        </p:nvGraphicFramePr>
        <p:xfrm>
          <a:off x="7088189" y="47783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21576" name="文字方塊 6"/>
          <p:cNvSpPr txBox="1">
            <a:spLocks noChangeArrowheads="1"/>
          </p:cNvSpPr>
          <p:nvPr/>
        </p:nvSpPr>
        <p:spPr bwMode="auto">
          <a:xfrm>
            <a:off x="8710613" y="9334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9" name="矩形 2"/>
          <p:cNvSpPr/>
          <p:nvPr/>
        </p:nvSpPr>
        <p:spPr>
          <a:xfrm>
            <a:off x="2509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1"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2" name="橢圓 13"/>
          <p:cNvSpPr>
            <a:spLocks noChangeArrowheads="1"/>
          </p:cNvSpPr>
          <p:nvPr/>
        </p:nvSpPr>
        <p:spPr bwMode="auto">
          <a:xfrm>
            <a:off x="7929564" y="27876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3" name="橢圓 14"/>
          <p:cNvSpPr>
            <a:spLocks noChangeArrowheads="1"/>
          </p:cNvSpPr>
          <p:nvPr/>
        </p:nvSpPr>
        <p:spPr bwMode="auto">
          <a:xfrm>
            <a:off x="8770939" y="27876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4" name="橢圓 15"/>
          <p:cNvSpPr>
            <a:spLocks noChangeArrowheads="1"/>
          </p:cNvSpPr>
          <p:nvPr/>
        </p:nvSpPr>
        <p:spPr bwMode="auto">
          <a:xfrm>
            <a:off x="6246814" y="35877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5" name="橢圓 16"/>
          <p:cNvSpPr>
            <a:spLocks noChangeArrowheads="1"/>
          </p:cNvSpPr>
          <p:nvPr/>
        </p:nvSpPr>
        <p:spPr bwMode="auto">
          <a:xfrm>
            <a:off x="7088189" y="35877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6" name="橢圓 17"/>
          <p:cNvSpPr>
            <a:spLocks noChangeArrowheads="1"/>
          </p:cNvSpPr>
          <p:nvPr/>
        </p:nvSpPr>
        <p:spPr bwMode="auto">
          <a:xfrm>
            <a:off x="7929564" y="35877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17" name="橢圓 18"/>
          <p:cNvSpPr>
            <a:spLocks noChangeArrowheads="1"/>
          </p:cNvSpPr>
          <p:nvPr/>
        </p:nvSpPr>
        <p:spPr bwMode="auto">
          <a:xfrm>
            <a:off x="8770939" y="35877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8" name="橢圓 19"/>
          <p:cNvSpPr>
            <a:spLocks noChangeArrowheads="1"/>
          </p:cNvSpPr>
          <p:nvPr/>
        </p:nvSpPr>
        <p:spPr bwMode="auto">
          <a:xfrm>
            <a:off x="6246814" y="44465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9" name="橢圓 20"/>
          <p:cNvSpPr>
            <a:spLocks noChangeArrowheads="1"/>
          </p:cNvSpPr>
          <p:nvPr/>
        </p:nvSpPr>
        <p:spPr bwMode="auto">
          <a:xfrm>
            <a:off x="7088189" y="44465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20" name="橢圓 21"/>
          <p:cNvSpPr>
            <a:spLocks noChangeArrowheads="1"/>
          </p:cNvSpPr>
          <p:nvPr/>
        </p:nvSpPr>
        <p:spPr bwMode="auto">
          <a:xfrm>
            <a:off x="7929564" y="44465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21" name="橢圓 22"/>
          <p:cNvSpPr>
            <a:spLocks noChangeArrowheads="1"/>
          </p:cNvSpPr>
          <p:nvPr/>
        </p:nvSpPr>
        <p:spPr bwMode="auto">
          <a:xfrm>
            <a:off x="8770939" y="44465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2" name="橢圓 23"/>
          <p:cNvSpPr>
            <a:spLocks noChangeArrowheads="1"/>
          </p:cNvSpPr>
          <p:nvPr/>
        </p:nvSpPr>
        <p:spPr bwMode="auto">
          <a:xfrm>
            <a:off x="6256339" y="5259389"/>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23" name="橢圓 24"/>
          <p:cNvSpPr>
            <a:spLocks noChangeArrowheads="1"/>
          </p:cNvSpPr>
          <p:nvPr/>
        </p:nvSpPr>
        <p:spPr bwMode="auto">
          <a:xfrm>
            <a:off x="7088189" y="52466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24" name="橢圓 25"/>
          <p:cNvSpPr>
            <a:spLocks noChangeArrowheads="1"/>
          </p:cNvSpPr>
          <p:nvPr/>
        </p:nvSpPr>
        <p:spPr bwMode="auto">
          <a:xfrm>
            <a:off x="7929564" y="52466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25" name="橢圓 26"/>
          <p:cNvSpPr>
            <a:spLocks noChangeArrowheads="1"/>
          </p:cNvSpPr>
          <p:nvPr/>
        </p:nvSpPr>
        <p:spPr bwMode="auto">
          <a:xfrm>
            <a:off x="8770939" y="52466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6" name="矩形 27"/>
          <p:cNvSpPr/>
          <p:nvPr/>
        </p:nvSpPr>
        <p:spPr>
          <a:xfrm>
            <a:off x="3008314"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7" name="矩形 28"/>
          <p:cNvSpPr/>
          <p:nvPr/>
        </p:nvSpPr>
        <p:spPr>
          <a:xfrm>
            <a:off x="3454400" y="240188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8" name="矩形 29"/>
          <p:cNvSpPr/>
          <p:nvPr/>
        </p:nvSpPr>
        <p:spPr>
          <a:xfrm>
            <a:off x="3957638" y="240506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矩形 30"/>
          <p:cNvSpPr/>
          <p:nvPr/>
        </p:nvSpPr>
        <p:spPr>
          <a:xfrm>
            <a:off x="2509838" y="2809876"/>
            <a:ext cx="1416050" cy="1382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1598" name="矩形 33"/>
          <p:cNvSpPr>
            <a:spLocks noChangeArrowheads="1"/>
          </p:cNvSpPr>
          <p:nvPr/>
        </p:nvSpPr>
        <p:spPr bwMode="auto">
          <a:xfrm>
            <a:off x="2690814" y="1731964"/>
            <a:ext cx="1289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s</a:t>
            </a:r>
            <a:r>
              <a:rPr lang="zh-TW" altLang="en-US"/>
              <a:t>tride</a:t>
            </a:r>
            <a:r>
              <a:rPr lang="en-US" altLang="zh-TW"/>
              <a:t>=1</a:t>
            </a:r>
            <a:endParaRPr lang="zh-TW" altLang="en-US"/>
          </a:p>
        </p:txBody>
      </p:sp>
      <p:sp>
        <p:nvSpPr>
          <p:cNvPr id="31" name="矩形 31"/>
          <p:cNvSpPr/>
          <p:nvPr/>
        </p:nvSpPr>
        <p:spPr>
          <a:xfrm>
            <a:off x="3957638" y="3767138"/>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2" name="矩形 7"/>
          <p:cNvSpPr/>
          <p:nvPr/>
        </p:nvSpPr>
        <p:spPr>
          <a:xfrm>
            <a:off x="7088189" y="4778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3" name="矩形 35"/>
          <p:cNvSpPr/>
          <p:nvPr/>
        </p:nvSpPr>
        <p:spPr>
          <a:xfrm>
            <a:off x="7643813" y="936626"/>
            <a:ext cx="525462" cy="455613"/>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4" name="矩形 36"/>
          <p:cNvSpPr/>
          <p:nvPr/>
        </p:nvSpPr>
        <p:spPr>
          <a:xfrm>
            <a:off x="8169276" y="14049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5" name="直線接點 9"/>
          <p:cNvCxnSpPr/>
          <p:nvPr/>
        </p:nvCxnSpPr>
        <p:spPr>
          <a:xfrm>
            <a:off x="7088188" y="47783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36" name="矩形 37"/>
          <p:cNvSpPr/>
          <p:nvPr/>
        </p:nvSpPr>
        <p:spPr>
          <a:xfrm>
            <a:off x="6237288" y="2786064"/>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7" name="矩形 38"/>
          <p:cNvSpPr/>
          <p:nvPr/>
        </p:nvSpPr>
        <p:spPr>
          <a:xfrm>
            <a:off x="6256338" y="5262564"/>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9" name="直線接點 40"/>
          <p:cNvCxnSpPr/>
          <p:nvPr/>
        </p:nvCxnSpPr>
        <p:spPr>
          <a:xfrm>
            <a:off x="2452688" y="2425701"/>
            <a:ext cx="1606550" cy="13827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線接點 41"/>
          <p:cNvCxnSpPr/>
          <p:nvPr/>
        </p:nvCxnSpPr>
        <p:spPr>
          <a:xfrm>
            <a:off x="2405063" y="376078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30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nodeType="afterGroup">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31"/>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39"/>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1" grpId="0" animBg="1"/>
      <p:bldP spid="31" grpId="1" animBg="1"/>
      <p:bldP spid="32" grpId="0" animBg="1"/>
      <p:bldP spid="33" grpId="0" animBg="1"/>
      <p:bldP spid="34" grpId="0" animBg="1"/>
      <p:bldP spid="36"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p:nvPr>
        </p:nvSpPr>
        <p:spPr>
          <a:xfrm>
            <a:off x="131763" y="68263"/>
            <a:ext cx="7886700" cy="1325563"/>
          </a:xfrm>
        </p:spPr>
        <p:txBody>
          <a:bodyPr/>
          <a:lstStyle/>
          <a:p>
            <a:r>
              <a:rPr lang="en-US" altLang="zh-TW" dirty="0" smtClean="0"/>
              <a:t>Convolution</a:t>
            </a:r>
            <a:endParaRPr lang="zh-TW" altLang="en-US" dirty="0" smtClean="0"/>
          </a:p>
        </p:txBody>
      </p:sp>
      <p:graphicFrame>
        <p:nvGraphicFramePr>
          <p:cNvPr id="5" name="內容版面配置區 3"/>
          <p:cNvGraphicFramePr>
            <a:graphicFrameLocks noGrp="1"/>
          </p:cNvGraphicFramePr>
          <p:nvPr>
            <p:ph idx="1"/>
          </p:nvPr>
        </p:nvGraphicFramePr>
        <p:xfrm>
          <a:off x="2509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22581"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sp>
        <p:nvSpPr>
          <p:cNvPr id="7"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8"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9" name="橢圓 13"/>
          <p:cNvSpPr>
            <a:spLocks noChangeArrowheads="1"/>
          </p:cNvSpPr>
          <p:nvPr/>
        </p:nvSpPr>
        <p:spPr bwMode="auto">
          <a:xfrm>
            <a:off x="7929564" y="27876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0" name="橢圓 14"/>
          <p:cNvSpPr>
            <a:spLocks noChangeArrowheads="1"/>
          </p:cNvSpPr>
          <p:nvPr/>
        </p:nvSpPr>
        <p:spPr bwMode="auto">
          <a:xfrm>
            <a:off x="8770939" y="27876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1" name="橢圓 15"/>
          <p:cNvSpPr>
            <a:spLocks noChangeArrowheads="1"/>
          </p:cNvSpPr>
          <p:nvPr/>
        </p:nvSpPr>
        <p:spPr bwMode="auto">
          <a:xfrm>
            <a:off x="6246814" y="35877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2" name="橢圓 16"/>
          <p:cNvSpPr>
            <a:spLocks noChangeArrowheads="1"/>
          </p:cNvSpPr>
          <p:nvPr/>
        </p:nvSpPr>
        <p:spPr bwMode="auto">
          <a:xfrm>
            <a:off x="7088189" y="35877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3" name="橢圓 17"/>
          <p:cNvSpPr>
            <a:spLocks noChangeArrowheads="1"/>
          </p:cNvSpPr>
          <p:nvPr/>
        </p:nvSpPr>
        <p:spPr bwMode="auto">
          <a:xfrm>
            <a:off x="7929564" y="35877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14" name="橢圓 18"/>
          <p:cNvSpPr>
            <a:spLocks noChangeArrowheads="1"/>
          </p:cNvSpPr>
          <p:nvPr/>
        </p:nvSpPr>
        <p:spPr bwMode="auto">
          <a:xfrm>
            <a:off x="8770939" y="358775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5" name="橢圓 19"/>
          <p:cNvSpPr>
            <a:spLocks noChangeArrowheads="1"/>
          </p:cNvSpPr>
          <p:nvPr/>
        </p:nvSpPr>
        <p:spPr bwMode="auto">
          <a:xfrm>
            <a:off x="6246814" y="44465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6" name="橢圓 20"/>
          <p:cNvSpPr>
            <a:spLocks noChangeArrowheads="1"/>
          </p:cNvSpPr>
          <p:nvPr/>
        </p:nvSpPr>
        <p:spPr bwMode="auto">
          <a:xfrm>
            <a:off x="7088189" y="44465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7" name="橢圓 21"/>
          <p:cNvSpPr>
            <a:spLocks noChangeArrowheads="1"/>
          </p:cNvSpPr>
          <p:nvPr/>
        </p:nvSpPr>
        <p:spPr bwMode="auto">
          <a:xfrm>
            <a:off x="7929564" y="44465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18" name="橢圓 22"/>
          <p:cNvSpPr>
            <a:spLocks noChangeArrowheads="1"/>
          </p:cNvSpPr>
          <p:nvPr/>
        </p:nvSpPr>
        <p:spPr bwMode="auto">
          <a:xfrm>
            <a:off x="8770939" y="44465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9" name="橢圓 23"/>
          <p:cNvSpPr>
            <a:spLocks noChangeArrowheads="1"/>
          </p:cNvSpPr>
          <p:nvPr/>
        </p:nvSpPr>
        <p:spPr bwMode="auto">
          <a:xfrm>
            <a:off x="6246814" y="52466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20" name="橢圓 24"/>
          <p:cNvSpPr>
            <a:spLocks noChangeArrowheads="1"/>
          </p:cNvSpPr>
          <p:nvPr/>
        </p:nvSpPr>
        <p:spPr bwMode="auto">
          <a:xfrm>
            <a:off x="7088189" y="5246689"/>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21" name="橢圓 25"/>
          <p:cNvSpPr>
            <a:spLocks noChangeArrowheads="1"/>
          </p:cNvSpPr>
          <p:nvPr/>
        </p:nvSpPr>
        <p:spPr bwMode="auto">
          <a:xfrm>
            <a:off x="7929564" y="52466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22" name="橢圓 26"/>
          <p:cNvSpPr>
            <a:spLocks noChangeArrowheads="1"/>
          </p:cNvSpPr>
          <p:nvPr/>
        </p:nvSpPr>
        <p:spPr bwMode="auto">
          <a:xfrm>
            <a:off x="8770939" y="5246689"/>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graphicFrame>
        <p:nvGraphicFramePr>
          <p:cNvPr id="23" name="表格 34"/>
          <p:cNvGraphicFramePr>
            <a:graphicFrameLocks noGrp="1"/>
          </p:cNvGraphicFramePr>
          <p:nvPr/>
        </p:nvGraphicFramePr>
        <p:xfrm>
          <a:off x="7210425" y="365125"/>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22616" name="文字方塊 35"/>
          <p:cNvSpPr txBox="1">
            <a:spLocks noChangeArrowheads="1"/>
          </p:cNvSpPr>
          <p:nvPr/>
        </p:nvSpPr>
        <p:spPr bwMode="auto">
          <a:xfrm>
            <a:off x="8832850" y="820739"/>
            <a:ext cx="1447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FF0000"/>
                </a:solidFill>
              </a:rPr>
              <a:t>Filter 2</a:t>
            </a:r>
            <a:endParaRPr lang="zh-TW" altLang="en-US">
              <a:solidFill>
                <a:srgbClr val="FF0000"/>
              </a:solidFill>
            </a:endParaRPr>
          </a:p>
        </p:txBody>
      </p:sp>
      <p:sp>
        <p:nvSpPr>
          <p:cNvPr id="25" name="矩形 36"/>
          <p:cNvSpPr/>
          <p:nvPr/>
        </p:nvSpPr>
        <p:spPr>
          <a:xfrm>
            <a:off x="2509838" y="23987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 name="矩形 37"/>
          <p:cNvSpPr/>
          <p:nvPr/>
        </p:nvSpPr>
        <p:spPr>
          <a:xfrm>
            <a:off x="3013075"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7" name="矩形 38"/>
          <p:cNvSpPr/>
          <p:nvPr/>
        </p:nvSpPr>
        <p:spPr>
          <a:xfrm>
            <a:off x="3454400" y="2400301"/>
            <a:ext cx="1417638"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8" name="矩形 39"/>
          <p:cNvSpPr/>
          <p:nvPr/>
        </p:nvSpPr>
        <p:spPr>
          <a:xfrm>
            <a:off x="3930650"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矩形 40"/>
          <p:cNvSpPr/>
          <p:nvPr/>
        </p:nvSpPr>
        <p:spPr>
          <a:xfrm>
            <a:off x="2509838" y="2809876"/>
            <a:ext cx="1416050"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0" name="橢圓 41"/>
          <p:cNvSpPr>
            <a:spLocks noChangeArrowheads="1"/>
          </p:cNvSpPr>
          <p:nvPr/>
        </p:nvSpPr>
        <p:spPr bwMode="auto">
          <a:xfrm>
            <a:off x="6429376" y="29956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1" name="橢圓 42"/>
          <p:cNvSpPr>
            <a:spLocks noChangeArrowheads="1"/>
          </p:cNvSpPr>
          <p:nvPr/>
        </p:nvSpPr>
        <p:spPr bwMode="auto">
          <a:xfrm>
            <a:off x="7270751" y="29956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2" name="橢圓 43"/>
          <p:cNvSpPr>
            <a:spLocks noChangeArrowheads="1"/>
          </p:cNvSpPr>
          <p:nvPr/>
        </p:nvSpPr>
        <p:spPr bwMode="auto">
          <a:xfrm>
            <a:off x="8113714" y="2995614"/>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3" name="橢圓 44"/>
          <p:cNvSpPr>
            <a:spLocks noChangeArrowheads="1"/>
          </p:cNvSpPr>
          <p:nvPr/>
        </p:nvSpPr>
        <p:spPr bwMode="auto">
          <a:xfrm>
            <a:off x="8955089" y="29956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4" name="橢圓 45"/>
          <p:cNvSpPr>
            <a:spLocks noChangeArrowheads="1"/>
          </p:cNvSpPr>
          <p:nvPr/>
        </p:nvSpPr>
        <p:spPr bwMode="auto">
          <a:xfrm>
            <a:off x="6429376" y="37957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5" name="橢圓 46"/>
          <p:cNvSpPr>
            <a:spLocks noChangeArrowheads="1"/>
          </p:cNvSpPr>
          <p:nvPr/>
        </p:nvSpPr>
        <p:spPr bwMode="auto">
          <a:xfrm>
            <a:off x="7270751" y="37957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6" name="橢圓 47"/>
          <p:cNvSpPr>
            <a:spLocks noChangeArrowheads="1"/>
          </p:cNvSpPr>
          <p:nvPr/>
        </p:nvSpPr>
        <p:spPr bwMode="auto">
          <a:xfrm>
            <a:off x="8113714" y="3795714"/>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37" name="橢圓 48"/>
          <p:cNvSpPr>
            <a:spLocks noChangeArrowheads="1"/>
          </p:cNvSpPr>
          <p:nvPr/>
        </p:nvSpPr>
        <p:spPr bwMode="auto">
          <a:xfrm>
            <a:off x="8955089" y="3795714"/>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8" name="橢圓 49"/>
          <p:cNvSpPr>
            <a:spLocks noChangeArrowheads="1"/>
          </p:cNvSpPr>
          <p:nvPr/>
        </p:nvSpPr>
        <p:spPr bwMode="auto">
          <a:xfrm>
            <a:off x="6429376"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9" name="橢圓 50"/>
          <p:cNvSpPr>
            <a:spLocks noChangeArrowheads="1"/>
          </p:cNvSpPr>
          <p:nvPr/>
        </p:nvSpPr>
        <p:spPr bwMode="auto">
          <a:xfrm>
            <a:off x="7270751"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40" name="橢圓 51"/>
          <p:cNvSpPr>
            <a:spLocks noChangeArrowheads="1"/>
          </p:cNvSpPr>
          <p:nvPr/>
        </p:nvSpPr>
        <p:spPr bwMode="auto">
          <a:xfrm>
            <a:off x="8113714" y="46545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41" name="橢圓 52"/>
          <p:cNvSpPr>
            <a:spLocks noChangeArrowheads="1"/>
          </p:cNvSpPr>
          <p:nvPr/>
        </p:nvSpPr>
        <p:spPr bwMode="auto">
          <a:xfrm>
            <a:off x="8955089"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42" name="橢圓 53"/>
          <p:cNvSpPr>
            <a:spLocks noChangeArrowheads="1"/>
          </p:cNvSpPr>
          <p:nvPr/>
        </p:nvSpPr>
        <p:spPr bwMode="auto">
          <a:xfrm>
            <a:off x="6429376"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43" name="橢圓 54"/>
          <p:cNvSpPr>
            <a:spLocks noChangeArrowheads="1"/>
          </p:cNvSpPr>
          <p:nvPr/>
        </p:nvSpPr>
        <p:spPr bwMode="auto">
          <a:xfrm>
            <a:off x="7270751"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44" name="橢圓 55"/>
          <p:cNvSpPr>
            <a:spLocks noChangeArrowheads="1"/>
          </p:cNvSpPr>
          <p:nvPr/>
        </p:nvSpPr>
        <p:spPr bwMode="auto">
          <a:xfrm>
            <a:off x="8113714" y="54546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-4</a:t>
            </a:r>
            <a:endParaRPr lang="zh-TW" altLang="en-US">
              <a:solidFill>
                <a:srgbClr val="000000"/>
              </a:solidFill>
            </a:endParaRPr>
          </a:p>
        </p:txBody>
      </p:sp>
      <p:sp>
        <p:nvSpPr>
          <p:cNvPr id="45" name="橢圓 56"/>
          <p:cNvSpPr>
            <a:spLocks noChangeArrowheads="1"/>
          </p:cNvSpPr>
          <p:nvPr/>
        </p:nvSpPr>
        <p:spPr bwMode="auto">
          <a:xfrm>
            <a:off x="8955089"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46" name="文字方塊 2"/>
          <p:cNvSpPr txBox="1">
            <a:spLocks noChangeArrowheads="1"/>
          </p:cNvSpPr>
          <p:nvPr/>
        </p:nvSpPr>
        <p:spPr bwMode="auto">
          <a:xfrm>
            <a:off x="5943600" y="2057401"/>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solidFill>
                  <a:srgbClr val="0000FF"/>
                </a:solidFill>
              </a:rPr>
              <a:t>Repeat this for each filter</a:t>
            </a:r>
            <a:endParaRPr lang="zh-TW" altLang="en-US" sz="2800">
              <a:solidFill>
                <a:srgbClr val="0000FF"/>
              </a:solidFill>
            </a:endParaRPr>
          </a:p>
        </p:txBody>
      </p:sp>
      <p:sp>
        <p:nvSpPr>
          <p:cNvPr id="47" name="矩形 57"/>
          <p:cNvSpPr/>
          <p:nvPr/>
        </p:nvSpPr>
        <p:spPr>
          <a:xfrm>
            <a:off x="3940175" y="37830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640" name="矩形 58"/>
          <p:cNvSpPr>
            <a:spLocks noChangeArrowheads="1"/>
          </p:cNvSpPr>
          <p:nvPr/>
        </p:nvSpPr>
        <p:spPr bwMode="auto">
          <a:xfrm>
            <a:off x="2690814" y="1731964"/>
            <a:ext cx="1289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s</a:t>
            </a:r>
            <a:r>
              <a:rPr lang="zh-TW" altLang="en-US"/>
              <a:t>tride</a:t>
            </a:r>
            <a:r>
              <a:rPr lang="en-US" altLang="zh-TW"/>
              <a:t>=1</a:t>
            </a:r>
            <a:endParaRPr lang="zh-TW" altLang="en-US"/>
          </a:p>
        </p:txBody>
      </p:sp>
      <p:sp>
        <p:nvSpPr>
          <p:cNvPr id="49" name="文字方塊 59"/>
          <p:cNvSpPr txBox="1">
            <a:spLocks noChangeArrowheads="1"/>
          </p:cNvSpPr>
          <p:nvPr/>
        </p:nvSpPr>
        <p:spPr bwMode="auto">
          <a:xfrm>
            <a:off x="6477000" y="6172201"/>
            <a:ext cx="3657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000">
                <a:solidFill>
                  <a:srgbClr val="FF0000"/>
                </a:solidFill>
              </a:rPr>
              <a:t>Two 4 x 4 images</a:t>
            </a:r>
          </a:p>
          <a:p>
            <a:pPr algn="ctr" eaLnBrk="1" hangingPunct="1"/>
            <a:r>
              <a:rPr lang="en-US" altLang="zh-TW" sz="2000">
                <a:solidFill>
                  <a:srgbClr val="FF0000"/>
                </a:solidFill>
              </a:rPr>
              <a:t>Forming 2 x 4 x 4 matrix</a:t>
            </a:r>
            <a:endParaRPr lang="zh-TW" altLang="en-US" sz="2000">
              <a:solidFill>
                <a:srgbClr val="FF0000"/>
              </a:solidFill>
            </a:endParaRPr>
          </a:p>
        </p:txBody>
      </p:sp>
      <p:sp>
        <p:nvSpPr>
          <p:cNvPr id="50" name="矩形 5"/>
          <p:cNvSpPr/>
          <p:nvPr/>
        </p:nvSpPr>
        <p:spPr>
          <a:xfrm>
            <a:off x="9798052" y="2581276"/>
            <a:ext cx="2320925" cy="9731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zh-TW" sz="2800" dirty="0">
                <a:solidFill>
                  <a:srgbClr val="000000"/>
                </a:solidFill>
              </a:rPr>
              <a:t>Feature</a:t>
            </a:r>
          </a:p>
          <a:p>
            <a:pPr algn="ctr">
              <a:defRPr/>
            </a:pPr>
            <a:r>
              <a:rPr lang="en-US" altLang="zh-TW" sz="2800" dirty="0">
                <a:solidFill>
                  <a:srgbClr val="000000"/>
                </a:solidFill>
              </a:rPr>
              <a:t>Map</a:t>
            </a:r>
            <a:endParaRPr lang="zh-TW" altLang="en-US" sz="2800" dirty="0">
              <a:solidFill>
                <a:srgbClr val="000000"/>
              </a:solidFill>
            </a:endParaRPr>
          </a:p>
        </p:txBody>
      </p:sp>
    </p:spTree>
    <p:extLst>
      <p:ext uri="{BB962C8B-B14F-4D97-AF65-F5344CB8AC3E}">
        <p14:creationId xmlns:p14="http://schemas.microsoft.com/office/powerpoint/2010/main" val="3333219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animBg="1"/>
      <p:bldP spid="49" grpId="0"/>
      <p:bldP spid="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p:nvPr>
        </p:nvSpPr>
        <p:spPr>
          <a:xfrm>
            <a:off x="2152650" y="365126"/>
            <a:ext cx="7886700" cy="1325563"/>
          </a:xfrm>
        </p:spPr>
        <p:txBody>
          <a:bodyPr/>
          <a:lstStyle/>
          <a:p>
            <a:r>
              <a:rPr lang="en-US" altLang="zh-TW" smtClean="0"/>
              <a:t>Color image: RGB 3 channels</a:t>
            </a:r>
            <a:endParaRPr lang="zh-TW" altLang="en-US" smtClean="0"/>
          </a:p>
        </p:txBody>
      </p:sp>
      <p:graphicFrame>
        <p:nvGraphicFramePr>
          <p:cNvPr id="6" name="內容版面配置區 3"/>
          <p:cNvGraphicFramePr>
            <a:graphicFrameLocks/>
          </p:cNvGraphicFramePr>
          <p:nvPr/>
        </p:nvGraphicFramePr>
        <p:xfrm>
          <a:off x="6478589" y="3441700"/>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7" name="內容版面配置區 3"/>
          <p:cNvGraphicFramePr>
            <a:graphicFrameLocks/>
          </p:cNvGraphicFramePr>
          <p:nvPr/>
        </p:nvGraphicFramePr>
        <p:xfrm>
          <a:off x="6642101" y="3648075"/>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8" name="內容版面配置區 3"/>
          <p:cNvGraphicFramePr>
            <a:graphicFrameLocks/>
          </p:cNvGraphicFramePr>
          <p:nvPr/>
        </p:nvGraphicFramePr>
        <p:xfrm>
          <a:off x="6848476" y="38496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nvGraphicFramePr>
        <p:xfrm>
          <a:off x="4491039" y="16144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0" name="文字方塊 9"/>
          <p:cNvSpPr txBox="1">
            <a:spLocks noChangeArrowheads="1"/>
          </p:cNvSpPr>
          <p:nvPr/>
        </p:nvSpPr>
        <p:spPr bwMode="auto">
          <a:xfrm>
            <a:off x="6200775" y="23415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graphicFrame>
        <p:nvGraphicFramePr>
          <p:cNvPr id="11" name="表格 10"/>
          <p:cNvGraphicFramePr>
            <a:graphicFrameLocks noGrp="1"/>
          </p:cNvGraphicFramePr>
          <p:nvPr/>
        </p:nvGraphicFramePr>
        <p:xfrm>
          <a:off x="7496176" y="15732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2" name="文字方塊 11"/>
          <p:cNvSpPr txBox="1">
            <a:spLocks noChangeArrowheads="1"/>
          </p:cNvSpPr>
          <p:nvPr/>
        </p:nvSpPr>
        <p:spPr bwMode="auto">
          <a:xfrm>
            <a:off x="9204325" y="2301876"/>
            <a:ext cx="1449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2</a:t>
            </a:r>
            <a:endParaRPr lang="zh-TW" altLang="en-US"/>
          </a:p>
        </p:txBody>
      </p:sp>
      <p:graphicFrame>
        <p:nvGraphicFramePr>
          <p:cNvPr id="13" name="表格 12"/>
          <p:cNvGraphicFramePr>
            <a:graphicFrameLocks noGrp="1"/>
          </p:cNvGraphicFramePr>
          <p:nvPr/>
        </p:nvGraphicFramePr>
        <p:xfrm>
          <a:off x="4643439" y="17668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nvGraphicFramePr>
        <p:xfrm>
          <a:off x="4795839" y="1882775"/>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5" name="表格 14"/>
          <p:cNvGraphicFramePr>
            <a:graphicFrameLocks noGrp="1"/>
          </p:cNvGraphicFramePr>
          <p:nvPr/>
        </p:nvGraphicFramePr>
        <p:xfrm>
          <a:off x="7648576" y="170815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6" name="表格 15"/>
          <p:cNvGraphicFramePr>
            <a:graphicFrameLocks noGrp="1"/>
          </p:cNvGraphicFramePr>
          <p:nvPr/>
        </p:nvGraphicFramePr>
        <p:xfrm>
          <a:off x="7800976" y="186055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7" name="向右箭號 4"/>
          <p:cNvSpPr/>
          <p:nvPr/>
        </p:nvSpPr>
        <p:spPr>
          <a:xfrm>
            <a:off x="5819775" y="4379913"/>
            <a:ext cx="508000" cy="86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18" name="群組 17"/>
          <p:cNvGrpSpPr>
            <a:grpSpLocks/>
          </p:cNvGrpSpPr>
          <p:nvPr/>
        </p:nvGrpSpPr>
        <p:grpSpPr bwMode="auto">
          <a:xfrm>
            <a:off x="1878014" y="3059113"/>
            <a:ext cx="3927475" cy="3630612"/>
            <a:chOff x="353684" y="3059766"/>
            <a:chExt cx="3927508" cy="3629534"/>
          </a:xfrm>
        </p:grpSpPr>
        <p:pic>
          <p:nvPicPr>
            <p:cNvPr id="23819"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22" y="3442427"/>
              <a:ext cx="3907070" cy="324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20" name="文字方塊 16"/>
            <p:cNvSpPr txBox="1">
              <a:spLocks noChangeArrowheads="1"/>
            </p:cNvSpPr>
            <p:nvPr/>
          </p:nvSpPr>
          <p:spPr bwMode="auto">
            <a:xfrm>
              <a:off x="353684" y="3059766"/>
              <a:ext cx="1997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Color image</a:t>
              </a:r>
              <a:endParaRPr lang="zh-TW" altLang="en-US"/>
            </a:p>
          </p:txBody>
        </p:sp>
      </p:grpSp>
    </p:spTree>
    <p:extLst>
      <p:ext uri="{BB962C8B-B14F-4D97-AF65-F5344CB8AC3E}">
        <p14:creationId xmlns:p14="http://schemas.microsoft.com/office/powerpoint/2010/main" val="278600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nvGraphicFramePr>
        <p:xfrm>
          <a:off x="2974975" y="1289051"/>
          <a:ext cx="1804986" cy="1724028"/>
        </p:xfrm>
        <a:graphic>
          <a:graphicData uri="http://schemas.openxmlformats.org/drawingml/2006/table">
            <a:tbl>
              <a:tblPr firstRow="1" bandRow="1">
                <a:tableStyleId>{5940675A-B579-460E-94D1-54222C63F5DA}</a:tableStyleId>
              </a:tblPr>
              <a:tblGrid>
                <a:gridCol w="300831">
                  <a:extLst>
                    <a:ext uri="{9D8B030D-6E8A-4147-A177-3AD203B41FA5}">
                      <a16:colId xmlns:a16="http://schemas.microsoft.com/office/drawing/2014/main" val="20000"/>
                    </a:ext>
                  </a:extLst>
                </a:gridCol>
                <a:gridCol w="300831">
                  <a:extLst>
                    <a:ext uri="{9D8B030D-6E8A-4147-A177-3AD203B41FA5}">
                      <a16:colId xmlns:a16="http://schemas.microsoft.com/office/drawing/2014/main" val="20001"/>
                    </a:ext>
                  </a:extLst>
                </a:gridCol>
                <a:gridCol w="300831">
                  <a:extLst>
                    <a:ext uri="{9D8B030D-6E8A-4147-A177-3AD203B41FA5}">
                      <a16:colId xmlns:a16="http://schemas.microsoft.com/office/drawing/2014/main" val="20002"/>
                    </a:ext>
                  </a:extLst>
                </a:gridCol>
                <a:gridCol w="300831">
                  <a:extLst>
                    <a:ext uri="{9D8B030D-6E8A-4147-A177-3AD203B41FA5}">
                      <a16:colId xmlns:a16="http://schemas.microsoft.com/office/drawing/2014/main" val="20003"/>
                    </a:ext>
                  </a:extLst>
                </a:gridCol>
                <a:gridCol w="300831">
                  <a:extLst>
                    <a:ext uri="{9D8B030D-6E8A-4147-A177-3AD203B41FA5}">
                      <a16:colId xmlns:a16="http://schemas.microsoft.com/office/drawing/2014/main" val="20004"/>
                    </a:ext>
                  </a:extLst>
                </a:gridCol>
                <a:gridCol w="300831">
                  <a:extLst>
                    <a:ext uri="{9D8B030D-6E8A-4147-A177-3AD203B41FA5}">
                      <a16:colId xmlns:a16="http://schemas.microsoft.com/office/drawing/2014/main" val="20005"/>
                    </a:ext>
                  </a:extLst>
                </a:gridCol>
              </a:tblGrid>
              <a:tr h="287338">
                <a:tc>
                  <a:txBody>
                    <a:bodyPr/>
                    <a:lstStyle/>
                    <a:p>
                      <a:pPr algn="ctr"/>
                      <a:r>
                        <a:rPr lang="en-US" altLang="zh-TW" sz="1500" dirty="0">
                          <a:solidFill>
                            <a:srgbClr val="0000FF"/>
                          </a:solidFill>
                        </a:rPr>
                        <a:t>1</a:t>
                      </a: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extLst>
                  <a:ext uri="{0D108BD9-81ED-4DB2-BD59-A6C34878D82A}">
                    <a16:rowId xmlns:a16="http://schemas.microsoft.com/office/drawing/2014/main" val="10000"/>
                  </a:ext>
                </a:extLst>
              </a:tr>
              <a:tr h="287338">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extLst>
                  <a:ext uri="{0D108BD9-81ED-4DB2-BD59-A6C34878D82A}">
                    <a16:rowId xmlns:a16="http://schemas.microsoft.com/office/drawing/2014/main" val="10001"/>
                  </a:ext>
                </a:extLst>
              </a:tr>
              <a:tr h="287338">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extLst>
                  <a:ext uri="{0D108BD9-81ED-4DB2-BD59-A6C34878D82A}">
                    <a16:rowId xmlns:a16="http://schemas.microsoft.com/office/drawing/2014/main" val="10002"/>
                  </a:ext>
                </a:extLst>
              </a:tr>
              <a:tr h="287338">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extLst>
                  <a:ext uri="{0D108BD9-81ED-4DB2-BD59-A6C34878D82A}">
                    <a16:rowId xmlns:a16="http://schemas.microsoft.com/office/drawing/2014/main" val="10003"/>
                  </a:ext>
                </a:extLst>
              </a:tr>
              <a:tr h="287338">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extLst>
                  <a:ext uri="{0D108BD9-81ED-4DB2-BD59-A6C34878D82A}">
                    <a16:rowId xmlns:a16="http://schemas.microsoft.com/office/drawing/2014/main" val="10004"/>
                  </a:ext>
                </a:extLst>
              </a:tr>
              <a:tr h="287338">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34" marB="28734"/>
                </a:tc>
                <a:tc>
                  <a:txBody>
                    <a:bodyPr/>
                    <a:lstStyle/>
                    <a:p>
                      <a:pPr algn="ctr"/>
                      <a:r>
                        <a:rPr lang="en-US" altLang="zh-TW" sz="1500" dirty="0"/>
                        <a:t>0</a:t>
                      </a:r>
                      <a:endParaRPr lang="zh-TW" altLang="en-US" sz="1500" dirty="0"/>
                    </a:p>
                  </a:txBody>
                  <a:tcPr marL="57429" marR="57429" marT="28734" marB="28734"/>
                </a:tc>
                <a:extLst>
                  <a:ext uri="{0D108BD9-81ED-4DB2-BD59-A6C34878D82A}">
                    <a16:rowId xmlns:a16="http://schemas.microsoft.com/office/drawing/2014/main" val="10005"/>
                  </a:ext>
                </a:extLst>
              </a:tr>
            </a:tbl>
          </a:graphicData>
        </a:graphic>
      </p:graphicFrame>
      <p:sp>
        <p:nvSpPr>
          <p:cNvPr id="24628" name="文字方塊 4"/>
          <p:cNvSpPr txBox="1">
            <a:spLocks noChangeArrowheads="1"/>
          </p:cNvSpPr>
          <p:nvPr/>
        </p:nvSpPr>
        <p:spPr bwMode="auto">
          <a:xfrm>
            <a:off x="3254375" y="3013076"/>
            <a:ext cx="1246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image</a:t>
            </a:r>
            <a:endParaRPr lang="zh-TW" altLang="en-US"/>
          </a:p>
        </p:txBody>
      </p:sp>
      <p:pic>
        <p:nvPicPr>
          <p:cNvPr id="24629"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6463" y="1312863"/>
            <a:ext cx="191611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向右箭號 62"/>
          <p:cNvSpPr/>
          <p:nvPr/>
        </p:nvSpPr>
        <p:spPr>
          <a:xfrm>
            <a:off x="5197475" y="2151063"/>
            <a:ext cx="1881188" cy="666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631" name="文字方塊 7"/>
          <p:cNvSpPr txBox="1">
            <a:spLocks noChangeArrowheads="1"/>
          </p:cNvSpPr>
          <p:nvPr/>
        </p:nvSpPr>
        <p:spPr bwMode="auto">
          <a:xfrm>
            <a:off x="5181601" y="2743201"/>
            <a:ext cx="2005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convolution</a:t>
            </a:r>
            <a:endParaRPr lang="zh-TW" altLang="en-US"/>
          </a:p>
        </p:txBody>
      </p:sp>
      <p:graphicFrame>
        <p:nvGraphicFramePr>
          <p:cNvPr id="9" name="表格 8"/>
          <p:cNvGraphicFramePr>
            <a:graphicFrameLocks noGrp="1"/>
          </p:cNvGraphicFramePr>
          <p:nvPr/>
        </p:nvGraphicFramePr>
        <p:xfrm>
          <a:off x="6110288" y="1268414"/>
          <a:ext cx="963612" cy="814386"/>
        </p:xfrm>
        <a:graphic>
          <a:graphicData uri="http://schemas.openxmlformats.org/drawingml/2006/table">
            <a:tbl>
              <a:tblPr firstRow="1" bandRow="1">
                <a:tableStyleId>{5940675A-B579-460E-94D1-54222C63F5DA}</a:tableStyleId>
              </a:tblPr>
              <a:tblGrid>
                <a:gridCol w="321204">
                  <a:extLst>
                    <a:ext uri="{9D8B030D-6E8A-4147-A177-3AD203B41FA5}">
                      <a16:colId xmlns:a16="http://schemas.microsoft.com/office/drawing/2014/main" val="20000"/>
                    </a:ext>
                  </a:extLst>
                </a:gridCol>
                <a:gridCol w="321204">
                  <a:extLst>
                    <a:ext uri="{9D8B030D-6E8A-4147-A177-3AD203B41FA5}">
                      <a16:colId xmlns:a16="http://schemas.microsoft.com/office/drawing/2014/main" val="20001"/>
                    </a:ext>
                  </a:extLst>
                </a:gridCol>
                <a:gridCol w="321204">
                  <a:extLst>
                    <a:ext uri="{9D8B030D-6E8A-4147-A177-3AD203B41FA5}">
                      <a16:colId xmlns:a16="http://schemas.microsoft.com/office/drawing/2014/main" val="20002"/>
                    </a:ext>
                  </a:extLst>
                </a:gridCol>
              </a:tblGrid>
              <a:tr h="271462">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extLst>
                  <a:ext uri="{0D108BD9-81ED-4DB2-BD59-A6C34878D82A}">
                    <a16:rowId xmlns:a16="http://schemas.microsoft.com/office/drawing/2014/main" val="10000"/>
                  </a:ext>
                </a:extLst>
              </a:tr>
              <a:tr h="271462">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extLst>
                  <a:ext uri="{0D108BD9-81ED-4DB2-BD59-A6C34878D82A}">
                    <a16:rowId xmlns:a16="http://schemas.microsoft.com/office/drawing/2014/main" val="10001"/>
                  </a:ext>
                </a:extLst>
              </a:tr>
              <a:tr h="271462">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tc>
                  <a:txBody>
                    <a:bodyPr/>
                    <a:lstStyle/>
                    <a:p>
                      <a:pPr algn="ctr"/>
                      <a:r>
                        <a:rPr lang="en-US" altLang="zh-TW" sz="1400" dirty="0"/>
                        <a:t>-1</a:t>
                      </a:r>
                      <a:endParaRPr lang="zh-TW" altLang="en-US" sz="1400" dirty="0"/>
                    </a:p>
                  </a:txBody>
                  <a:tcPr marL="54319" marR="54319" marT="27146" marB="27146">
                    <a:solidFill>
                      <a:schemeClr val="accent5">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nvGraphicFramePr>
        <p:xfrm>
          <a:off x="5027614" y="1273175"/>
          <a:ext cx="947736" cy="801687"/>
        </p:xfrm>
        <a:graphic>
          <a:graphicData uri="http://schemas.openxmlformats.org/drawingml/2006/table">
            <a:tbl>
              <a:tblPr firstRow="1" bandRow="1">
                <a:tableStyleId>{5940675A-B579-460E-94D1-54222C63F5DA}</a:tableStyleId>
              </a:tblPr>
              <a:tblGrid>
                <a:gridCol w="315912">
                  <a:extLst>
                    <a:ext uri="{9D8B030D-6E8A-4147-A177-3AD203B41FA5}">
                      <a16:colId xmlns:a16="http://schemas.microsoft.com/office/drawing/2014/main" val="20000"/>
                    </a:ext>
                  </a:extLst>
                </a:gridCol>
                <a:gridCol w="315912">
                  <a:extLst>
                    <a:ext uri="{9D8B030D-6E8A-4147-A177-3AD203B41FA5}">
                      <a16:colId xmlns:a16="http://schemas.microsoft.com/office/drawing/2014/main" val="20001"/>
                    </a:ext>
                  </a:extLst>
                </a:gridCol>
                <a:gridCol w="315912">
                  <a:extLst>
                    <a:ext uri="{9D8B030D-6E8A-4147-A177-3AD203B41FA5}">
                      <a16:colId xmlns:a16="http://schemas.microsoft.com/office/drawing/2014/main" val="20002"/>
                    </a:ext>
                  </a:extLst>
                </a:gridCol>
              </a:tblGrid>
              <a:tr h="267229">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extLst>
                  <a:ext uri="{0D108BD9-81ED-4DB2-BD59-A6C34878D82A}">
                    <a16:rowId xmlns:a16="http://schemas.microsoft.com/office/drawing/2014/main" val="10000"/>
                  </a:ext>
                </a:extLst>
              </a:tr>
              <a:tr h="267229">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extLst>
                  <a:ext uri="{0D108BD9-81ED-4DB2-BD59-A6C34878D82A}">
                    <a16:rowId xmlns:a16="http://schemas.microsoft.com/office/drawing/2014/main" val="10001"/>
                  </a:ext>
                </a:extLst>
              </a:tr>
              <a:tr h="267229">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tc>
                  <a:txBody>
                    <a:bodyPr/>
                    <a:lstStyle/>
                    <a:p>
                      <a:pPr algn="ctr"/>
                      <a:r>
                        <a:rPr lang="en-US" altLang="zh-TW" sz="1400" dirty="0"/>
                        <a:t>1</a:t>
                      </a:r>
                      <a:endParaRPr lang="zh-TW" altLang="en-US" sz="1400" dirty="0"/>
                    </a:p>
                  </a:txBody>
                  <a:tcPr marL="53424" marR="53424" marT="26701" marB="26701">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1" name="矩形 11"/>
          <p:cNvSpPr/>
          <p:nvPr/>
        </p:nvSpPr>
        <p:spPr>
          <a:xfrm>
            <a:off x="2565401" y="1046163"/>
            <a:ext cx="7089775" cy="26035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矩形 39"/>
          <p:cNvSpPr>
            <a:spLocks noChangeArrowheads="1"/>
          </p:cNvSpPr>
          <p:nvPr/>
        </p:nvSpPr>
        <p:spPr bwMode="auto">
          <a:xfrm>
            <a:off x="6796089" y="3898900"/>
            <a:ext cx="498475" cy="2624138"/>
          </a:xfrm>
          <a:prstGeom prst="rect">
            <a:avLst/>
          </a:prstGeom>
          <a:solidFill>
            <a:srgbClr val="D9D9D9"/>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13" name="矩形 40"/>
          <p:cNvSpPr>
            <a:spLocks noChangeArrowheads="1"/>
          </p:cNvSpPr>
          <p:nvPr/>
        </p:nvSpPr>
        <p:spPr bwMode="auto">
          <a:xfrm>
            <a:off x="6864350" y="46164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14" name="矩形 41"/>
          <p:cNvSpPr>
            <a:spLocks noChangeArrowheads="1"/>
          </p:cNvSpPr>
          <p:nvPr/>
        </p:nvSpPr>
        <p:spPr bwMode="auto">
          <a:xfrm>
            <a:off x="6870700" y="40449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graphicFrame>
        <p:nvGraphicFramePr>
          <p:cNvPr id="24672" name="Object 12"/>
          <p:cNvGraphicFramePr>
            <a:graphicFrameLocks noChangeAspect="1"/>
          </p:cNvGraphicFramePr>
          <p:nvPr/>
        </p:nvGraphicFramePr>
        <p:xfrm>
          <a:off x="6883400" y="3949701"/>
          <a:ext cx="325438" cy="461963"/>
        </p:xfrm>
        <a:graphic>
          <a:graphicData uri="http://schemas.openxmlformats.org/presentationml/2006/ole">
            <mc:AlternateContent xmlns:mc="http://schemas.openxmlformats.org/markup-compatibility/2006">
              <mc:Choice xmlns:v="urn:schemas-microsoft-com:vml" Requires="v">
                <p:oleObj spid="_x0000_s1032" name="方程式" r:id="rId4" imgW="3505200" imgH="4978400" progId="Equation.3">
                  <p:embed/>
                </p:oleObj>
              </mc:Choice>
              <mc:Fallback>
                <p:oleObj name="方程式" r:id="rId4" imgW="3505200" imgH="4978400" progId="Equation.3">
                  <p:embed/>
                  <p:pic>
                    <p:nvPicPr>
                      <p:cNvPr id="2467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400" y="3949701"/>
                        <a:ext cx="32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3" name="Object 12"/>
          <p:cNvGraphicFramePr>
            <a:graphicFrameLocks noChangeAspect="1"/>
          </p:cNvGraphicFramePr>
          <p:nvPr/>
        </p:nvGraphicFramePr>
        <p:xfrm>
          <a:off x="6888164" y="4533901"/>
          <a:ext cx="352425" cy="461963"/>
        </p:xfrm>
        <a:graphic>
          <a:graphicData uri="http://schemas.openxmlformats.org/presentationml/2006/ole">
            <mc:AlternateContent xmlns:mc="http://schemas.openxmlformats.org/markup-compatibility/2006">
              <mc:Choice xmlns:v="urn:schemas-microsoft-com:vml" Requires="v">
                <p:oleObj spid="_x0000_s1033" name="方程式" r:id="rId6" imgW="3797300" imgH="4978400" progId="Equation.3">
                  <p:embed/>
                </p:oleObj>
              </mc:Choice>
              <mc:Fallback>
                <p:oleObj name="方程式" r:id="rId6" imgW="3797300" imgH="4978400" progId="Equation.3">
                  <p:embed/>
                  <p:pic>
                    <p:nvPicPr>
                      <p:cNvPr id="2467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164" y="4533901"/>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44"/>
          <p:cNvSpPr>
            <a:spLocks noChangeArrowheads="1"/>
          </p:cNvSpPr>
          <p:nvPr/>
        </p:nvSpPr>
        <p:spPr bwMode="auto">
          <a:xfrm>
            <a:off x="8350251" y="3870326"/>
            <a:ext cx="746125" cy="2676525"/>
          </a:xfrm>
          <a:prstGeom prst="rect">
            <a:avLst/>
          </a:prstGeom>
          <a:solidFill>
            <a:srgbClr val="D9D9D9"/>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18" name="橢圓 45"/>
          <p:cNvSpPr>
            <a:spLocks noChangeArrowheads="1"/>
          </p:cNvSpPr>
          <p:nvPr/>
        </p:nvSpPr>
        <p:spPr bwMode="auto">
          <a:xfrm>
            <a:off x="8458201" y="3886201"/>
            <a:ext cx="574675" cy="57467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19" name="橢圓 46"/>
          <p:cNvSpPr>
            <a:spLocks noChangeArrowheads="1"/>
          </p:cNvSpPr>
          <p:nvPr/>
        </p:nvSpPr>
        <p:spPr bwMode="auto">
          <a:xfrm>
            <a:off x="8450264" y="4660900"/>
            <a:ext cx="573087" cy="57308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20" name="橢圓 47"/>
          <p:cNvSpPr>
            <a:spLocks noChangeArrowheads="1"/>
          </p:cNvSpPr>
          <p:nvPr/>
        </p:nvSpPr>
        <p:spPr bwMode="auto">
          <a:xfrm>
            <a:off x="8437564" y="5888039"/>
            <a:ext cx="574675" cy="57467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sp>
        <p:nvSpPr>
          <p:cNvPr id="24678" name="文字方塊 48"/>
          <p:cNvSpPr txBox="1">
            <a:spLocks noChangeArrowheads="1"/>
          </p:cNvSpPr>
          <p:nvPr/>
        </p:nvSpPr>
        <p:spPr bwMode="auto">
          <a:xfrm rot="5400000">
            <a:off x="8435976" y="5095072"/>
            <a:ext cx="7683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t>……</a:t>
            </a:r>
            <a:endParaRPr lang="zh-TW" altLang="en-US" sz="2800"/>
          </a:p>
        </p:txBody>
      </p:sp>
      <p:sp>
        <p:nvSpPr>
          <p:cNvPr id="22" name="矩形 49"/>
          <p:cNvSpPr>
            <a:spLocks noChangeArrowheads="1"/>
          </p:cNvSpPr>
          <p:nvPr/>
        </p:nvSpPr>
        <p:spPr bwMode="auto">
          <a:xfrm>
            <a:off x="6873875" y="60134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TW" altLang="en-US" sz="1800">
              <a:solidFill>
                <a:srgbClr val="000000"/>
              </a:solidFill>
            </a:endParaRPr>
          </a:p>
        </p:txBody>
      </p:sp>
      <p:graphicFrame>
        <p:nvGraphicFramePr>
          <p:cNvPr id="24680" name="Object 12"/>
          <p:cNvGraphicFramePr>
            <a:graphicFrameLocks noChangeAspect="1"/>
          </p:cNvGraphicFramePr>
          <p:nvPr/>
        </p:nvGraphicFramePr>
        <p:xfrm>
          <a:off x="6843713" y="5918200"/>
          <a:ext cx="461962" cy="488950"/>
        </p:xfrm>
        <a:graphic>
          <a:graphicData uri="http://schemas.openxmlformats.org/presentationml/2006/ole">
            <mc:AlternateContent xmlns:mc="http://schemas.openxmlformats.org/markup-compatibility/2006">
              <mc:Choice xmlns:v="urn:schemas-microsoft-com:vml" Requires="v">
                <p:oleObj spid="_x0000_s1034" name="方程式" r:id="rId8" imgW="4978400" imgH="5270500" progId="Equation.3">
                  <p:embed/>
                </p:oleObj>
              </mc:Choice>
              <mc:Fallback>
                <p:oleObj name="方程式" r:id="rId8" imgW="4978400" imgH="5270500" progId="Equation.3">
                  <p:embed/>
                  <p:pic>
                    <p:nvPicPr>
                      <p:cNvPr id="2468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3713" y="5918200"/>
                        <a:ext cx="4619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81" name="文字方塊 51"/>
          <p:cNvSpPr txBox="1">
            <a:spLocks noChangeArrowheads="1"/>
          </p:cNvSpPr>
          <p:nvPr/>
        </p:nvSpPr>
        <p:spPr bwMode="auto">
          <a:xfrm rot="5400000">
            <a:off x="6765132" y="5044272"/>
            <a:ext cx="7683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a:t>……</a:t>
            </a:r>
            <a:endParaRPr lang="zh-TW" altLang="en-US" sz="2800"/>
          </a:p>
        </p:txBody>
      </p:sp>
      <p:cxnSp>
        <p:nvCxnSpPr>
          <p:cNvPr id="25" name="直線單箭頭接點 52"/>
          <p:cNvCxnSpPr>
            <a:endCxn id="18" idx="2"/>
          </p:cNvCxnSpPr>
          <p:nvPr/>
        </p:nvCxnSpPr>
        <p:spPr>
          <a:xfrm flipV="1">
            <a:off x="7219950" y="4173538"/>
            <a:ext cx="1238250" cy="12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53"/>
          <p:cNvCxnSpPr>
            <a:stCxn id="14" idx="3"/>
            <a:endCxn id="19" idx="2"/>
          </p:cNvCxnSpPr>
          <p:nvPr/>
        </p:nvCxnSpPr>
        <p:spPr>
          <a:xfrm>
            <a:off x="7213601" y="4216400"/>
            <a:ext cx="1236663" cy="7302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54"/>
          <p:cNvCxnSpPr>
            <a:stCxn id="14" idx="3"/>
            <a:endCxn id="20" idx="2"/>
          </p:cNvCxnSpPr>
          <p:nvPr/>
        </p:nvCxnSpPr>
        <p:spPr>
          <a:xfrm>
            <a:off x="7213601" y="4216401"/>
            <a:ext cx="1223963" cy="195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55"/>
          <p:cNvCxnSpPr>
            <a:endCxn id="18" idx="2"/>
          </p:cNvCxnSpPr>
          <p:nvPr/>
        </p:nvCxnSpPr>
        <p:spPr>
          <a:xfrm flipV="1">
            <a:off x="7251700" y="4173538"/>
            <a:ext cx="1206500" cy="5953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56"/>
          <p:cNvCxnSpPr>
            <a:stCxn id="13" idx="3"/>
            <a:endCxn id="19" idx="2"/>
          </p:cNvCxnSpPr>
          <p:nvPr/>
        </p:nvCxnSpPr>
        <p:spPr>
          <a:xfrm>
            <a:off x="7207251" y="4787900"/>
            <a:ext cx="1243013" cy="158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57"/>
          <p:cNvCxnSpPr>
            <a:stCxn id="13" idx="3"/>
            <a:endCxn id="20" idx="2"/>
          </p:cNvCxnSpPr>
          <p:nvPr/>
        </p:nvCxnSpPr>
        <p:spPr>
          <a:xfrm>
            <a:off x="7207251" y="4787901"/>
            <a:ext cx="1230313" cy="13874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58"/>
          <p:cNvCxnSpPr>
            <a:endCxn id="18" idx="2"/>
          </p:cNvCxnSpPr>
          <p:nvPr/>
        </p:nvCxnSpPr>
        <p:spPr>
          <a:xfrm flipV="1">
            <a:off x="7316788" y="4173538"/>
            <a:ext cx="1141412" cy="1993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59"/>
          <p:cNvCxnSpPr>
            <a:endCxn id="19" idx="2"/>
          </p:cNvCxnSpPr>
          <p:nvPr/>
        </p:nvCxnSpPr>
        <p:spPr>
          <a:xfrm flipV="1">
            <a:off x="7305675" y="4946651"/>
            <a:ext cx="1144588" cy="1216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60"/>
          <p:cNvCxnSpPr>
            <a:endCxn id="20" idx="2"/>
          </p:cNvCxnSpPr>
          <p:nvPr/>
        </p:nvCxnSpPr>
        <p:spPr>
          <a:xfrm>
            <a:off x="7305675" y="6162675"/>
            <a:ext cx="1131888" cy="12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內容版面配置區 3"/>
          <p:cNvGraphicFramePr>
            <a:graphicFrameLocks/>
          </p:cNvGraphicFramePr>
          <p:nvPr/>
        </p:nvGraphicFramePr>
        <p:xfrm>
          <a:off x="4856164" y="4275139"/>
          <a:ext cx="1804986" cy="1722438"/>
        </p:xfrm>
        <a:graphic>
          <a:graphicData uri="http://schemas.openxmlformats.org/drawingml/2006/table">
            <a:tbl>
              <a:tblPr firstRow="1" bandRow="1">
                <a:tableStyleId>{5940675A-B579-460E-94D1-54222C63F5DA}</a:tableStyleId>
              </a:tblPr>
              <a:tblGrid>
                <a:gridCol w="300831">
                  <a:extLst>
                    <a:ext uri="{9D8B030D-6E8A-4147-A177-3AD203B41FA5}">
                      <a16:colId xmlns:a16="http://schemas.microsoft.com/office/drawing/2014/main" val="20000"/>
                    </a:ext>
                  </a:extLst>
                </a:gridCol>
                <a:gridCol w="300831">
                  <a:extLst>
                    <a:ext uri="{9D8B030D-6E8A-4147-A177-3AD203B41FA5}">
                      <a16:colId xmlns:a16="http://schemas.microsoft.com/office/drawing/2014/main" val="20001"/>
                    </a:ext>
                  </a:extLst>
                </a:gridCol>
                <a:gridCol w="300831">
                  <a:extLst>
                    <a:ext uri="{9D8B030D-6E8A-4147-A177-3AD203B41FA5}">
                      <a16:colId xmlns:a16="http://schemas.microsoft.com/office/drawing/2014/main" val="20002"/>
                    </a:ext>
                  </a:extLst>
                </a:gridCol>
                <a:gridCol w="300831">
                  <a:extLst>
                    <a:ext uri="{9D8B030D-6E8A-4147-A177-3AD203B41FA5}">
                      <a16:colId xmlns:a16="http://schemas.microsoft.com/office/drawing/2014/main" val="20003"/>
                    </a:ext>
                  </a:extLst>
                </a:gridCol>
                <a:gridCol w="300831">
                  <a:extLst>
                    <a:ext uri="{9D8B030D-6E8A-4147-A177-3AD203B41FA5}">
                      <a16:colId xmlns:a16="http://schemas.microsoft.com/office/drawing/2014/main" val="20004"/>
                    </a:ext>
                  </a:extLst>
                </a:gridCol>
                <a:gridCol w="300831">
                  <a:extLst>
                    <a:ext uri="{9D8B030D-6E8A-4147-A177-3AD203B41FA5}">
                      <a16:colId xmlns:a16="http://schemas.microsoft.com/office/drawing/2014/main" val="20005"/>
                    </a:ext>
                  </a:extLst>
                </a:gridCol>
              </a:tblGrid>
              <a:tr h="287073">
                <a:tc>
                  <a:txBody>
                    <a:bodyPr/>
                    <a:lstStyle/>
                    <a:p>
                      <a:pPr algn="ctr"/>
                      <a:r>
                        <a:rPr lang="en-US" altLang="zh-TW" sz="1500" dirty="0">
                          <a:solidFill>
                            <a:srgbClr val="0000FF"/>
                          </a:solidFill>
                        </a:rPr>
                        <a:t>1</a:t>
                      </a: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extLst>
                  <a:ext uri="{0D108BD9-81ED-4DB2-BD59-A6C34878D82A}">
                    <a16:rowId xmlns:a16="http://schemas.microsoft.com/office/drawing/2014/main" val="10000"/>
                  </a:ext>
                </a:extLst>
              </a:tr>
              <a:tr h="287073">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extLst>
                  <a:ext uri="{0D108BD9-81ED-4DB2-BD59-A6C34878D82A}">
                    <a16:rowId xmlns:a16="http://schemas.microsoft.com/office/drawing/2014/main" val="10001"/>
                  </a:ext>
                </a:extLst>
              </a:tr>
              <a:tr h="287073">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extLst>
                  <a:ext uri="{0D108BD9-81ED-4DB2-BD59-A6C34878D82A}">
                    <a16:rowId xmlns:a16="http://schemas.microsoft.com/office/drawing/2014/main" val="10002"/>
                  </a:ext>
                </a:extLst>
              </a:tr>
              <a:tr h="287073">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extLst>
                  <a:ext uri="{0D108BD9-81ED-4DB2-BD59-A6C34878D82A}">
                    <a16:rowId xmlns:a16="http://schemas.microsoft.com/office/drawing/2014/main" val="10003"/>
                  </a:ext>
                </a:extLst>
              </a:tr>
              <a:tr h="287073">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extLst>
                  <a:ext uri="{0D108BD9-81ED-4DB2-BD59-A6C34878D82A}">
                    <a16:rowId xmlns:a16="http://schemas.microsoft.com/office/drawing/2014/main" val="10004"/>
                  </a:ext>
                </a:extLst>
              </a:tr>
              <a:tr h="287073">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tc>
                  <a:txBody>
                    <a:bodyPr/>
                    <a:lstStyle/>
                    <a:p>
                      <a:pPr algn="ctr"/>
                      <a:r>
                        <a:rPr lang="en-US" altLang="zh-TW" sz="1500" dirty="0">
                          <a:solidFill>
                            <a:srgbClr val="0000FF"/>
                          </a:solidFill>
                        </a:rPr>
                        <a:t>1</a:t>
                      </a:r>
                      <a:endParaRPr lang="zh-TW" altLang="en-US" sz="1500" dirty="0">
                        <a:solidFill>
                          <a:srgbClr val="0000FF"/>
                        </a:solidFill>
                      </a:endParaRPr>
                    </a:p>
                  </a:txBody>
                  <a:tcPr marL="57429" marR="57429" marT="28707" marB="28707"/>
                </a:tc>
                <a:tc>
                  <a:txBody>
                    <a:bodyPr/>
                    <a:lstStyle/>
                    <a:p>
                      <a:pPr algn="ctr"/>
                      <a:r>
                        <a:rPr lang="en-US" altLang="zh-TW" sz="1500" dirty="0"/>
                        <a:t>0</a:t>
                      </a:r>
                      <a:endParaRPr lang="zh-TW" altLang="en-US" sz="1500" dirty="0"/>
                    </a:p>
                  </a:txBody>
                  <a:tcPr marL="57429" marR="57429" marT="28707" marB="28707"/>
                </a:tc>
                <a:extLst>
                  <a:ext uri="{0D108BD9-81ED-4DB2-BD59-A6C34878D82A}">
                    <a16:rowId xmlns:a16="http://schemas.microsoft.com/office/drawing/2014/main" val="10005"/>
                  </a:ext>
                </a:extLst>
              </a:tr>
            </a:tbl>
          </a:graphicData>
        </a:graphic>
      </p:graphicFrame>
      <p:sp>
        <p:nvSpPr>
          <p:cNvPr id="24742" name="矩形 68"/>
          <p:cNvSpPr>
            <a:spLocks noChangeArrowheads="1"/>
          </p:cNvSpPr>
          <p:nvPr/>
        </p:nvSpPr>
        <p:spPr bwMode="auto">
          <a:xfrm>
            <a:off x="1843088" y="150814"/>
            <a:ext cx="66461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3200" b="1" i="1" u="sng"/>
              <a:t>Convolution v.s. Fully Connected</a:t>
            </a:r>
            <a:endParaRPr lang="zh-TW" altLang="en-US" sz="3200" b="1" i="1" u="sng"/>
          </a:p>
        </p:txBody>
      </p:sp>
      <p:sp>
        <p:nvSpPr>
          <p:cNvPr id="24743" name="文字方塊 69"/>
          <p:cNvSpPr txBox="1">
            <a:spLocks noChangeArrowheads="1"/>
          </p:cNvSpPr>
          <p:nvPr/>
        </p:nvSpPr>
        <p:spPr bwMode="auto">
          <a:xfrm>
            <a:off x="3000375" y="4687889"/>
            <a:ext cx="19367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sz="2800"/>
              <a:t>Fully-connected</a:t>
            </a:r>
            <a:endParaRPr lang="zh-TW" altLang="en-US" sz="2800"/>
          </a:p>
        </p:txBody>
      </p:sp>
      <p:sp>
        <p:nvSpPr>
          <p:cNvPr id="37" name="矩形 71"/>
          <p:cNvSpPr/>
          <p:nvPr/>
        </p:nvSpPr>
        <p:spPr>
          <a:xfrm>
            <a:off x="8256589" y="3797300"/>
            <a:ext cx="915987" cy="27495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8" name="矩形 72"/>
          <p:cNvSpPr/>
          <p:nvPr/>
        </p:nvSpPr>
        <p:spPr>
          <a:xfrm>
            <a:off x="7191375" y="1233488"/>
            <a:ext cx="2084388" cy="20574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3105043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nvGraphicFramePr>
        <p:xfrm>
          <a:off x="1924051" y="184943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25652" name="文字方塊 4"/>
          <p:cNvSpPr txBox="1">
            <a:spLocks noChangeArrowheads="1"/>
          </p:cNvSpPr>
          <p:nvPr/>
        </p:nvSpPr>
        <p:spPr bwMode="auto">
          <a:xfrm>
            <a:off x="2232026" y="4640263"/>
            <a:ext cx="2347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graphicFrame>
        <p:nvGraphicFramePr>
          <p:cNvPr id="6" name="表格 5"/>
          <p:cNvGraphicFramePr>
            <a:graphicFrameLocks noGrp="1"/>
          </p:cNvGraphicFramePr>
          <p:nvPr/>
        </p:nvGraphicFramePr>
        <p:xfrm>
          <a:off x="1924051" y="15240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7" name="文字方塊 6"/>
          <p:cNvSpPr txBox="1">
            <a:spLocks noChangeArrowheads="1"/>
          </p:cNvSpPr>
          <p:nvPr/>
        </p:nvSpPr>
        <p:spPr bwMode="auto">
          <a:xfrm>
            <a:off x="3370263" y="2365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8" name="矩形 7"/>
          <p:cNvSpPr/>
          <p:nvPr/>
        </p:nvSpPr>
        <p:spPr>
          <a:xfrm>
            <a:off x="1924050" y="184943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9" name="圖片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0376" y="1196976"/>
            <a:ext cx="2239963" cy="2227263"/>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Lst>
        </p:spPr>
      </p:pic>
      <p:cxnSp>
        <p:nvCxnSpPr>
          <p:cNvPr id="10" name="直線單箭頭接點 33"/>
          <p:cNvCxnSpPr/>
          <p:nvPr/>
        </p:nvCxnSpPr>
        <p:spPr>
          <a:xfrm>
            <a:off x="3546476" y="838201"/>
            <a:ext cx="860425" cy="5699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34"/>
          <p:cNvCxnSpPr/>
          <p:nvPr/>
        </p:nvCxnSpPr>
        <p:spPr>
          <a:xfrm flipV="1">
            <a:off x="3363914" y="1571625"/>
            <a:ext cx="1042987" cy="965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37"/>
          <p:cNvSpPr txBox="1">
            <a:spLocks noChangeArrowheads="1"/>
          </p:cNvSpPr>
          <p:nvPr/>
        </p:nvSpPr>
        <p:spPr bwMode="auto">
          <a:xfrm>
            <a:off x="6969125" y="4921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a:t>
            </a:r>
            <a:endParaRPr lang="zh-TW" altLang="en-US"/>
          </a:p>
        </p:txBody>
      </p:sp>
      <p:sp>
        <p:nvSpPr>
          <p:cNvPr id="13" name="文字方塊 38"/>
          <p:cNvSpPr txBox="1">
            <a:spLocks noChangeArrowheads="1"/>
          </p:cNvSpPr>
          <p:nvPr/>
        </p:nvSpPr>
        <p:spPr bwMode="auto">
          <a:xfrm>
            <a:off x="6969125" y="511176"/>
            <a:ext cx="38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2</a:t>
            </a:r>
            <a:endParaRPr lang="zh-TW" altLang="en-US"/>
          </a:p>
        </p:txBody>
      </p:sp>
      <p:sp>
        <p:nvSpPr>
          <p:cNvPr id="14" name="文字方塊 39"/>
          <p:cNvSpPr txBox="1">
            <a:spLocks noChangeArrowheads="1"/>
          </p:cNvSpPr>
          <p:nvPr/>
        </p:nvSpPr>
        <p:spPr bwMode="auto">
          <a:xfrm>
            <a:off x="6969125" y="96043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3</a:t>
            </a:r>
            <a:endParaRPr lang="zh-TW" altLang="en-US"/>
          </a:p>
        </p:txBody>
      </p:sp>
      <p:sp>
        <p:nvSpPr>
          <p:cNvPr id="15" name="文字方塊 40"/>
          <p:cNvSpPr txBox="1">
            <a:spLocks noChangeArrowheads="1"/>
          </p:cNvSpPr>
          <p:nvPr/>
        </p:nvSpPr>
        <p:spPr bwMode="auto">
          <a:xfrm rot="5400000">
            <a:off x="6832601" y="1811338"/>
            <a:ext cx="820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17" name="文字方塊 42"/>
          <p:cNvSpPr txBox="1">
            <a:spLocks noChangeArrowheads="1"/>
          </p:cNvSpPr>
          <p:nvPr/>
        </p:nvSpPr>
        <p:spPr bwMode="auto">
          <a:xfrm>
            <a:off x="6985000" y="2701926"/>
            <a:ext cx="387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8</a:t>
            </a:r>
            <a:endParaRPr lang="zh-TW" altLang="en-US"/>
          </a:p>
        </p:txBody>
      </p:sp>
      <p:sp>
        <p:nvSpPr>
          <p:cNvPr id="18" name="文字方塊 43"/>
          <p:cNvSpPr txBox="1">
            <a:spLocks noChangeArrowheads="1"/>
          </p:cNvSpPr>
          <p:nvPr/>
        </p:nvSpPr>
        <p:spPr bwMode="auto">
          <a:xfrm>
            <a:off x="6985000" y="315118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9</a:t>
            </a:r>
            <a:endParaRPr lang="zh-TW" altLang="en-US"/>
          </a:p>
        </p:txBody>
      </p:sp>
      <p:sp>
        <p:nvSpPr>
          <p:cNvPr id="19" name="文字方塊 44"/>
          <p:cNvSpPr txBox="1">
            <a:spLocks noChangeArrowheads="1"/>
          </p:cNvSpPr>
          <p:nvPr/>
        </p:nvSpPr>
        <p:spPr bwMode="auto">
          <a:xfrm rot="5400000">
            <a:off x="6970713" y="3987801"/>
            <a:ext cx="539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20" name="文字方塊 45"/>
          <p:cNvSpPr txBox="1">
            <a:spLocks noChangeArrowheads="1"/>
          </p:cNvSpPr>
          <p:nvPr/>
        </p:nvSpPr>
        <p:spPr bwMode="auto">
          <a:xfrm>
            <a:off x="6826250" y="4438651"/>
            <a:ext cx="5222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13</a:t>
            </a:r>
            <a:endParaRPr lang="zh-TW" altLang="en-US"/>
          </a:p>
        </p:txBody>
      </p:sp>
      <p:sp>
        <p:nvSpPr>
          <p:cNvPr id="21" name="文字方塊 46"/>
          <p:cNvSpPr txBox="1">
            <a:spLocks noChangeArrowheads="1"/>
          </p:cNvSpPr>
          <p:nvPr/>
        </p:nvSpPr>
        <p:spPr bwMode="auto">
          <a:xfrm>
            <a:off x="6819901" y="4902201"/>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14</a:t>
            </a:r>
            <a:endParaRPr lang="zh-TW" altLang="en-US"/>
          </a:p>
        </p:txBody>
      </p:sp>
      <p:sp>
        <p:nvSpPr>
          <p:cNvPr id="22" name="文字方塊 47"/>
          <p:cNvSpPr txBox="1">
            <a:spLocks noChangeArrowheads="1"/>
          </p:cNvSpPr>
          <p:nvPr/>
        </p:nvSpPr>
        <p:spPr bwMode="auto">
          <a:xfrm>
            <a:off x="6819900" y="5380038"/>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15</a:t>
            </a:r>
            <a:endParaRPr lang="zh-TW" altLang="en-US"/>
          </a:p>
        </p:txBody>
      </p:sp>
      <p:sp>
        <p:nvSpPr>
          <p:cNvPr id="23" name="文字方塊 48"/>
          <p:cNvSpPr txBox="1">
            <a:spLocks noChangeArrowheads="1"/>
          </p:cNvSpPr>
          <p:nvPr/>
        </p:nvSpPr>
        <p:spPr bwMode="auto">
          <a:xfrm rot="5400000">
            <a:off x="7019132" y="6217445"/>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24" name="文字方塊 49"/>
          <p:cNvSpPr txBox="1">
            <a:spLocks noChangeArrowheads="1"/>
          </p:cNvSpPr>
          <p:nvPr/>
        </p:nvSpPr>
        <p:spPr bwMode="auto">
          <a:xfrm>
            <a:off x="8020050" y="5303838"/>
            <a:ext cx="2370138" cy="1200150"/>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solidFill>
                  <a:srgbClr val="000000"/>
                </a:solidFill>
              </a:rPr>
              <a:t>Only connect to 9 inputs, not fully connected</a:t>
            </a:r>
            <a:endParaRPr lang="zh-TW" altLang="en-US">
              <a:solidFill>
                <a:srgbClr val="000000"/>
              </a:solidFill>
            </a:endParaRPr>
          </a:p>
        </p:txBody>
      </p:sp>
      <p:sp>
        <p:nvSpPr>
          <p:cNvPr id="25" name="文字方塊 50"/>
          <p:cNvSpPr txBox="1">
            <a:spLocks noChangeArrowheads="1"/>
          </p:cNvSpPr>
          <p:nvPr/>
        </p:nvSpPr>
        <p:spPr bwMode="auto">
          <a:xfrm>
            <a:off x="6978650" y="1408113"/>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4:</a:t>
            </a:r>
            <a:endParaRPr lang="zh-TW" altLang="en-US"/>
          </a:p>
        </p:txBody>
      </p:sp>
      <p:sp>
        <p:nvSpPr>
          <p:cNvPr id="26" name="文字方塊 51"/>
          <p:cNvSpPr txBox="1">
            <a:spLocks noChangeArrowheads="1"/>
          </p:cNvSpPr>
          <p:nvPr/>
        </p:nvSpPr>
        <p:spPr bwMode="auto">
          <a:xfrm>
            <a:off x="6753226" y="3562351"/>
            <a:ext cx="63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zh-TW"/>
              <a:t>10:</a:t>
            </a:r>
            <a:endParaRPr lang="zh-TW" altLang="en-US"/>
          </a:p>
        </p:txBody>
      </p:sp>
      <p:sp>
        <p:nvSpPr>
          <p:cNvPr id="27" name="文字方塊 52"/>
          <p:cNvSpPr txBox="1">
            <a:spLocks noChangeArrowheads="1"/>
          </p:cNvSpPr>
          <p:nvPr/>
        </p:nvSpPr>
        <p:spPr bwMode="auto">
          <a:xfrm>
            <a:off x="6815138" y="5789613"/>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16</a:t>
            </a:r>
            <a:endParaRPr lang="zh-TW" altLang="en-US"/>
          </a:p>
        </p:txBody>
      </p:sp>
      <p:sp>
        <p:nvSpPr>
          <p:cNvPr id="28" name="矩形 54"/>
          <p:cNvSpPr/>
          <p:nvPr/>
        </p:nvSpPr>
        <p:spPr>
          <a:xfrm>
            <a:off x="7412039" y="1460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9" name="矩形 55"/>
          <p:cNvSpPr/>
          <p:nvPr/>
        </p:nvSpPr>
        <p:spPr>
          <a:xfrm>
            <a:off x="7412039" y="614364"/>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0" name="矩形 56"/>
          <p:cNvSpPr/>
          <p:nvPr/>
        </p:nvSpPr>
        <p:spPr>
          <a:xfrm>
            <a:off x="7412039" y="105727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1" name="矩形 57"/>
          <p:cNvSpPr/>
          <p:nvPr/>
        </p:nvSpPr>
        <p:spPr>
          <a:xfrm>
            <a:off x="7412039" y="1517651"/>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2" name="矩形 58"/>
          <p:cNvSpPr/>
          <p:nvPr/>
        </p:nvSpPr>
        <p:spPr>
          <a:xfrm>
            <a:off x="7412039" y="23558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3" name="矩形 59"/>
          <p:cNvSpPr/>
          <p:nvPr/>
        </p:nvSpPr>
        <p:spPr>
          <a:xfrm>
            <a:off x="7412039" y="28257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4" name="矩形 60"/>
          <p:cNvSpPr/>
          <p:nvPr/>
        </p:nvSpPr>
        <p:spPr>
          <a:xfrm>
            <a:off x="7412039" y="326707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5" name="矩形 61"/>
          <p:cNvSpPr/>
          <p:nvPr/>
        </p:nvSpPr>
        <p:spPr>
          <a:xfrm>
            <a:off x="7412039" y="3729039"/>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6" name="矩形 62"/>
          <p:cNvSpPr/>
          <p:nvPr/>
        </p:nvSpPr>
        <p:spPr>
          <a:xfrm>
            <a:off x="7412039" y="4519614"/>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7" name="矩形 63"/>
          <p:cNvSpPr/>
          <p:nvPr/>
        </p:nvSpPr>
        <p:spPr>
          <a:xfrm>
            <a:off x="7412039" y="498792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8" name="矩形 64"/>
          <p:cNvSpPr/>
          <p:nvPr/>
        </p:nvSpPr>
        <p:spPr>
          <a:xfrm>
            <a:off x="7412039" y="5430839"/>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9" name="矩形 65"/>
          <p:cNvSpPr/>
          <p:nvPr/>
        </p:nvSpPr>
        <p:spPr>
          <a:xfrm>
            <a:off x="7412039" y="589280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cxnSp>
        <p:nvCxnSpPr>
          <p:cNvPr id="40" name="直線單箭頭接點 67"/>
          <p:cNvCxnSpPr>
            <a:stCxn id="28" idx="3"/>
          </p:cNvCxnSpPr>
          <p:nvPr/>
        </p:nvCxnSpPr>
        <p:spPr>
          <a:xfrm>
            <a:off x="7681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68"/>
          <p:cNvCxnSpPr>
            <a:stCxn id="29" idx="3"/>
          </p:cNvCxnSpPr>
          <p:nvPr/>
        </p:nvCxnSpPr>
        <p:spPr>
          <a:xfrm>
            <a:off x="7681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70"/>
          <p:cNvCxnSpPr>
            <a:stCxn id="30" idx="3"/>
          </p:cNvCxnSpPr>
          <p:nvPr/>
        </p:nvCxnSpPr>
        <p:spPr>
          <a:xfrm>
            <a:off x="7681913" y="1192214"/>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78"/>
          <p:cNvCxnSpPr/>
          <p:nvPr/>
        </p:nvCxnSpPr>
        <p:spPr>
          <a:xfrm flipV="1">
            <a:off x="7700963" y="1597026"/>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79"/>
          <p:cNvCxnSpPr>
            <a:endCxn id="49" idx="2"/>
          </p:cNvCxnSpPr>
          <p:nvPr/>
        </p:nvCxnSpPr>
        <p:spPr>
          <a:xfrm flipV="1">
            <a:off x="7700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80"/>
          <p:cNvCxnSpPr>
            <a:endCxn id="49" idx="2"/>
          </p:cNvCxnSpPr>
          <p:nvPr/>
        </p:nvCxnSpPr>
        <p:spPr>
          <a:xfrm flipV="1">
            <a:off x="7700963" y="1536701"/>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81"/>
          <p:cNvCxnSpPr>
            <a:stCxn id="36" idx="3"/>
          </p:cNvCxnSpPr>
          <p:nvPr/>
        </p:nvCxnSpPr>
        <p:spPr>
          <a:xfrm flipV="1">
            <a:off x="7681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82"/>
          <p:cNvCxnSpPr>
            <a:endCxn id="49" idx="2"/>
          </p:cNvCxnSpPr>
          <p:nvPr/>
        </p:nvCxnSpPr>
        <p:spPr>
          <a:xfrm flipV="1">
            <a:off x="7681913" y="1536701"/>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83"/>
          <p:cNvCxnSpPr>
            <a:endCxn id="49" idx="2"/>
          </p:cNvCxnSpPr>
          <p:nvPr/>
        </p:nvCxnSpPr>
        <p:spPr>
          <a:xfrm flipV="1">
            <a:off x="7681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9" name="橢圓 108"/>
          <p:cNvSpPr>
            <a:spLocks noChangeArrowheads="1"/>
          </p:cNvSpPr>
          <p:nvPr/>
        </p:nvSpPr>
        <p:spPr bwMode="auto">
          <a:xfrm>
            <a:off x="9072564"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50" name="橢圓 116"/>
          <p:cNvSpPr/>
          <p:nvPr/>
        </p:nvSpPr>
        <p:spPr>
          <a:xfrm>
            <a:off x="1970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1" name="橢圓 117"/>
          <p:cNvSpPr/>
          <p:nvPr/>
        </p:nvSpPr>
        <p:spPr>
          <a:xfrm>
            <a:off x="2522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2" name="橢圓 118"/>
          <p:cNvSpPr/>
          <p:nvPr/>
        </p:nvSpPr>
        <p:spPr>
          <a:xfrm>
            <a:off x="3033713" y="146051"/>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橢圓 119"/>
          <p:cNvSpPr/>
          <p:nvPr/>
        </p:nvSpPr>
        <p:spPr>
          <a:xfrm>
            <a:off x="1970088" y="619126"/>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4" name="橢圓 120"/>
          <p:cNvSpPr/>
          <p:nvPr/>
        </p:nvSpPr>
        <p:spPr>
          <a:xfrm>
            <a:off x="2522538" y="590551"/>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 name="橢圓 121"/>
          <p:cNvSpPr/>
          <p:nvPr/>
        </p:nvSpPr>
        <p:spPr>
          <a:xfrm>
            <a:off x="3033713" y="603251"/>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6" name="橢圓 122"/>
          <p:cNvSpPr/>
          <p:nvPr/>
        </p:nvSpPr>
        <p:spPr>
          <a:xfrm>
            <a:off x="1982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7" name="橢圓 123"/>
          <p:cNvSpPr/>
          <p:nvPr/>
        </p:nvSpPr>
        <p:spPr>
          <a:xfrm>
            <a:off x="2535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8" name="橢圓 124"/>
          <p:cNvSpPr/>
          <p:nvPr/>
        </p:nvSpPr>
        <p:spPr>
          <a:xfrm>
            <a:off x="3046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9" name="文字方塊 66"/>
          <p:cNvSpPr txBox="1"/>
          <p:nvPr/>
        </p:nvSpPr>
        <p:spPr>
          <a:xfrm>
            <a:off x="1905000" y="5258561"/>
            <a:ext cx="3276600" cy="523220"/>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800" dirty="0">
                <a:solidFill>
                  <a:srgbClr val="000000"/>
                </a:solidFill>
              </a:rPr>
              <a:t>fewer parameters!</a:t>
            </a:r>
            <a:endParaRPr lang="zh-TW" altLang="en-US" sz="2800" dirty="0">
              <a:solidFill>
                <a:srgbClr val="000000"/>
              </a:solidFill>
            </a:endParaRPr>
          </a:p>
        </p:txBody>
      </p:sp>
    </p:spTree>
    <p:extLst>
      <p:ext uri="{BB962C8B-B14F-4D97-AF65-F5344CB8AC3E}">
        <p14:creationId xmlns:p14="http://schemas.microsoft.com/office/powerpoint/2010/main" val="2112896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p:bldP spid="13" grpId="0"/>
      <p:bldP spid="14" grpId="0"/>
      <p:bldP spid="15" grpId="0"/>
      <p:bldP spid="17" grpId="0"/>
      <p:bldP spid="18" grpId="0"/>
      <p:bldP spid="19" grpId="0"/>
      <p:bldP spid="20" grpId="0"/>
      <p:bldP spid="21" grpId="0"/>
      <p:bldP spid="22" grpId="0"/>
      <p:bldP spid="23" grpId="0"/>
      <p:bldP spid="24" grpId="0" animBg="1"/>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3509413B-C25F-4AD9-A20B-1B2BD8F7869A}" type="slidenum">
              <a:rPr lang="en-US" smtClean="0"/>
              <a:t>3</a:t>
            </a:fld>
            <a:r>
              <a:rPr lang="en-US" altLang="zh-TW" smtClean="0"/>
              <a:t>/9</a:t>
            </a:r>
            <a:endParaRPr lang="en-US" dirty="0"/>
          </a:p>
        </p:txBody>
      </p:sp>
      <p:sp>
        <p:nvSpPr>
          <p:cNvPr id="3" name="矩形 2"/>
          <p:cNvSpPr/>
          <p:nvPr/>
        </p:nvSpPr>
        <p:spPr>
          <a:xfrm>
            <a:off x="1295400" y="1600200"/>
            <a:ext cx="9500806" cy="923330"/>
          </a:xfrm>
          <a:prstGeom prst="rect">
            <a:avLst/>
          </a:prstGeom>
        </p:spPr>
        <p:txBody>
          <a:bodyPr wrap="none">
            <a:spAutoFit/>
          </a:bodyPr>
          <a:lstStyle/>
          <a:p>
            <a:r>
              <a:rPr lang="en-US" altLang="zh-TW" sz="5400"/>
              <a:t>01-Automated Optical Inspection</a:t>
            </a:r>
            <a:endParaRPr lang="zh-TW" altLang="en-US" sz="5400"/>
          </a:p>
        </p:txBody>
      </p:sp>
    </p:spTree>
    <p:extLst>
      <p:ext uri="{BB962C8B-B14F-4D97-AF65-F5344CB8AC3E}">
        <p14:creationId xmlns:p14="http://schemas.microsoft.com/office/powerpoint/2010/main" val="24023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nvGraphicFramePr>
        <p:xfrm>
          <a:off x="1924051" y="184943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graphicFrame>
        <p:nvGraphicFramePr>
          <p:cNvPr id="5" name="表格 5"/>
          <p:cNvGraphicFramePr>
            <a:graphicFrameLocks noGrp="1"/>
          </p:cNvGraphicFramePr>
          <p:nvPr/>
        </p:nvGraphicFramePr>
        <p:xfrm>
          <a:off x="1924051" y="15240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26694" name="文字方塊 6"/>
          <p:cNvSpPr txBox="1">
            <a:spLocks noChangeArrowheads="1"/>
          </p:cNvSpPr>
          <p:nvPr/>
        </p:nvSpPr>
        <p:spPr bwMode="auto">
          <a:xfrm>
            <a:off x="3546475" y="606426"/>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7" name="矩形 7"/>
          <p:cNvSpPr/>
          <p:nvPr/>
        </p:nvSpPr>
        <p:spPr>
          <a:xfrm>
            <a:off x="2435225" y="1835151"/>
            <a:ext cx="1417638" cy="1381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696" name="文字方塊 37"/>
          <p:cNvSpPr txBox="1">
            <a:spLocks noChangeArrowheads="1"/>
          </p:cNvSpPr>
          <p:nvPr/>
        </p:nvSpPr>
        <p:spPr bwMode="auto">
          <a:xfrm>
            <a:off x="6969125" y="4921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a:t>
            </a:r>
            <a:endParaRPr lang="zh-TW" altLang="en-US"/>
          </a:p>
        </p:txBody>
      </p:sp>
      <p:sp>
        <p:nvSpPr>
          <p:cNvPr id="26697" name="文字方塊 38"/>
          <p:cNvSpPr txBox="1">
            <a:spLocks noChangeArrowheads="1"/>
          </p:cNvSpPr>
          <p:nvPr/>
        </p:nvSpPr>
        <p:spPr bwMode="auto">
          <a:xfrm>
            <a:off x="6969125" y="511176"/>
            <a:ext cx="38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2:</a:t>
            </a:r>
            <a:endParaRPr lang="zh-TW" altLang="en-US"/>
          </a:p>
        </p:txBody>
      </p:sp>
      <p:sp>
        <p:nvSpPr>
          <p:cNvPr id="26698" name="文字方塊 39"/>
          <p:cNvSpPr txBox="1">
            <a:spLocks noChangeArrowheads="1"/>
          </p:cNvSpPr>
          <p:nvPr/>
        </p:nvSpPr>
        <p:spPr bwMode="auto">
          <a:xfrm>
            <a:off x="6969125" y="96043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3:</a:t>
            </a:r>
            <a:endParaRPr lang="zh-TW" altLang="en-US"/>
          </a:p>
        </p:txBody>
      </p:sp>
      <p:sp>
        <p:nvSpPr>
          <p:cNvPr id="26699" name="文字方塊 40"/>
          <p:cNvSpPr txBox="1">
            <a:spLocks noChangeArrowheads="1"/>
          </p:cNvSpPr>
          <p:nvPr/>
        </p:nvSpPr>
        <p:spPr bwMode="auto">
          <a:xfrm rot="5400000">
            <a:off x="6832601" y="1811338"/>
            <a:ext cx="820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26700" name="文字方塊 41"/>
          <p:cNvSpPr txBox="1">
            <a:spLocks noChangeArrowheads="1"/>
          </p:cNvSpPr>
          <p:nvPr/>
        </p:nvSpPr>
        <p:spPr bwMode="auto">
          <a:xfrm>
            <a:off x="6985000" y="223996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7:</a:t>
            </a:r>
            <a:endParaRPr lang="zh-TW" altLang="en-US"/>
          </a:p>
        </p:txBody>
      </p:sp>
      <p:sp>
        <p:nvSpPr>
          <p:cNvPr id="26701" name="文字方塊 42"/>
          <p:cNvSpPr txBox="1">
            <a:spLocks noChangeArrowheads="1"/>
          </p:cNvSpPr>
          <p:nvPr/>
        </p:nvSpPr>
        <p:spPr bwMode="auto">
          <a:xfrm>
            <a:off x="6985000" y="2701926"/>
            <a:ext cx="387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8:</a:t>
            </a:r>
            <a:endParaRPr lang="zh-TW" altLang="en-US"/>
          </a:p>
        </p:txBody>
      </p:sp>
      <p:sp>
        <p:nvSpPr>
          <p:cNvPr id="26702" name="文字方塊 43"/>
          <p:cNvSpPr txBox="1">
            <a:spLocks noChangeArrowheads="1"/>
          </p:cNvSpPr>
          <p:nvPr/>
        </p:nvSpPr>
        <p:spPr bwMode="auto">
          <a:xfrm>
            <a:off x="6985000" y="315118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9:</a:t>
            </a:r>
            <a:endParaRPr lang="zh-TW" altLang="en-US"/>
          </a:p>
        </p:txBody>
      </p:sp>
      <p:sp>
        <p:nvSpPr>
          <p:cNvPr id="26703" name="文字方塊 44"/>
          <p:cNvSpPr txBox="1">
            <a:spLocks noChangeArrowheads="1"/>
          </p:cNvSpPr>
          <p:nvPr/>
        </p:nvSpPr>
        <p:spPr bwMode="auto">
          <a:xfrm rot="5400000">
            <a:off x="6970713" y="3987801"/>
            <a:ext cx="539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26704" name="文字方塊 45"/>
          <p:cNvSpPr txBox="1">
            <a:spLocks noChangeArrowheads="1"/>
          </p:cNvSpPr>
          <p:nvPr/>
        </p:nvSpPr>
        <p:spPr bwMode="auto">
          <a:xfrm>
            <a:off x="6826250" y="4438651"/>
            <a:ext cx="5222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13:</a:t>
            </a:r>
            <a:endParaRPr lang="zh-TW" altLang="en-US"/>
          </a:p>
        </p:txBody>
      </p:sp>
      <p:sp>
        <p:nvSpPr>
          <p:cNvPr id="26705" name="文字方塊 46"/>
          <p:cNvSpPr txBox="1">
            <a:spLocks noChangeArrowheads="1"/>
          </p:cNvSpPr>
          <p:nvPr/>
        </p:nvSpPr>
        <p:spPr bwMode="auto">
          <a:xfrm>
            <a:off x="6819901" y="4902201"/>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14:</a:t>
            </a:r>
            <a:endParaRPr lang="zh-TW" altLang="en-US"/>
          </a:p>
        </p:txBody>
      </p:sp>
      <p:sp>
        <p:nvSpPr>
          <p:cNvPr id="26706" name="文字方塊 47"/>
          <p:cNvSpPr txBox="1">
            <a:spLocks noChangeArrowheads="1"/>
          </p:cNvSpPr>
          <p:nvPr/>
        </p:nvSpPr>
        <p:spPr bwMode="auto">
          <a:xfrm>
            <a:off x="6819900" y="5380038"/>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15:</a:t>
            </a:r>
            <a:endParaRPr lang="zh-TW" altLang="en-US"/>
          </a:p>
        </p:txBody>
      </p:sp>
      <p:sp>
        <p:nvSpPr>
          <p:cNvPr id="26707" name="文字方塊 48"/>
          <p:cNvSpPr txBox="1">
            <a:spLocks noChangeArrowheads="1"/>
          </p:cNvSpPr>
          <p:nvPr/>
        </p:nvSpPr>
        <p:spPr bwMode="auto">
          <a:xfrm rot="5400000">
            <a:off x="7019132" y="6217445"/>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sz="2800" b="1"/>
              <a:t>…</a:t>
            </a:r>
            <a:endParaRPr lang="zh-TW" altLang="en-US" sz="2800" b="1"/>
          </a:p>
        </p:txBody>
      </p:sp>
      <p:sp>
        <p:nvSpPr>
          <p:cNvPr id="26708" name="文字方塊 50"/>
          <p:cNvSpPr txBox="1">
            <a:spLocks noChangeArrowheads="1"/>
          </p:cNvSpPr>
          <p:nvPr/>
        </p:nvSpPr>
        <p:spPr bwMode="auto">
          <a:xfrm>
            <a:off x="6978650" y="1408113"/>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4:</a:t>
            </a:r>
            <a:endParaRPr lang="zh-TW" altLang="en-US"/>
          </a:p>
        </p:txBody>
      </p:sp>
      <p:sp>
        <p:nvSpPr>
          <p:cNvPr id="26709" name="文字方塊 51"/>
          <p:cNvSpPr txBox="1">
            <a:spLocks noChangeArrowheads="1"/>
          </p:cNvSpPr>
          <p:nvPr/>
        </p:nvSpPr>
        <p:spPr bwMode="auto">
          <a:xfrm>
            <a:off x="6753226" y="3562351"/>
            <a:ext cx="63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zh-TW"/>
              <a:t>10:</a:t>
            </a:r>
            <a:endParaRPr lang="zh-TW" altLang="en-US"/>
          </a:p>
        </p:txBody>
      </p:sp>
      <p:sp>
        <p:nvSpPr>
          <p:cNvPr id="26710" name="文字方塊 52"/>
          <p:cNvSpPr txBox="1">
            <a:spLocks noChangeArrowheads="1"/>
          </p:cNvSpPr>
          <p:nvPr/>
        </p:nvSpPr>
        <p:spPr bwMode="auto">
          <a:xfrm>
            <a:off x="6815138" y="5789613"/>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16:</a:t>
            </a:r>
            <a:endParaRPr lang="zh-TW" altLang="en-US"/>
          </a:p>
        </p:txBody>
      </p:sp>
      <p:sp>
        <p:nvSpPr>
          <p:cNvPr id="23" name="矩形 54"/>
          <p:cNvSpPr/>
          <p:nvPr/>
        </p:nvSpPr>
        <p:spPr>
          <a:xfrm>
            <a:off x="7412039" y="1460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4" name="矩形 55"/>
          <p:cNvSpPr/>
          <p:nvPr/>
        </p:nvSpPr>
        <p:spPr>
          <a:xfrm>
            <a:off x="7412039" y="614364"/>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5" name="矩形 56"/>
          <p:cNvSpPr/>
          <p:nvPr/>
        </p:nvSpPr>
        <p:spPr>
          <a:xfrm>
            <a:off x="7412039" y="105727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6" name="矩形 57"/>
          <p:cNvSpPr/>
          <p:nvPr/>
        </p:nvSpPr>
        <p:spPr>
          <a:xfrm>
            <a:off x="7412039" y="1517651"/>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7" name="矩形 58"/>
          <p:cNvSpPr/>
          <p:nvPr/>
        </p:nvSpPr>
        <p:spPr>
          <a:xfrm>
            <a:off x="7412039" y="23558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8" name="矩形 59"/>
          <p:cNvSpPr/>
          <p:nvPr/>
        </p:nvSpPr>
        <p:spPr>
          <a:xfrm>
            <a:off x="7412039" y="282575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9" name="矩形 60"/>
          <p:cNvSpPr/>
          <p:nvPr/>
        </p:nvSpPr>
        <p:spPr>
          <a:xfrm>
            <a:off x="7412039" y="326707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0" name="矩形 61"/>
          <p:cNvSpPr/>
          <p:nvPr/>
        </p:nvSpPr>
        <p:spPr>
          <a:xfrm>
            <a:off x="7412039" y="3729039"/>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1" name="矩形 62"/>
          <p:cNvSpPr/>
          <p:nvPr/>
        </p:nvSpPr>
        <p:spPr>
          <a:xfrm>
            <a:off x="7412039" y="4519614"/>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2" name="矩形 63"/>
          <p:cNvSpPr/>
          <p:nvPr/>
        </p:nvSpPr>
        <p:spPr>
          <a:xfrm>
            <a:off x="7412039" y="4987926"/>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3" name="矩形 64"/>
          <p:cNvSpPr/>
          <p:nvPr/>
        </p:nvSpPr>
        <p:spPr>
          <a:xfrm>
            <a:off x="7412039" y="5430839"/>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4" name="矩形 65"/>
          <p:cNvSpPr/>
          <p:nvPr/>
        </p:nvSpPr>
        <p:spPr>
          <a:xfrm>
            <a:off x="7412039" y="5892801"/>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cxnSp>
        <p:nvCxnSpPr>
          <p:cNvPr id="35" name="直線單箭頭接點 67"/>
          <p:cNvCxnSpPr>
            <a:stCxn id="23" idx="3"/>
          </p:cNvCxnSpPr>
          <p:nvPr/>
        </p:nvCxnSpPr>
        <p:spPr>
          <a:xfrm>
            <a:off x="7681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68"/>
          <p:cNvCxnSpPr>
            <a:stCxn id="24" idx="3"/>
          </p:cNvCxnSpPr>
          <p:nvPr/>
        </p:nvCxnSpPr>
        <p:spPr>
          <a:xfrm>
            <a:off x="7681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70"/>
          <p:cNvCxnSpPr>
            <a:stCxn id="25" idx="3"/>
          </p:cNvCxnSpPr>
          <p:nvPr/>
        </p:nvCxnSpPr>
        <p:spPr>
          <a:xfrm>
            <a:off x="7681913" y="1192214"/>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78"/>
          <p:cNvCxnSpPr/>
          <p:nvPr/>
        </p:nvCxnSpPr>
        <p:spPr>
          <a:xfrm flipV="1">
            <a:off x="7700963" y="1597026"/>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9"/>
          <p:cNvCxnSpPr>
            <a:endCxn id="44" idx="2"/>
          </p:cNvCxnSpPr>
          <p:nvPr/>
        </p:nvCxnSpPr>
        <p:spPr>
          <a:xfrm flipV="1">
            <a:off x="7700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0"/>
          <p:cNvCxnSpPr>
            <a:endCxn id="44" idx="2"/>
          </p:cNvCxnSpPr>
          <p:nvPr/>
        </p:nvCxnSpPr>
        <p:spPr>
          <a:xfrm flipV="1">
            <a:off x="7700963" y="1536701"/>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81"/>
          <p:cNvCxnSpPr>
            <a:stCxn id="31" idx="3"/>
          </p:cNvCxnSpPr>
          <p:nvPr/>
        </p:nvCxnSpPr>
        <p:spPr>
          <a:xfrm flipV="1">
            <a:off x="7681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82"/>
          <p:cNvCxnSpPr>
            <a:endCxn id="44" idx="2"/>
          </p:cNvCxnSpPr>
          <p:nvPr/>
        </p:nvCxnSpPr>
        <p:spPr>
          <a:xfrm flipV="1">
            <a:off x="7681913" y="1536701"/>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83"/>
          <p:cNvCxnSpPr>
            <a:endCxn id="44" idx="2"/>
          </p:cNvCxnSpPr>
          <p:nvPr/>
        </p:nvCxnSpPr>
        <p:spPr>
          <a:xfrm flipV="1">
            <a:off x="7681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橢圓 108"/>
          <p:cNvSpPr>
            <a:spLocks noChangeArrowheads="1"/>
          </p:cNvSpPr>
          <p:nvPr/>
        </p:nvSpPr>
        <p:spPr bwMode="auto">
          <a:xfrm>
            <a:off x="9072564"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45" name="橢圓 109"/>
          <p:cNvSpPr>
            <a:spLocks noChangeArrowheads="1"/>
          </p:cNvSpPr>
          <p:nvPr/>
        </p:nvSpPr>
        <p:spPr bwMode="auto">
          <a:xfrm>
            <a:off x="9051926" y="2973389"/>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46" name="橢圓 116"/>
          <p:cNvSpPr/>
          <p:nvPr/>
        </p:nvSpPr>
        <p:spPr>
          <a:xfrm>
            <a:off x="1970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 name="橢圓 117"/>
          <p:cNvSpPr/>
          <p:nvPr/>
        </p:nvSpPr>
        <p:spPr>
          <a:xfrm>
            <a:off x="2522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8" name="橢圓 118"/>
          <p:cNvSpPr/>
          <p:nvPr/>
        </p:nvSpPr>
        <p:spPr>
          <a:xfrm>
            <a:off x="3033713" y="146051"/>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 name="橢圓 119"/>
          <p:cNvSpPr/>
          <p:nvPr/>
        </p:nvSpPr>
        <p:spPr>
          <a:xfrm>
            <a:off x="1970088" y="619126"/>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0" name="橢圓 120"/>
          <p:cNvSpPr/>
          <p:nvPr/>
        </p:nvSpPr>
        <p:spPr>
          <a:xfrm>
            <a:off x="2522538" y="590551"/>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1" name="橢圓 121"/>
          <p:cNvSpPr/>
          <p:nvPr/>
        </p:nvSpPr>
        <p:spPr>
          <a:xfrm>
            <a:off x="3033713" y="603251"/>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2" name="橢圓 122"/>
          <p:cNvSpPr/>
          <p:nvPr/>
        </p:nvSpPr>
        <p:spPr>
          <a:xfrm>
            <a:off x="1982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橢圓 123"/>
          <p:cNvSpPr/>
          <p:nvPr/>
        </p:nvSpPr>
        <p:spPr>
          <a:xfrm>
            <a:off x="2535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4" name="橢圓 124"/>
          <p:cNvSpPr/>
          <p:nvPr/>
        </p:nvSpPr>
        <p:spPr>
          <a:xfrm>
            <a:off x="3046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 name="文字方塊 66"/>
          <p:cNvSpPr txBox="1">
            <a:spLocks noChangeArrowheads="1"/>
          </p:cNvSpPr>
          <p:nvPr/>
        </p:nvSpPr>
        <p:spPr bwMode="auto">
          <a:xfrm>
            <a:off x="8039100" y="5761039"/>
            <a:ext cx="2628900" cy="460375"/>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solidFill>
                  <a:srgbClr val="000000"/>
                </a:solidFill>
              </a:rPr>
              <a:t>Shared weights</a:t>
            </a:r>
            <a:endParaRPr lang="zh-TW" altLang="en-US">
              <a:solidFill>
                <a:srgbClr val="000000"/>
              </a:solidFill>
            </a:endParaRPr>
          </a:p>
        </p:txBody>
      </p:sp>
      <p:cxnSp>
        <p:nvCxnSpPr>
          <p:cNvPr id="56" name="直線單箭頭接點 71"/>
          <p:cNvCxnSpPr>
            <a:stCxn id="24" idx="3"/>
            <a:endCxn id="45" idx="2"/>
          </p:cNvCxnSpPr>
          <p:nvPr/>
        </p:nvCxnSpPr>
        <p:spPr>
          <a:xfrm>
            <a:off x="7681913" y="749300"/>
            <a:ext cx="1370012" cy="25844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72"/>
          <p:cNvCxnSpPr>
            <a:stCxn id="25" idx="3"/>
            <a:endCxn id="45" idx="2"/>
          </p:cNvCxnSpPr>
          <p:nvPr/>
        </p:nvCxnSpPr>
        <p:spPr>
          <a:xfrm>
            <a:off x="7681913" y="1192214"/>
            <a:ext cx="1370012" cy="2141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73"/>
          <p:cNvCxnSpPr>
            <a:stCxn id="26" idx="3"/>
            <a:endCxn id="45" idx="2"/>
          </p:cNvCxnSpPr>
          <p:nvPr/>
        </p:nvCxnSpPr>
        <p:spPr>
          <a:xfrm>
            <a:off x="7681913" y="1654176"/>
            <a:ext cx="1370012" cy="167957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4"/>
          <p:cNvCxnSpPr>
            <a:endCxn id="45" idx="2"/>
          </p:cNvCxnSpPr>
          <p:nvPr/>
        </p:nvCxnSpPr>
        <p:spPr>
          <a:xfrm>
            <a:off x="7710489" y="2981326"/>
            <a:ext cx="1341437" cy="35242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5"/>
          <p:cNvCxnSpPr>
            <a:endCxn id="45" idx="2"/>
          </p:cNvCxnSpPr>
          <p:nvPr/>
        </p:nvCxnSpPr>
        <p:spPr>
          <a:xfrm flipV="1">
            <a:off x="7697789" y="3333751"/>
            <a:ext cx="1354137" cy="12541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76"/>
          <p:cNvCxnSpPr>
            <a:endCxn id="45" idx="2"/>
          </p:cNvCxnSpPr>
          <p:nvPr/>
        </p:nvCxnSpPr>
        <p:spPr>
          <a:xfrm flipV="1">
            <a:off x="7697789" y="3333751"/>
            <a:ext cx="1354137" cy="5699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77"/>
          <p:cNvCxnSpPr>
            <a:stCxn id="32" idx="3"/>
          </p:cNvCxnSpPr>
          <p:nvPr/>
        </p:nvCxnSpPr>
        <p:spPr>
          <a:xfrm flipV="1">
            <a:off x="7681914" y="3360739"/>
            <a:ext cx="1336675" cy="17621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4"/>
          <p:cNvCxnSpPr>
            <a:stCxn id="33" idx="3"/>
          </p:cNvCxnSpPr>
          <p:nvPr/>
        </p:nvCxnSpPr>
        <p:spPr>
          <a:xfrm flipV="1">
            <a:off x="7681913" y="3327401"/>
            <a:ext cx="1358900" cy="22383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85"/>
          <p:cNvCxnSpPr>
            <a:stCxn id="34" idx="3"/>
          </p:cNvCxnSpPr>
          <p:nvPr/>
        </p:nvCxnSpPr>
        <p:spPr>
          <a:xfrm flipV="1">
            <a:off x="7681914" y="3389314"/>
            <a:ext cx="1343025" cy="263842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753" name="文字方塊 87"/>
          <p:cNvSpPr txBox="1">
            <a:spLocks noChangeArrowheads="1"/>
          </p:cNvSpPr>
          <p:nvPr/>
        </p:nvSpPr>
        <p:spPr bwMode="auto">
          <a:xfrm>
            <a:off x="2232026" y="4640263"/>
            <a:ext cx="2347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6 x 6 image</a:t>
            </a:r>
            <a:endParaRPr lang="zh-TW" altLang="en-US"/>
          </a:p>
        </p:txBody>
      </p:sp>
      <p:pic>
        <p:nvPicPr>
          <p:cNvPr id="66" name="圖片 8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1216025"/>
            <a:ext cx="2230438" cy="2243138"/>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Lst>
        </p:spPr>
      </p:pic>
      <p:cxnSp>
        <p:nvCxnSpPr>
          <p:cNvPr id="67" name="直線單箭頭接點 34"/>
          <p:cNvCxnSpPr/>
          <p:nvPr/>
        </p:nvCxnSpPr>
        <p:spPr>
          <a:xfrm flipV="1">
            <a:off x="3852863" y="1557338"/>
            <a:ext cx="944562" cy="933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33"/>
          <p:cNvCxnSpPr/>
          <p:nvPr/>
        </p:nvCxnSpPr>
        <p:spPr>
          <a:xfrm>
            <a:off x="3546475" y="838200"/>
            <a:ext cx="1250950" cy="685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1"/>
          <p:cNvSpPr txBox="1"/>
          <p:nvPr/>
        </p:nvSpPr>
        <p:spPr>
          <a:xfrm>
            <a:off x="2133600" y="5257801"/>
            <a:ext cx="3483048"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400" dirty="0">
                <a:solidFill>
                  <a:srgbClr val="000000"/>
                </a:solidFill>
              </a:rPr>
              <a:t>Fewer parameters</a:t>
            </a:r>
            <a:endParaRPr lang="zh-TW" altLang="en-US" sz="2400" dirty="0">
              <a:solidFill>
                <a:srgbClr val="000000"/>
              </a:solidFill>
            </a:endParaRPr>
          </a:p>
        </p:txBody>
      </p:sp>
      <p:sp>
        <p:nvSpPr>
          <p:cNvPr id="70" name="文字方塊 92"/>
          <p:cNvSpPr txBox="1"/>
          <p:nvPr/>
        </p:nvSpPr>
        <p:spPr>
          <a:xfrm>
            <a:off x="2153478" y="5937960"/>
            <a:ext cx="3485322"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400" dirty="0">
                <a:solidFill>
                  <a:srgbClr val="000000"/>
                </a:solidFill>
              </a:rPr>
              <a:t>Even fewer parameters</a:t>
            </a:r>
            <a:endParaRPr lang="zh-TW" altLang="en-US" sz="2400" dirty="0">
              <a:solidFill>
                <a:srgbClr val="000000"/>
              </a:solidFill>
            </a:endParaRPr>
          </a:p>
        </p:txBody>
      </p:sp>
    </p:spTree>
    <p:extLst>
      <p:ext uri="{BB962C8B-B14F-4D97-AF65-F5344CB8AC3E}">
        <p14:creationId xmlns:p14="http://schemas.microsoft.com/office/powerpoint/2010/main" val="392318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a:spLocks noGrp="1"/>
          </p:cNvSpPr>
          <p:nvPr>
            <p:ph type="title"/>
          </p:nvPr>
        </p:nvSpPr>
        <p:spPr>
          <a:xfrm>
            <a:off x="2152650" y="365126"/>
            <a:ext cx="7886700" cy="1325563"/>
          </a:xfrm>
        </p:spPr>
        <p:txBody>
          <a:bodyPr/>
          <a:lstStyle/>
          <a:p>
            <a:r>
              <a:rPr lang="en-US" altLang="zh-TW" smtClean="0"/>
              <a:t>Max Pooling</a:t>
            </a:r>
            <a:endParaRPr lang="zh-TW" altLang="en-US" smtClean="0"/>
          </a:p>
        </p:txBody>
      </p:sp>
      <p:sp>
        <p:nvSpPr>
          <p:cNvPr id="5" name="橢圓 11"/>
          <p:cNvSpPr>
            <a:spLocks noChangeArrowheads="1"/>
          </p:cNvSpPr>
          <p:nvPr/>
        </p:nvSpPr>
        <p:spPr bwMode="auto">
          <a:xfrm>
            <a:off x="2419350" y="3284539"/>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6" name="橢圓 12"/>
          <p:cNvSpPr>
            <a:spLocks noChangeArrowheads="1"/>
          </p:cNvSpPr>
          <p:nvPr/>
        </p:nvSpPr>
        <p:spPr bwMode="auto">
          <a:xfrm>
            <a:off x="3260726" y="3284539"/>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7" name="橢圓 13"/>
          <p:cNvSpPr>
            <a:spLocks noChangeArrowheads="1"/>
          </p:cNvSpPr>
          <p:nvPr/>
        </p:nvSpPr>
        <p:spPr bwMode="auto">
          <a:xfrm>
            <a:off x="4103689" y="3284539"/>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8" name="橢圓 14"/>
          <p:cNvSpPr>
            <a:spLocks noChangeArrowheads="1"/>
          </p:cNvSpPr>
          <p:nvPr/>
        </p:nvSpPr>
        <p:spPr bwMode="auto">
          <a:xfrm>
            <a:off x="4945064" y="3284539"/>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9" name="橢圓 15"/>
          <p:cNvSpPr>
            <a:spLocks noChangeArrowheads="1"/>
          </p:cNvSpPr>
          <p:nvPr/>
        </p:nvSpPr>
        <p:spPr bwMode="auto">
          <a:xfrm>
            <a:off x="2419350" y="4084639"/>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0" name="橢圓 16"/>
          <p:cNvSpPr>
            <a:spLocks noChangeArrowheads="1"/>
          </p:cNvSpPr>
          <p:nvPr/>
        </p:nvSpPr>
        <p:spPr bwMode="auto">
          <a:xfrm>
            <a:off x="3260726" y="4084639"/>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1" name="橢圓 17"/>
          <p:cNvSpPr>
            <a:spLocks noChangeArrowheads="1"/>
          </p:cNvSpPr>
          <p:nvPr/>
        </p:nvSpPr>
        <p:spPr bwMode="auto">
          <a:xfrm>
            <a:off x="4103689" y="4084639"/>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12" name="橢圓 18"/>
          <p:cNvSpPr>
            <a:spLocks noChangeArrowheads="1"/>
          </p:cNvSpPr>
          <p:nvPr/>
        </p:nvSpPr>
        <p:spPr bwMode="auto">
          <a:xfrm>
            <a:off x="4945064" y="4084639"/>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3" name="橢圓 19"/>
          <p:cNvSpPr>
            <a:spLocks noChangeArrowheads="1"/>
          </p:cNvSpPr>
          <p:nvPr/>
        </p:nvSpPr>
        <p:spPr bwMode="auto">
          <a:xfrm>
            <a:off x="2419350" y="4943475"/>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4" name="橢圓 20"/>
          <p:cNvSpPr>
            <a:spLocks noChangeArrowheads="1"/>
          </p:cNvSpPr>
          <p:nvPr/>
        </p:nvSpPr>
        <p:spPr bwMode="auto">
          <a:xfrm>
            <a:off x="3260726" y="494347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5" name="橢圓 21"/>
          <p:cNvSpPr>
            <a:spLocks noChangeArrowheads="1"/>
          </p:cNvSpPr>
          <p:nvPr/>
        </p:nvSpPr>
        <p:spPr bwMode="auto">
          <a:xfrm>
            <a:off x="4103689" y="49434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16" name="橢圓 22"/>
          <p:cNvSpPr>
            <a:spLocks noChangeArrowheads="1"/>
          </p:cNvSpPr>
          <p:nvPr/>
        </p:nvSpPr>
        <p:spPr bwMode="auto">
          <a:xfrm>
            <a:off x="4945064" y="49434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7" name="橢圓 23"/>
          <p:cNvSpPr>
            <a:spLocks noChangeArrowheads="1"/>
          </p:cNvSpPr>
          <p:nvPr/>
        </p:nvSpPr>
        <p:spPr bwMode="auto">
          <a:xfrm>
            <a:off x="2419350" y="5743575"/>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8" name="橢圓 24"/>
          <p:cNvSpPr>
            <a:spLocks noChangeArrowheads="1"/>
          </p:cNvSpPr>
          <p:nvPr/>
        </p:nvSpPr>
        <p:spPr bwMode="auto">
          <a:xfrm>
            <a:off x="3260726" y="574357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19" name="橢圓 25"/>
          <p:cNvSpPr>
            <a:spLocks noChangeArrowheads="1"/>
          </p:cNvSpPr>
          <p:nvPr/>
        </p:nvSpPr>
        <p:spPr bwMode="auto">
          <a:xfrm>
            <a:off x="4103689" y="57435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20" name="橢圓 26"/>
          <p:cNvSpPr>
            <a:spLocks noChangeArrowheads="1"/>
          </p:cNvSpPr>
          <p:nvPr/>
        </p:nvSpPr>
        <p:spPr bwMode="auto">
          <a:xfrm>
            <a:off x="4945064" y="57435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graphicFrame>
        <p:nvGraphicFramePr>
          <p:cNvPr id="21" name="表格 34"/>
          <p:cNvGraphicFramePr>
            <a:graphicFrameLocks noGrp="1"/>
          </p:cNvGraphicFramePr>
          <p:nvPr/>
        </p:nvGraphicFramePr>
        <p:xfrm>
          <a:off x="7235826" y="161766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22" name="文字方塊 35"/>
          <p:cNvSpPr txBox="1">
            <a:spLocks noChangeArrowheads="1"/>
          </p:cNvSpPr>
          <p:nvPr/>
        </p:nvSpPr>
        <p:spPr bwMode="auto">
          <a:xfrm>
            <a:off x="8724900" y="2085976"/>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2</a:t>
            </a:r>
            <a:endParaRPr lang="zh-TW" altLang="en-US"/>
          </a:p>
        </p:txBody>
      </p:sp>
      <p:sp>
        <p:nvSpPr>
          <p:cNvPr id="23" name="橢圓 41"/>
          <p:cNvSpPr>
            <a:spLocks noChangeArrowheads="1"/>
          </p:cNvSpPr>
          <p:nvPr/>
        </p:nvSpPr>
        <p:spPr bwMode="auto">
          <a:xfrm>
            <a:off x="6588126" y="3354389"/>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4" name="橢圓 42"/>
          <p:cNvSpPr>
            <a:spLocks noChangeArrowheads="1"/>
          </p:cNvSpPr>
          <p:nvPr/>
        </p:nvSpPr>
        <p:spPr bwMode="auto">
          <a:xfrm>
            <a:off x="7429501" y="3354389"/>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5" name="橢圓 43"/>
          <p:cNvSpPr>
            <a:spLocks noChangeArrowheads="1"/>
          </p:cNvSpPr>
          <p:nvPr/>
        </p:nvSpPr>
        <p:spPr bwMode="auto">
          <a:xfrm>
            <a:off x="8272464" y="3354389"/>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6" name="橢圓 44"/>
          <p:cNvSpPr>
            <a:spLocks noChangeArrowheads="1"/>
          </p:cNvSpPr>
          <p:nvPr/>
        </p:nvSpPr>
        <p:spPr bwMode="auto">
          <a:xfrm>
            <a:off x="9113839" y="3354389"/>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7" name="橢圓 45"/>
          <p:cNvSpPr>
            <a:spLocks noChangeArrowheads="1"/>
          </p:cNvSpPr>
          <p:nvPr/>
        </p:nvSpPr>
        <p:spPr bwMode="auto">
          <a:xfrm>
            <a:off x="6588126" y="4154489"/>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8" name="橢圓 46"/>
          <p:cNvSpPr>
            <a:spLocks noChangeArrowheads="1"/>
          </p:cNvSpPr>
          <p:nvPr/>
        </p:nvSpPr>
        <p:spPr bwMode="auto">
          <a:xfrm>
            <a:off x="7429501" y="4154489"/>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29" name="橢圓 47"/>
          <p:cNvSpPr>
            <a:spLocks noChangeArrowheads="1"/>
          </p:cNvSpPr>
          <p:nvPr/>
        </p:nvSpPr>
        <p:spPr bwMode="auto">
          <a:xfrm>
            <a:off x="8272464" y="4154489"/>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30" name="橢圓 48"/>
          <p:cNvSpPr>
            <a:spLocks noChangeArrowheads="1"/>
          </p:cNvSpPr>
          <p:nvPr/>
        </p:nvSpPr>
        <p:spPr bwMode="auto">
          <a:xfrm>
            <a:off x="9113839" y="4154489"/>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1" name="橢圓 49"/>
          <p:cNvSpPr>
            <a:spLocks noChangeArrowheads="1"/>
          </p:cNvSpPr>
          <p:nvPr/>
        </p:nvSpPr>
        <p:spPr bwMode="auto">
          <a:xfrm>
            <a:off x="6588126" y="5011739"/>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2" name="橢圓 50"/>
          <p:cNvSpPr>
            <a:spLocks noChangeArrowheads="1"/>
          </p:cNvSpPr>
          <p:nvPr/>
        </p:nvSpPr>
        <p:spPr bwMode="auto">
          <a:xfrm>
            <a:off x="7429501" y="5011739"/>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3" name="橢圓 51"/>
          <p:cNvSpPr>
            <a:spLocks noChangeArrowheads="1"/>
          </p:cNvSpPr>
          <p:nvPr/>
        </p:nvSpPr>
        <p:spPr bwMode="auto">
          <a:xfrm>
            <a:off x="8272464" y="5011739"/>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-2</a:t>
            </a:r>
            <a:endParaRPr lang="zh-TW" altLang="en-US">
              <a:solidFill>
                <a:srgbClr val="000000"/>
              </a:solidFill>
            </a:endParaRPr>
          </a:p>
        </p:txBody>
      </p:sp>
      <p:sp>
        <p:nvSpPr>
          <p:cNvPr id="34" name="橢圓 52"/>
          <p:cNvSpPr>
            <a:spLocks noChangeArrowheads="1"/>
          </p:cNvSpPr>
          <p:nvPr/>
        </p:nvSpPr>
        <p:spPr bwMode="auto">
          <a:xfrm>
            <a:off x="9113839" y="5011739"/>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5" name="橢圓 53"/>
          <p:cNvSpPr>
            <a:spLocks noChangeArrowheads="1"/>
          </p:cNvSpPr>
          <p:nvPr/>
        </p:nvSpPr>
        <p:spPr bwMode="auto">
          <a:xfrm>
            <a:off x="6588126" y="5811839"/>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36" name="橢圓 54"/>
          <p:cNvSpPr>
            <a:spLocks noChangeArrowheads="1"/>
          </p:cNvSpPr>
          <p:nvPr/>
        </p:nvSpPr>
        <p:spPr bwMode="auto">
          <a:xfrm>
            <a:off x="7429501" y="5811839"/>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0</a:t>
            </a:r>
            <a:endParaRPr lang="zh-TW" altLang="en-US">
              <a:solidFill>
                <a:srgbClr val="000000"/>
              </a:solidFill>
            </a:endParaRPr>
          </a:p>
        </p:txBody>
      </p:sp>
      <p:sp>
        <p:nvSpPr>
          <p:cNvPr id="37" name="橢圓 55"/>
          <p:cNvSpPr>
            <a:spLocks noChangeArrowheads="1"/>
          </p:cNvSpPr>
          <p:nvPr/>
        </p:nvSpPr>
        <p:spPr bwMode="auto">
          <a:xfrm>
            <a:off x="8272464" y="5811839"/>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-4</a:t>
            </a:r>
            <a:endParaRPr lang="zh-TW" altLang="en-US">
              <a:solidFill>
                <a:srgbClr val="000000"/>
              </a:solidFill>
            </a:endParaRPr>
          </a:p>
        </p:txBody>
      </p:sp>
      <p:sp>
        <p:nvSpPr>
          <p:cNvPr id="38" name="橢圓 56"/>
          <p:cNvSpPr>
            <a:spLocks noChangeArrowheads="1"/>
          </p:cNvSpPr>
          <p:nvPr/>
        </p:nvSpPr>
        <p:spPr bwMode="auto">
          <a:xfrm>
            <a:off x="9113839" y="5811839"/>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graphicFrame>
        <p:nvGraphicFramePr>
          <p:cNvPr id="39" name="表格 57"/>
          <p:cNvGraphicFramePr>
            <a:graphicFrameLocks noGrp="1"/>
          </p:cNvGraphicFramePr>
          <p:nvPr/>
        </p:nvGraphicFramePr>
        <p:xfrm>
          <a:off x="3230564" y="161766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40" name="文字方塊 58"/>
          <p:cNvSpPr txBox="1">
            <a:spLocks noChangeArrowheads="1"/>
          </p:cNvSpPr>
          <p:nvPr/>
        </p:nvSpPr>
        <p:spPr bwMode="auto">
          <a:xfrm>
            <a:off x="4852988" y="207168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a:t>Filter 1</a:t>
            </a:r>
            <a:endParaRPr lang="zh-TW" altLang="en-US"/>
          </a:p>
        </p:txBody>
      </p:sp>
      <p:sp>
        <p:nvSpPr>
          <p:cNvPr id="41" name="矩形 2"/>
          <p:cNvSpPr/>
          <p:nvPr/>
        </p:nvSpPr>
        <p:spPr>
          <a:xfrm>
            <a:off x="2419350" y="3284539"/>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2" name="矩形 67"/>
          <p:cNvSpPr/>
          <p:nvPr/>
        </p:nvSpPr>
        <p:spPr>
          <a:xfrm>
            <a:off x="4103688" y="3284539"/>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3" name="矩形 68"/>
          <p:cNvSpPr/>
          <p:nvPr/>
        </p:nvSpPr>
        <p:spPr>
          <a:xfrm>
            <a:off x="2419350" y="4940301"/>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4" name="矩形 69"/>
          <p:cNvSpPr/>
          <p:nvPr/>
        </p:nvSpPr>
        <p:spPr>
          <a:xfrm>
            <a:off x="4103688" y="4940301"/>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5" name="矩形 70"/>
          <p:cNvSpPr/>
          <p:nvPr/>
        </p:nvSpPr>
        <p:spPr>
          <a:xfrm>
            <a:off x="6588125" y="3325814"/>
            <a:ext cx="1562100" cy="15192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6" name="矩形 71"/>
          <p:cNvSpPr/>
          <p:nvPr/>
        </p:nvSpPr>
        <p:spPr>
          <a:xfrm>
            <a:off x="8272463" y="3325814"/>
            <a:ext cx="1560512" cy="15192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 name="矩形 72"/>
          <p:cNvSpPr/>
          <p:nvPr/>
        </p:nvSpPr>
        <p:spPr>
          <a:xfrm>
            <a:off x="6588125" y="4981575"/>
            <a:ext cx="1562100" cy="151923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8" name="矩形 73"/>
          <p:cNvSpPr/>
          <p:nvPr/>
        </p:nvSpPr>
        <p:spPr>
          <a:xfrm>
            <a:off x="8272463" y="4981575"/>
            <a:ext cx="1560512" cy="151923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4025878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9"/>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4"/>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8"/>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1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0"/>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23"/>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24"/>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2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32"/>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3"/>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34"/>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9" grpId="0" animBg="1"/>
      <p:bldP spid="29" grpId="1" animBg="1"/>
      <p:bldP spid="30"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1"/>
          <p:cNvSpPr>
            <a:spLocks noGrp="1"/>
          </p:cNvSpPr>
          <p:nvPr>
            <p:ph type="title"/>
          </p:nvPr>
        </p:nvSpPr>
        <p:spPr>
          <a:xfrm>
            <a:off x="152400" y="232569"/>
            <a:ext cx="7886700" cy="1325563"/>
          </a:xfrm>
        </p:spPr>
        <p:txBody>
          <a:bodyPr/>
          <a:lstStyle/>
          <a:p>
            <a:r>
              <a:rPr lang="en-US" altLang="zh-TW" dirty="0" smtClean="0"/>
              <a:t>The whole CNN</a:t>
            </a:r>
            <a:endParaRPr lang="zh-TW" altLang="en-US" dirty="0" smtClean="0"/>
          </a:p>
        </p:txBody>
      </p:sp>
      <p:grpSp>
        <p:nvGrpSpPr>
          <p:cNvPr id="27650" name="群組 3"/>
          <p:cNvGrpSpPr>
            <a:grpSpLocks/>
          </p:cNvGrpSpPr>
          <p:nvPr/>
        </p:nvGrpSpPr>
        <p:grpSpPr bwMode="auto">
          <a:xfrm>
            <a:off x="2273301" y="2274888"/>
            <a:ext cx="2906713" cy="3200400"/>
            <a:chOff x="-1626455" y="3999117"/>
            <a:chExt cx="2906568" cy="3201477"/>
          </a:xfrm>
        </p:grpSpPr>
        <p:pic>
          <p:nvPicPr>
            <p:cNvPr id="27678"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H="1">
              <a:off x="-1736746" y="4748962"/>
              <a:ext cx="3201477" cy="17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p:cNvSpPr txBox="1"/>
            <p:nvPr/>
          </p:nvSpPr>
          <p:spPr>
            <a:xfrm>
              <a:off x="-1626455" y="5442856"/>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ltLang="zh-TW" sz="2000" dirty="0">
                  <a:solidFill>
                    <a:srgbClr val="000000"/>
                  </a:solidFill>
                </a:rPr>
                <a:t>Fully Connected </a:t>
              </a:r>
              <a:r>
                <a:rPr lang="en-US" altLang="zh-TW" sz="2000" dirty="0" err="1">
                  <a:solidFill>
                    <a:srgbClr val="000000"/>
                  </a:solidFill>
                </a:rPr>
                <a:t>Feedforward</a:t>
              </a:r>
              <a:r>
                <a:rPr lang="en-US" altLang="zh-TW" sz="2000" dirty="0">
                  <a:solidFill>
                    <a:srgbClr val="000000"/>
                  </a:solidFill>
                </a:rPr>
                <a:t> network</a:t>
              </a:r>
              <a:endParaRPr lang="zh-TW" altLang="en-US" sz="2000" dirty="0">
                <a:solidFill>
                  <a:srgbClr val="000000"/>
                </a:solidFill>
              </a:endParaRPr>
            </a:p>
          </p:txBody>
        </p:sp>
      </p:grpSp>
      <p:sp>
        <p:nvSpPr>
          <p:cNvPr id="27652" name="文字方塊 8"/>
          <p:cNvSpPr txBox="1">
            <a:spLocks noChangeArrowheads="1"/>
          </p:cNvSpPr>
          <p:nvPr/>
        </p:nvSpPr>
        <p:spPr bwMode="auto">
          <a:xfrm>
            <a:off x="2801939" y="1706564"/>
            <a:ext cx="2046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dirty="0" smtClean="0"/>
              <a:t>0, 1, 2, 3……</a:t>
            </a:r>
            <a:endParaRPr lang="zh-TW" altLang="en-US" dirty="0"/>
          </a:p>
        </p:txBody>
      </p:sp>
      <p:sp>
        <p:nvSpPr>
          <p:cNvPr id="10" name="矩形 10"/>
          <p:cNvSpPr/>
          <p:nvPr/>
        </p:nvSpPr>
        <p:spPr>
          <a:xfrm>
            <a:off x="6773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chemeClr val="tx1"/>
                </a:solidFill>
              </a:rPr>
              <a:t>Convolution</a:t>
            </a:r>
            <a:endParaRPr lang="zh-TW" altLang="en-US" sz="2000" dirty="0">
              <a:solidFill>
                <a:schemeClr val="tx1"/>
              </a:solidFill>
            </a:endParaRPr>
          </a:p>
        </p:txBody>
      </p:sp>
      <p:sp>
        <p:nvSpPr>
          <p:cNvPr id="11" name="矩形 12"/>
          <p:cNvSpPr/>
          <p:nvPr/>
        </p:nvSpPr>
        <p:spPr>
          <a:xfrm>
            <a:off x="6773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2" name="矩形 13"/>
          <p:cNvSpPr/>
          <p:nvPr/>
        </p:nvSpPr>
        <p:spPr>
          <a:xfrm>
            <a:off x="6773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3" name="矩形 14"/>
          <p:cNvSpPr/>
          <p:nvPr/>
        </p:nvSpPr>
        <p:spPr>
          <a:xfrm>
            <a:off x="6773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4" name="文字方塊 15"/>
          <p:cNvSpPr txBox="1"/>
          <p:nvPr/>
        </p:nvSpPr>
        <p:spPr>
          <a:xfrm>
            <a:off x="4848219" y="6055666"/>
            <a:ext cx="1556991"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altLang="zh-TW" sz="2000" dirty="0">
                <a:solidFill>
                  <a:srgbClr val="000000"/>
                </a:solidFill>
              </a:rPr>
              <a:t>Flattened</a:t>
            </a:r>
            <a:endParaRPr lang="zh-TW" altLang="en-US" sz="2000" dirty="0">
              <a:solidFill>
                <a:srgbClr val="000000"/>
              </a:solidFill>
            </a:endParaRPr>
          </a:p>
        </p:txBody>
      </p:sp>
      <p:sp>
        <p:nvSpPr>
          <p:cNvPr id="15" name="向下箭號 11"/>
          <p:cNvSpPr/>
          <p:nvPr/>
        </p:nvSpPr>
        <p:spPr>
          <a:xfrm>
            <a:off x="7392988" y="1450976"/>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6" name="向下箭號 17"/>
          <p:cNvSpPr/>
          <p:nvPr/>
        </p:nvSpPr>
        <p:spPr>
          <a:xfrm>
            <a:off x="7392988" y="2562226"/>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7" name="向下箭號 18"/>
          <p:cNvSpPr/>
          <p:nvPr/>
        </p:nvSpPr>
        <p:spPr>
          <a:xfrm>
            <a:off x="7392988" y="3654426"/>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8" name="向下箭號 19"/>
          <p:cNvSpPr/>
          <p:nvPr/>
        </p:nvSpPr>
        <p:spPr>
          <a:xfrm>
            <a:off x="7392988" y="4689476"/>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9" name="右彎箭號 16"/>
          <p:cNvSpPr/>
          <p:nvPr/>
        </p:nvSpPr>
        <p:spPr>
          <a:xfrm rot="10800000">
            <a:off x="6405563" y="5753101"/>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0" name="右彎箭號 21"/>
          <p:cNvSpPr/>
          <p:nvPr/>
        </p:nvSpPr>
        <p:spPr>
          <a:xfrm rot="16200000">
            <a:off x="3678238"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7674" name="文字方塊 20"/>
          <p:cNvSpPr txBox="1">
            <a:spLocks noChangeArrowheads="1"/>
          </p:cNvSpPr>
          <p:nvPr/>
        </p:nvSpPr>
        <p:spPr bwMode="auto">
          <a:xfrm>
            <a:off x="8948739" y="3414713"/>
            <a:ext cx="16906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a:t>Can repeat many times</a:t>
            </a:r>
            <a:endParaRPr lang="zh-TW" altLang="en-US"/>
          </a:p>
        </p:txBody>
      </p:sp>
      <p:sp>
        <p:nvSpPr>
          <p:cNvPr id="22" name="左大括弧 22"/>
          <p:cNvSpPr/>
          <p:nvPr/>
        </p:nvSpPr>
        <p:spPr>
          <a:xfrm flipH="1">
            <a:off x="8550276" y="1806576"/>
            <a:ext cx="334963" cy="4048125"/>
          </a:xfrm>
          <a:prstGeom prst="leftBrace">
            <a:avLst>
              <a:gd name="adj1" fmla="val 728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23" name="矩形 23"/>
          <p:cNvSpPr/>
          <p:nvPr/>
        </p:nvSpPr>
        <p:spPr>
          <a:xfrm>
            <a:off x="6692901" y="2976563"/>
            <a:ext cx="1857375" cy="6969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矩形 25"/>
          <p:cNvSpPr/>
          <p:nvPr/>
        </p:nvSpPr>
        <p:spPr>
          <a:xfrm>
            <a:off x="6692901" y="5080001"/>
            <a:ext cx="1857375" cy="696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25" name="Picture 2" descr="https://miro.medium.com/max/600/1*_91Ir1B68lDv_8kSRHa9bg.jpe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762378" y="-19842"/>
            <a:ext cx="185737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10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Concept of Transfer </a:t>
            </a:r>
            <a:r>
              <a:rPr lang="en-US" altLang="zh-TW" dirty="0"/>
              <a:t>learning</a:t>
            </a:r>
            <a:endParaRPr lang="zh-TW" altLang="en-US" dirty="0"/>
          </a:p>
        </p:txBody>
      </p:sp>
      <p:pic>
        <p:nvPicPr>
          <p:cNvPr id="1026" name="Picture 2" descr="「transfer learning」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573405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6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lumMod val="95000"/>
                    <a:lumOff val="5000"/>
                  </a:schemeClr>
                </a:solidFill>
              </a:rPr>
              <a:t>ImageNet CNN Models</a:t>
            </a:r>
            <a:endParaRPr lang="zh-TW" altLang="en-US" dirty="0">
              <a:solidFill>
                <a:schemeClr val="tx1">
                  <a:lumMod val="95000"/>
                  <a:lumOff val="5000"/>
                </a:schemeClr>
              </a:solidFill>
            </a:endParaRPr>
          </a:p>
        </p:txBody>
      </p:sp>
      <p:pic>
        <p:nvPicPr>
          <p:cNvPr id="2050" name="Picture 2" descr="https://miro.medium.com/max/1154/1*_NM-YjF7PfKUqzcIaLCqp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752600"/>
            <a:ext cx="10991850"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91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lumMod val="95000"/>
                    <a:lumOff val="5000"/>
                  </a:schemeClr>
                </a:solidFill>
              </a:rPr>
              <a:t>Transfer </a:t>
            </a:r>
            <a:r>
              <a:rPr lang="en-US" altLang="zh-TW" dirty="0" smtClean="0">
                <a:solidFill>
                  <a:schemeClr val="tx1">
                    <a:lumMod val="95000"/>
                    <a:lumOff val="5000"/>
                  </a:schemeClr>
                </a:solidFill>
              </a:rPr>
              <a:t>learning model</a:t>
            </a:r>
            <a:endParaRPr lang="zh-TW" altLang="en-US" dirty="0">
              <a:solidFill>
                <a:schemeClr val="tx1">
                  <a:lumMod val="95000"/>
                  <a:lumOff val="5000"/>
                </a:schemeClr>
              </a:solidFill>
            </a:endParaRPr>
          </a:p>
        </p:txBody>
      </p:sp>
      <p:pic>
        <p:nvPicPr>
          <p:cNvPr id="2050" name="Picture 2" descr="https://miro.medium.com/max/1400/1*f2_PnaPgA9iC5bpQaTroR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7010400" cy="45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6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Frozed</a:t>
            </a:r>
            <a:r>
              <a:rPr lang="en-US" altLang="zh-TW" dirty="0" smtClean="0"/>
              <a:t> layers</a:t>
            </a:r>
            <a:endParaRPr lang="zh-TW" altLang="en-US" dirty="0"/>
          </a:p>
        </p:txBody>
      </p:sp>
      <p:sp>
        <p:nvSpPr>
          <p:cNvPr id="3" name="內容版面配置區 2"/>
          <p:cNvSpPr>
            <a:spLocks noGrp="1"/>
          </p:cNvSpPr>
          <p:nvPr>
            <p:ph idx="1"/>
          </p:nvPr>
        </p:nvSpPr>
        <p:spPr/>
        <p:txBody>
          <a:bodyPr/>
          <a:lstStyle/>
          <a:p>
            <a:r>
              <a:rPr lang="en-US" altLang="zh-TW" dirty="0" err="1"/>
              <a:t>layer.trainable</a:t>
            </a:r>
            <a:r>
              <a:rPr lang="en-US" altLang="zh-TW" dirty="0"/>
              <a:t> = False</a:t>
            </a:r>
            <a:endParaRPr lang="zh-TW" altLang="en-US" dirty="0"/>
          </a:p>
        </p:txBody>
      </p:sp>
    </p:spTree>
    <p:extLst>
      <p:ext uri="{BB962C8B-B14F-4D97-AF65-F5344CB8AC3E}">
        <p14:creationId xmlns:p14="http://schemas.microsoft.com/office/powerpoint/2010/main" val="3529374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half" idx="1"/>
          </p:nvPr>
        </p:nvSpPr>
        <p:spPr/>
        <p:txBody>
          <a:bodyPr>
            <a:normAutofit fontScale="77500" lnSpcReduction="20000"/>
          </a:bodyPr>
          <a:lstStyle/>
          <a:p>
            <a:r>
              <a:rPr lang="en-US" altLang="zh-TW" dirty="0">
                <a:solidFill>
                  <a:schemeClr val="tx1">
                    <a:lumMod val="95000"/>
                    <a:lumOff val="5000"/>
                  </a:schemeClr>
                </a:solidFill>
              </a:rPr>
              <a:t>Core Layers</a:t>
            </a:r>
          </a:p>
          <a:p>
            <a:pPr lvl="1"/>
            <a:r>
              <a:rPr lang="en-US" altLang="zh-TW" b="1" dirty="0" smtClean="0">
                <a:solidFill>
                  <a:schemeClr val="tx1">
                    <a:lumMod val="95000"/>
                    <a:lumOff val="5000"/>
                  </a:schemeClr>
                </a:solidFill>
              </a:rPr>
              <a:t>Dense</a:t>
            </a:r>
          </a:p>
          <a:p>
            <a:pPr lvl="1"/>
            <a:r>
              <a:rPr lang="en-US" altLang="zh-TW" b="1" dirty="0">
                <a:solidFill>
                  <a:schemeClr val="tx1">
                    <a:lumMod val="95000"/>
                    <a:lumOff val="5000"/>
                  </a:schemeClr>
                </a:solidFill>
              </a:rPr>
              <a:t>Activation</a:t>
            </a:r>
          </a:p>
          <a:p>
            <a:pPr lvl="1"/>
            <a:r>
              <a:rPr lang="en-US" altLang="zh-TW" b="1" dirty="0">
                <a:solidFill>
                  <a:schemeClr val="tx1">
                    <a:lumMod val="95000"/>
                    <a:lumOff val="5000"/>
                  </a:schemeClr>
                </a:solidFill>
              </a:rPr>
              <a:t>Dropout</a:t>
            </a:r>
          </a:p>
          <a:p>
            <a:pPr lvl="1"/>
            <a:r>
              <a:rPr lang="en-US" altLang="zh-TW" b="1" dirty="0">
                <a:solidFill>
                  <a:schemeClr val="tx1">
                    <a:lumMod val="95000"/>
                    <a:lumOff val="5000"/>
                  </a:schemeClr>
                </a:solidFill>
              </a:rPr>
              <a:t>Flatten</a:t>
            </a:r>
          </a:p>
          <a:p>
            <a:pPr lvl="1"/>
            <a:r>
              <a:rPr lang="en-US" altLang="zh-TW" b="1" dirty="0">
                <a:solidFill>
                  <a:schemeClr val="tx1">
                    <a:lumMod val="95000"/>
                    <a:lumOff val="5000"/>
                  </a:schemeClr>
                </a:solidFill>
              </a:rPr>
              <a:t>Input</a:t>
            </a:r>
          </a:p>
          <a:p>
            <a:pPr lvl="1"/>
            <a:r>
              <a:rPr lang="en-US" altLang="zh-TW" b="1" dirty="0">
                <a:solidFill>
                  <a:schemeClr val="tx1">
                    <a:lumMod val="95000"/>
                    <a:lumOff val="5000"/>
                  </a:schemeClr>
                </a:solidFill>
              </a:rPr>
              <a:t>Reshape</a:t>
            </a:r>
          </a:p>
          <a:p>
            <a:r>
              <a:rPr lang="en-US" altLang="zh-TW" dirty="0">
                <a:solidFill>
                  <a:schemeClr val="tx1">
                    <a:lumMod val="95000"/>
                    <a:lumOff val="5000"/>
                  </a:schemeClr>
                </a:solidFill>
              </a:rPr>
              <a:t>Convolutional Layers</a:t>
            </a:r>
          </a:p>
          <a:p>
            <a:pPr lvl="1"/>
            <a:r>
              <a:rPr lang="en-US" altLang="zh-TW" b="1" dirty="0">
                <a:solidFill>
                  <a:schemeClr val="tx1">
                    <a:lumMod val="95000"/>
                    <a:lumOff val="5000"/>
                  </a:schemeClr>
                </a:solidFill>
              </a:rPr>
              <a:t>Conv2D</a:t>
            </a:r>
          </a:p>
          <a:p>
            <a:pPr lvl="1"/>
            <a:r>
              <a:rPr lang="en-US" altLang="zh-TW" b="1" dirty="0">
                <a:solidFill>
                  <a:schemeClr val="tx1">
                    <a:lumMod val="95000"/>
                    <a:lumOff val="5000"/>
                  </a:schemeClr>
                </a:solidFill>
              </a:rPr>
              <a:t>ZeroPadding2D</a:t>
            </a:r>
          </a:p>
          <a:p>
            <a:r>
              <a:rPr lang="en-US" altLang="zh-TW" dirty="0">
                <a:solidFill>
                  <a:schemeClr val="tx1">
                    <a:lumMod val="95000"/>
                    <a:lumOff val="5000"/>
                  </a:schemeClr>
                </a:solidFill>
              </a:rPr>
              <a:t>Pooling Layers</a:t>
            </a:r>
          </a:p>
          <a:p>
            <a:pPr lvl="1"/>
            <a:r>
              <a:rPr lang="en-US" altLang="zh-TW" b="1" dirty="0" smtClean="0">
                <a:solidFill>
                  <a:schemeClr val="tx1">
                    <a:lumMod val="95000"/>
                    <a:lumOff val="5000"/>
                  </a:schemeClr>
                </a:solidFill>
              </a:rPr>
              <a:t>MaxPooling2D</a:t>
            </a:r>
            <a:endParaRPr lang="en-US" altLang="zh-TW" dirty="0" smtClean="0">
              <a:solidFill>
                <a:schemeClr val="tx1">
                  <a:lumMod val="95000"/>
                  <a:lumOff val="5000"/>
                </a:schemeClr>
              </a:solidFill>
            </a:endParaRPr>
          </a:p>
          <a:p>
            <a:endParaRPr lang="zh-TW" altLang="en-US" dirty="0">
              <a:solidFill>
                <a:schemeClr val="tx1">
                  <a:lumMod val="95000"/>
                  <a:lumOff val="5000"/>
                </a:schemeClr>
              </a:solidFill>
            </a:endParaRPr>
          </a:p>
        </p:txBody>
      </p:sp>
      <p:sp>
        <p:nvSpPr>
          <p:cNvPr id="4" name="文字版面配置區 3"/>
          <p:cNvSpPr>
            <a:spLocks noGrp="1"/>
          </p:cNvSpPr>
          <p:nvPr>
            <p:ph type="body" sz="half" idx="2"/>
          </p:nvPr>
        </p:nvSpPr>
        <p:spPr/>
        <p:txBody>
          <a:bodyPr>
            <a:normAutofit lnSpcReduction="10000"/>
          </a:bodyPr>
          <a:lstStyle/>
          <a:p>
            <a:r>
              <a:rPr lang="en-US" altLang="zh-TW" dirty="0">
                <a:solidFill>
                  <a:schemeClr val="tx1">
                    <a:lumMod val="95000"/>
                    <a:lumOff val="5000"/>
                  </a:schemeClr>
                </a:solidFill>
              </a:rPr>
              <a:t>Recurrent Layers</a:t>
            </a:r>
          </a:p>
          <a:p>
            <a:pPr lvl="1"/>
            <a:r>
              <a:rPr lang="en-US" altLang="zh-TW" b="1" dirty="0">
                <a:solidFill>
                  <a:schemeClr val="tx1">
                    <a:lumMod val="95000"/>
                    <a:lumOff val="5000"/>
                  </a:schemeClr>
                </a:solidFill>
              </a:rPr>
              <a:t>RNN</a:t>
            </a:r>
          </a:p>
          <a:p>
            <a:pPr lvl="1"/>
            <a:r>
              <a:rPr lang="en-US" altLang="zh-TW" b="1" dirty="0" err="1">
                <a:solidFill>
                  <a:schemeClr val="tx1">
                    <a:lumMod val="95000"/>
                    <a:lumOff val="5000"/>
                  </a:schemeClr>
                </a:solidFill>
              </a:rPr>
              <a:t>SimpleRNN</a:t>
            </a:r>
            <a:endParaRPr lang="en-US" altLang="zh-TW" b="1" dirty="0">
              <a:solidFill>
                <a:schemeClr val="tx1">
                  <a:lumMod val="95000"/>
                  <a:lumOff val="5000"/>
                </a:schemeClr>
              </a:solidFill>
            </a:endParaRPr>
          </a:p>
          <a:p>
            <a:pPr lvl="1"/>
            <a:r>
              <a:rPr lang="en-US" altLang="zh-TW" b="1" dirty="0">
                <a:solidFill>
                  <a:schemeClr val="tx1">
                    <a:lumMod val="95000"/>
                    <a:lumOff val="5000"/>
                  </a:schemeClr>
                </a:solidFill>
              </a:rPr>
              <a:t>GRU</a:t>
            </a:r>
          </a:p>
          <a:p>
            <a:pPr lvl="1"/>
            <a:r>
              <a:rPr lang="en-US" altLang="zh-TW" b="1" dirty="0">
                <a:solidFill>
                  <a:schemeClr val="tx1">
                    <a:lumMod val="95000"/>
                    <a:lumOff val="5000"/>
                  </a:schemeClr>
                </a:solidFill>
              </a:rPr>
              <a:t>LSTM</a:t>
            </a:r>
          </a:p>
          <a:p>
            <a:r>
              <a:rPr lang="en-US" altLang="zh-TW" dirty="0" smtClean="0">
                <a:solidFill>
                  <a:schemeClr val="tx1">
                    <a:lumMod val="95000"/>
                    <a:lumOff val="5000"/>
                  </a:schemeClr>
                </a:solidFill>
              </a:rPr>
              <a:t>Embedding Layers</a:t>
            </a:r>
          </a:p>
          <a:p>
            <a:pPr lvl="1"/>
            <a:r>
              <a:rPr lang="en-US" altLang="zh-TW" b="1" dirty="0">
                <a:solidFill>
                  <a:schemeClr val="tx1">
                    <a:lumMod val="95000"/>
                    <a:lumOff val="5000"/>
                  </a:schemeClr>
                </a:solidFill>
              </a:rPr>
              <a:t>Embedding</a:t>
            </a:r>
          </a:p>
          <a:p>
            <a:r>
              <a:rPr lang="en-US" altLang="zh-TW" dirty="0">
                <a:solidFill>
                  <a:schemeClr val="tx1">
                    <a:lumMod val="95000"/>
                    <a:lumOff val="5000"/>
                  </a:schemeClr>
                </a:solidFill>
              </a:rPr>
              <a:t>Layer </a:t>
            </a:r>
            <a:r>
              <a:rPr lang="en-US" altLang="zh-TW" dirty="0" smtClean="0">
                <a:solidFill>
                  <a:schemeClr val="tx1">
                    <a:lumMod val="95000"/>
                    <a:lumOff val="5000"/>
                  </a:schemeClr>
                </a:solidFill>
              </a:rPr>
              <a:t>wrappers</a:t>
            </a:r>
          </a:p>
          <a:p>
            <a:pPr lvl="1"/>
            <a:r>
              <a:rPr lang="en-US" altLang="zh-TW" b="1" dirty="0">
                <a:solidFill>
                  <a:schemeClr val="tx1">
                    <a:lumMod val="95000"/>
                    <a:lumOff val="5000"/>
                  </a:schemeClr>
                </a:solidFill>
              </a:rPr>
              <a:t>Bidirectional</a:t>
            </a:r>
            <a:endParaRPr lang="zh-TW" altLang="en-US" b="1" dirty="0">
              <a:solidFill>
                <a:schemeClr val="tx1">
                  <a:lumMod val="95000"/>
                  <a:lumOff val="5000"/>
                </a:schemeClr>
              </a:solidFill>
            </a:endParaRPr>
          </a:p>
        </p:txBody>
      </p:sp>
      <p:sp>
        <p:nvSpPr>
          <p:cNvPr id="3" name="標題 2"/>
          <p:cNvSpPr>
            <a:spLocks noGrp="1"/>
          </p:cNvSpPr>
          <p:nvPr>
            <p:ph type="title"/>
          </p:nvPr>
        </p:nvSpPr>
        <p:spPr/>
        <p:txBody>
          <a:bodyPr/>
          <a:lstStyle/>
          <a:p>
            <a:r>
              <a:rPr lang="en-US" altLang="zh-TW" dirty="0" err="1">
                <a:solidFill>
                  <a:schemeClr val="tx1">
                    <a:lumMod val="95000"/>
                    <a:lumOff val="5000"/>
                  </a:schemeClr>
                </a:solidFill>
              </a:rPr>
              <a:t>Keras</a:t>
            </a:r>
            <a:r>
              <a:rPr lang="en-US" altLang="zh-TW" dirty="0">
                <a:solidFill>
                  <a:schemeClr val="tx1">
                    <a:lumMod val="95000"/>
                    <a:lumOff val="5000"/>
                  </a:schemeClr>
                </a:solidFill>
              </a:rPr>
              <a:t> Layers</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476940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lumMod val="95000"/>
                    <a:lumOff val="5000"/>
                  </a:schemeClr>
                </a:solidFill>
              </a:rPr>
              <a:t>Transfer </a:t>
            </a:r>
            <a:r>
              <a:rPr lang="en-US" altLang="zh-TW" dirty="0" smtClean="0">
                <a:solidFill>
                  <a:schemeClr val="tx1">
                    <a:lumMod val="95000"/>
                    <a:lumOff val="5000"/>
                  </a:schemeClr>
                </a:solidFill>
              </a:rPr>
              <a:t>VGG model</a:t>
            </a:r>
            <a:endParaRPr lang="zh-TW" altLang="en-US" dirty="0"/>
          </a:p>
        </p:txBody>
      </p:sp>
      <p:pic>
        <p:nvPicPr>
          <p:cNvPr id="3076" name="Picture 4" descr="「VGG16 model transfer」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7543800" cy="442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563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3509413B-C25F-4AD9-A20B-1B2BD8F7869A}" type="slidenum">
              <a:rPr lang="en-US" smtClean="0"/>
              <a:t>39</a:t>
            </a:fld>
            <a:r>
              <a:rPr lang="en-US" altLang="zh-TW" smtClean="0"/>
              <a:t>/9</a:t>
            </a:r>
            <a:endParaRPr lang="en-US" dirty="0"/>
          </a:p>
        </p:txBody>
      </p:sp>
      <p:sp>
        <p:nvSpPr>
          <p:cNvPr id="3" name="矩形 2"/>
          <p:cNvSpPr/>
          <p:nvPr/>
        </p:nvSpPr>
        <p:spPr>
          <a:xfrm>
            <a:off x="1295400" y="1600200"/>
            <a:ext cx="10806420" cy="923330"/>
          </a:xfrm>
          <a:prstGeom prst="rect">
            <a:avLst/>
          </a:prstGeom>
        </p:spPr>
        <p:txBody>
          <a:bodyPr wrap="none">
            <a:spAutoFit/>
          </a:bodyPr>
          <a:lstStyle/>
          <a:p>
            <a:r>
              <a:rPr lang="en-US" altLang="zh-TW" sz="5400" smtClean="0"/>
              <a:t>03-Learning </a:t>
            </a:r>
            <a:r>
              <a:rPr lang="en-US" altLang="zh-TW" sz="5400"/>
              <a:t>Deep </a:t>
            </a:r>
            <a:r>
              <a:rPr lang="en-US" altLang="zh-TW" sz="5400" smtClean="0"/>
              <a:t>Learning-based AOI</a:t>
            </a:r>
            <a:endParaRPr lang="zh-TW" altLang="en-US" sz="5400"/>
          </a:p>
        </p:txBody>
      </p:sp>
    </p:spTree>
    <p:extLst>
      <p:ext uri="{BB962C8B-B14F-4D97-AF65-F5344CB8AC3E}">
        <p14:creationId xmlns:p14="http://schemas.microsoft.com/office/powerpoint/2010/main" val="174770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Automated </a:t>
            </a:r>
            <a:r>
              <a:rPr lang="en-US" altLang="zh-TW" dirty="0">
                <a:latin typeface="Times New Roman" panose="02020603050405020304" pitchFamily="18" charset="0"/>
                <a:cs typeface="Times New Roman" panose="02020603050405020304" pitchFamily="18" charset="0"/>
              </a:rPr>
              <a:t>Optical Inspection</a:t>
            </a:r>
            <a:endParaRPr lang="zh-TW" altLang="en-US" dirty="0"/>
          </a:p>
        </p:txBody>
      </p:sp>
      <p:pic>
        <p:nvPicPr>
          <p:cNvPr id="30722" name="Picture 2" descr="ãAOI system architecture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10214372"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315200" y="5562600"/>
            <a:ext cx="6096000" cy="923330"/>
          </a:xfrm>
          <a:prstGeom prst="rect">
            <a:avLst/>
          </a:prstGeom>
        </p:spPr>
        <p:txBody>
          <a:bodyPr>
            <a:spAutoFit/>
          </a:bodyPr>
          <a:lstStyle/>
          <a:p>
            <a:r>
              <a:rPr lang="en-US" altLang="zh-TW" dirty="0"/>
              <a:t>SPI (Solder Paste Inspection)</a:t>
            </a:r>
          </a:p>
          <a:p>
            <a:r>
              <a:rPr lang="en-US" altLang="zh-TW" dirty="0">
                <a:solidFill>
                  <a:srgbClr val="DD4B39"/>
                </a:solidFill>
                <a:latin typeface="arial" panose="020B0604020202020204" pitchFamily="34" charset="0"/>
              </a:rPr>
              <a:t>AOI</a:t>
            </a:r>
            <a:r>
              <a:rPr lang="en-US" altLang="zh-TW" dirty="0">
                <a:solidFill>
                  <a:srgbClr val="545454"/>
                </a:solidFill>
                <a:latin typeface="arial" panose="020B0604020202020204" pitchFamily="34" charset="0"/>
              </a:rPr>
              <a:t> (Auto Optical Inspection)</a:t>
            </a:r>
          </a:p>
          <a:p>
            <a:r>
              <a:rPr lang="en-US" altLang="zh-TW" dirty="0"/>
              <a:t>AXI (Automatic X-ray Inspection)</a:t>
            </a:r>
            <a:endParaRPr lang="zh-TW" altLang="en-US" dirty="0"/>
          </a:p>
        </p:txBody>
      </p:sp>
    </p:spTree>
    <p:extLst>
      <p:ext uri="{BB962C8B-B14F-4D97-AF65-F5344CB8AC3E}">
        <p14:creationId xmlns:p14="http://schemas.microsoft.com/office/powerpoint/2010/main" val="39214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solidFill>
                  <a:schemeClr val="tx1">
                    <a:lumMod val="95000"/>
                    <a:lumOff val="5000"/>
                  </a:schemeClr>
                </a:solidFill>
              </a:rPr>
              <a:t>AIdea AOI project</a:t>
            </a:r>
            <a:endParaRPr lang="zh-TW" altLang="en-US">
              <a:solidFill>
                <a:schemeClr val="tx1">
                  <a:lumMod val="95000"/>
                  <a:lumOff val="5000"/>
                </a:schemeClr>
              </a:solidFill>
            </a:endParaRPr>
          </a:p>
        </p:txBody>
      </p:sp>
      <p:sp>
        <p:nvSpPr>
          <p:cNvPr id="3" name="投影片編號版面配置區 2"/>
          <p:cNvSpPr>
            <a:spLocks noGrp="1"/>
          </p:cNvSpPr>
          <p:nvPr>
            <p:ph type="sldNum" sz="quarter" idx="12"/>
          </p:nvPr>
        </p:nvSpPr>
        <p:spPr/>
        <p:txBody>
          <a:bodyPr/>
          <a:lstStyle/>
          <a:p>
            <a:fld id="{3509413B-C25F-4AD9-A20B-1B2BD8F7869A}" type="slidenum">
              <a:rPr lang="en-US" smtClean="0"/>
              <a:pPr/>
              <a:t>40</a:t>
            </a:fld>
            <a:r>
              <a:rPr lang="en-US" altLang="zh-TW" smtClean="0"/>
              <a:t>/9</a:t>
            </a:r>
            <a:endParaRPr lang="en-US" dirty="0"/>
          </a:p>
        </p:txBody>
      </p:sp>
      <p:sp>
        <p:nvSpPr>
          <p:cNvPr id="4" name="矩形 3"/>
          <p:cNvSpPr/>
          <p:nvPr/>
        </p:nvSpPr>
        <p:spPr>
          <a:xfrm>
            <a:off x="1995055" y="1401474"/>
            <a:ext cx="7924800" cy="369332"/>
          </a:xfrm>
          <a:prstGeom prst="rect">
            <a:avLst/>
          </a:prstGeom>
        </p:spPr>
        <p:txBody>
          <a:bodyPr wrap="square">
            <a:spAutoFit/>
          </a:bodyPr>
          <a:lstStyle/>
          <a:p>
            <a:r>
              <a:rPr lang="en-US" altLang="zh-TW" dirty="0">
                <a:hlinkClick r:id="rId2"/>
              </a:rPr>
              <a:t>https://aidea-web.tw/topic/a49e3f76-69c9-4a4a-bcfc-c882840b3f27</a:t>
            </a:r>
            <a:endParaRPr lang="zh-TW" altLang="en-US" dirty="0"/>
          </a:p>
        </p:txBody>
      </p:sp>
      <p:pic>
        <p:nvPicPr>
          <p:cNvPr id="5" name="圖片 4"/>
          <p:cNvPicPr>
            <a:picLocks noChangeAspect="1"/>
          </p:cNvPicPr>
          <p:nvPr/>
        </p:nvPicPr>
        <p:blipFill>
          <a:blip r:embed="rId3"/>
          <a:stretch>
            <a:fillRect/>
          </a:stretch>
        </p:blipFill>
        <p:spPr>
          <a:xfrm>
            <a:off x="2057400" y="1721350"/>
            <a:ext cx="8679932" cy="4602879"/>
          </a:xfrm>
          <a:prstGeom prst="rect">
            <a:avLst/>
          </a:prstGeom>
        </p:spPr>
      </p:pic>
    </p:spTree>
    <p:extLst>
      <p:ext uri="{BB962C8B-B14F-4D97-AF65-F5344CB8AC3E}">
        <p14:creationId xmlns:p14="http://schemas.microsoft.com/office/powerpoint/2010/main" val="2215272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solidFill>
                  <a:schemeClr val="tx1">
                    <a:lumMod val="95000"/>
                    <a:lumOff val="5000"/>
                  </a:schemeClr>
                </a:solidFill>
              </a:rPr>
              <a:t>Google Drive</a:t>
            </a:r>
            <a:endParaRPr lang="zh-TW" altLang="en-US">
              <a:solidFill>
                <a:schemeClr val="tx1">
                  <a:lumMod val="95000"/>
                  <a:lumOff val="5000"/>
                </a:schemeClr>
              </a:solidFill>
            </a:endParaRPr>
          </a:p>
        </p:txBody>
      </p:sp>
      <p:sp>
        <p:nvSpPr>
          <p:cNvPr id="3" name="投影片編號版面配置區 2"/>
          <p:cNvSpPr>
            <a:spLocks noGrp="1"/>
          </p:cNvSpPr>
          <p:nvPr>
            <p:ph type="sldNum" sz="quarter" idx="12"/>
          </p:nvPr>
        </p:nvSpPr>
        <p:spPr/>
        <p:txBody>
          <a:bodyPr/>
          <a:lstStyle/>
          <a:p>
            <a:fld id="{3509413B-C25F-4AD9-A20B-1B2BD8F7869A}" type="slidenum">
              <a:rPr lang="en-US" smtClean="0"/>
              <a:pPr/>
              <a:t>41</a:t>
            </a:fld>
            <a:r>
              <a:rPr lang="en-US" altLang="zh-TW" smtClean="0"/>
              <a:t>/9</a:t>
            </a:r>
            <a:endParaRPr lang="en-US" dirty="0"/>
          </a:p>
        </p:txBody>
      </p:sp>
      <p:pic>
        <p:nvPicPr>
          <p:cNvPr id="5" name="圖片 4"/>
          <p:cNvPicPr>
            <a:picLocks noChangeAspect="1"/>
          </p:cNvPicPr>
          <p:nvPr/>
        </p:nvPicPr>
        <p:blipFill>
          <a:blip r:embed="rId2"/>
          <a:stretch>
            <a:fillRect/>
          </a:stretch>
        </p:blipFill>
        <p:spPr>
          <a:xfrm>
            <a:off x="2895600" y="2590800"/>
            <a:ext cx="6370872" cy="3360711"/>
          </a:xfrm>
          <a:prstGeom prst="rect">
            <a:avLst/>
          </a:prstGeom>
        </p:spPr>
      </p:pic>
      <p:sp>
        <p:nvSpPr>
          <p:cNvPr id="6" name="矩形 5"/>
          <p:cNvSpPr/>
          <p:nvPr/>
        </p:nvSpPr>
        <p:spPr>
          <a:xfrm>
            <a:off x="2895600" y="1839719"/>
            <a:ext cx="8839200" cy="369332"/>
          </a:xfrm>
          <a:prstGeom prst="rect">
            <a:avLst/>
          </a:prstGeom>
        </p:spPr>
        <p:txBody>
          <a:bodyPr wrap="square">
            <a:spAutoFit/>
          </a:bodyPr>
          <a:lstStyle/>
          <a:p>
            <a:r>
              <a:rPr lang="en-US" altLang="zh-TW">
                <a:solidFill>
                  <a:srgbClr val="212121"/>
                </a:solidFill>
                <a:latin typeface="Roboto"/>
              </a:rPr>
              <a:t>Click </a:t>
            </a:r>
            <a:r>
              <a:rPr lang="en-US" altLang="zh-TW">
                <a:latin typeface="Roboto"/>
                <a:hlinkClick r:id="rId3"/>
              </a:rPr>
              <a:t>https://drive.google.com/open?id=15tGIHAPAatgdB8iZh_m80jCBPa-CrI_P</a:t>
            </a:r>
            <a:endParaRPr lang="zh-TW" altLang="en-US"/>
          </a:p>
        </p:txBody>
      </p:sp>
    </p:spTree>
    <p:extLst>
      <p:ext uri="{BB962C8B-B14F-4D97-AF65-F5344CB8AC3E}">
        <p14:creationId xmlns:p14="http://schemas.microsoft.com/office/powerpoint/2010/main" val="2409602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solidFill>
                  <a:schemeClr val="tx1">
                    <a:lumMod val="95000"/>
                    <a:lumOff val="5000"/>
                  </a:schemeClr>
                </a:solidFill>
              </a:rPr>
              <a:t>Google Colab</a:t>
            </a:r>
            <a:endParaRPr lang="zh-TW" altLang="en-US">
              <a:solidFill>
                <a:schemeClr val="tx1">
                  <a:lumMod val="95000"/>
                  <a:lumOff val="5000"/>
                </a:schemeClr>
              </a:solidFill>
            </a:endParaRPr>
          </a:p>
        </p:txBody>
      </p:sp>
      <p:sp>
        <p:nvSpPr>
          <p:cNvPr id="3" name="投影片編號版面配置區 2"/>
          <p:cNvSpPr>
            <a:spLocks noGrp="1"/>
          </p:cNvSpPr>
          <p:nvPr>
            <p:ph type="sldNum" sz="quarter" idx="12"/>
          </p:nvPr>
        </p:nvSpPr>
        <p:spPr/>
        <p:txBody>
          <a:bodyPr/>
          <a:lstStyle/>
          <a:p>
            <a:fld id="{3509413B-C25F-4AD9-A20B-1B2BD8F7869A}" type="slidenum">
              <a:rPr lang="en-US" smtClean="0"/>
              <a:pPr/>
              <a:t>42</a:t>
            </a:fld>
            <a:r>
              <a:rPr lang="en-US" altLang="zh-TW" smtClean="0"/>
              <a:t>/9</a:t>
            </a:r>
            <a:endParaRPr lang="en-US" dirty="0"/>
          </a:p>
        </p:txBody>
      </p:sp>
      <p:pic>
        <p:nvPicPr>
          <p:cNvPr id="4" name="圖片 3"/>
          <p:cNvPicPr>
            <a:picLocks noChangeAspect="1"/>
          </p:cNvPicPr>
          <p:nvPr/>
        </p:nvPicPr>
        <p:blipFill>
          <a:blip r:embed="rId2"/>
          <a:stretch>
            <a:fillRect/>
          </a:stretch>
        </p:blipFill>
        <p:spPr>
          <a:xfrm>
            <a:off x="2667000" y="1676400"/>
            <a:ext cx="6683319" cy="3650296"/>
          </a:xfrm>
          <a:prstGeom prst="rect">
            <a:avLst/>
          </a:prstGeom>
        </p:spPr>
      </p:pic>
    </p:spTree>
    <p:extLst>
      <p:ext uri="{BB962C8B-B14F-4D97-AF65-F5344CB8AC3E}">
        <p14:creationId xmlns:p14="http://schemas.microsoft.com/office/powerpoint/2010/main" val="2093146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8869080" y="4127040"/>
            <a:ext cx="884880" cy="885960"/>
          </a:xfrm>
          <a:prstGeom prst="ellipse">
            <a:avLst/>
          </a:prstGeom>
          <a:solidFill>
            <a:srgbClr val="92D050"/>
          </a:solidFill>
          <a:ln w="25560">
            <a:noFill/>
          </a:ln>
        </p:spPr>
      </p:sp>
      <p:sp>
        <p:nvSpPr>
          <p:cNvPr id="297" name="CustomShape 2"/>
          <p:cNvSpPr/>
          <p:nvPr/>
        </p:nvSpPr>
        <p:spPr>
          <a:xfrm>
            <a:off x="8952600" y="4210560"/>
            <a:ext cx="702000" cy="703440"/>
          </a:xfrm>
          <a:prstGeom prst="ellipse">
            <a:avLst/>
          </a:prstGeom>
          <a:solidFill>
            <a:srgbClr val="FFFFFF"/>
          </a:solidFill>
          <a:ln w="25560">
            <a:noFill/>
          </a:ln>
        </p:spPr>
      </p:sp>
      <p:sp>
        <p:nvSpPr>
          <p:cNvPr id="298" name="CustomShape 3"/>
          <p:cNvSpPr/>
          <p:nvPr/>
        </p:nvSpPr>
        <p:spPr>
          <a:xfrm>
            <a:off x="9311520" y="3562920"/>
            <a:ext cx="978840" cy="978840"/>
          </a:xfrm>
          <a:prstGeom prst="ellipse">
            <a:avLst/>
          </a:prstGeom>
          <a:solidFill>
            <a:srgbClr val="FFD03B"/>
          </a:solidFill>
          <a:ln w="25560">
            <a:noFill/>
          </a:ln>
        </p:spPr>
      </p:sp>
      <p:sp>
        <p:nvSpPr>
          <p:cNvPr id="299" name="CustomShape 4"/>
          <p:cNvSpPr/>
          <p:nvPr/>
        </p:nvSpPr>
        <p:spPr>
          <a:xfrm>
            <a:off x="9403320" y="3655080"/>
            <a:ext cx="777600" cy="777600"/>
          </a:xfrm>
          <a:prstGeom prst="ellipse">
            <a:avLst/>
          </a:prstGeom>
          <a:solidFill>
            <a:srgbClr val="FFFFFF"/>
          </a:solidFill>
          <a:ln w="25560">
            <a:noFill/>
          </a:ln>
        </p:spPr>
      </p:sp>
      <p:sp>
        <p:nvSpPr>
          <p:cNvPr id="300" name="CustomShape 5"/>
          <p:cNvSpPr/>
          <p:nvPr/>
        </p:nvSpPr>
        <p:spPr>
          <a:xfrm>
            <a:off x="1567200" y="2852640"/>
            <a:ext cx="801360" cy="1309320"/>
          </a:xfrm>
          <a:prstGeom prst="rect">
            <a:avLst/>
          </a:prstGeom>
          <a:solidFill>
            <a:srgbClr val="FFC000"/>
          </a:solidFill>
          <a:ln>
            <a:noFill/>
          </a:ln>
        </p:spPr>
        <p:txBody>
          <a:bodyPr wrap="none" lIns="90000" tIns="45000" rIns="90000" bIns="45000"/>
          <a:lstStyle/>
          <a:p>
            <a:pPr>
              <a:lnSpc>
                <a:spcPct val="100000"/>
              </a:lnSpc>
            </a:pPr>
            <a:r>
              <a:rPr lang="en-IN" sz="8000">
                <a:solidFill>
                  <a:srgbClr val="FFFFFF"/>
                </a:solidFill>
                <a:latin typeface="Baskerville Old Face"/>
                <a:ea typeface="宋体"/>
              </a:rPr>
              <a:t>T</a:t>
            </a:r>
            <a:endParaRPr/>
          </a:p>
        </p:txBody>
      </p:sp>
      <p:sp>
        <p:nvSpPr>
          <p:cNvPr id="301" name="CustomShape 6"/>
          <p:cNvSpPr/>
          <p:nvPr/>
        </p:nvSpPr>
        <p:spPr>
          <a:xfrm>
            <a:off x="2018280" y="2852640"/>
            <a:ext cx="3617640" cy="1309320"/>
          </a:xfrm>
          <a:prstGeom prst="rect">
            <a:avLst/>
          </a:prstGeom>
          <a:noFill/>
          <a:ln>
            <a:noFill/>
          </a:ln>
        </p:spPr>
        <p:txBody>
          <a:bodyPr wrap="none" lIns="90000" tIns="45000" rIns="90000" bIns="45000"/>
          <a:lstStyle/>
          <a:p>
            <a:pPr>
              <a:lnSpc>
                <a:spcPct val="100000"/>
              </a:lnSpc>
            </a:pPr>
            <a:r>
              <a:rPr lang="en-IN" sz="8000">
                <a:solidFill>
                  <a:srgbClr val="808080"/>
                </a:solidFill>
                <a:latin typeface="Baskerville Old Face"/>
                <a:ea typeface="华文细黑"/>
              </a:rPr>
              <a:t>hanks!</a:t>
            </a:r>
            <a:endParaRPr/>
          </a:p>
        </p:txBody>
      </p:sp>
      <p:sp>
        <p:nvSpPr>
          <p:cNvPr id="304" name="CustomShape 9"/>
          <p:cNvSpPr/>
          <p:nvPr/>
        </p:nvSpPr>
        <p:spPr>
          <a:xfrm>
            <a:off x="1524000" y="0"/>
            <a:ext cx="9143640" cy="1915920"/>
          </a:xfrm>
          <a:prstGeom prst="rect">
            <a:avLst/>
          </a:prstGeom>
          <a:solidFill>
            <a:srgbClr val="9DCF65"/>
          </a:solidFill>
          <a:ln w="25560">
            <a:noFill/>
          </a:ln>
        </p:spPr>
      </p:sp>
      <p:sp>
        <p:nvSpPr>
          <p:cNvPr id="305" name="CustomShape 10"/>
          <p:cNvSpPr/>
          <p:nvPr/>
        </p:nvSpPr>
        <p:spPr>
          <a:xfrm>
            <a:off x="1524000" y="5013360"/>
            <a:ext cx="9143640" cy="1915920"/>
          </a:xfrm>
          <a:prstGeom prst="rect">
            <a:avLst/>
          </a:prstGeom>
          <a:solidFill>
            <a:srgbClr val="1CD0FF"/>
          </a:solidFill>
          <a:ln w="25560">
            <a:noFill/>
          </a:ln>
        </p:spPr>
      </p:sp>
      <p:sp>
        <p:nvSpPr>
          <p:cNvPr id="306" name="CustomShape 11"/>
          <p:cNvSpPr/>
          <p:nvPr/>
        </p:nvSpPr>
        <p:spPr>
          <a:xfrm>
            <a:off x="7883400" y="3936240"/>
            <a:ext cx="477360" cy="477360"/>
          </a:xfrm>
          <a:prstGeom prst="ellipse">
            <a:avLst/>
          </a:prstGeom>
          <a:solidFill>
            <a:srgbClr val="57D3FF"/>
          </a:solidFill>
          <a:ln w="25560">
            <a:noFill/>
          </a:ln>
        </p:spPr>
      </p:sp>
      <p:sp>
        <p:nvSpPr>
          <p:cNvPr id="307" name="CustomShape 12"/>
          <p:cNvSpPr/>
          <p:nvPr/>
        </p:nvSpPr>
        <p:spPr>
          <a:xfrm>
            <a:off x="7928040" y="3980520"/>
            <a:ext cx="379440" cy="379440"/>
          </a:xfrm>
          <a:prstGeom prst="ellipse">
            <a:avLst/>
          </a:prstGeom>
          <a:solidFill>
            <a:srgbClr val="FFFFFF"/>
          </a:solidFill>
          <a:ln w="25560">
            <a:noFill/>
          </a:ln>
        </p:spPr>
      </p:sp>
      <p:sp>
        <p:nvSpPr>
          <p:cNvPr id="308" name="CustomShape 13"/>
          <p:cNvSpPr/>
          <p:nvPr/>
        </p:nvSpPr>
        <p:spPr>
          <a:xfrm>
            <a:off x="5232000" y="4581000"/>
            <a:ext cx="2087280" cy="364680"/>
          </a:xfrm>
          <a:prstGeom prst="rect">
            <a:avLst/>
          </a:prstGeom>
          <a:noFill/>
          <a:ln w="9360">
            <a:noFill/>
          </a:ln>
        </p:spPr>
      </p:sp>
      <p:sp>
        <p:nvSpPr>
          <p:cNvPr id="2" name="文字方塊 1"/>
          <p:cNvSpPr txBox="1"/>
          <p:nvPr/>
        </p:nvSpPr>
        <p:spPr>
          <a:xfrm>
            <a:off x="4934463" y="1983601"/>
            <a:ext cx="3607078" cy="2215991"/>
          </a:xfrm>
          <a:prstGeom prst="rect">
            <a:avLst/>
          </a:prstGeom>
          <a:noFill/>
        </p:spPr>
        <p:txBody>
          <a:bodyPr wrap="none" rtlCol="0">
            <a:spAutoFit/>
          </a:bodyPr>
          <a:lstStyle/>
          <a:p>
            <a:r>
              <a:rPr lang="en-US" altLang="zh-TW" sz="13800" dirty="0"/>
              <a:t>Q&amp;A</a:t>
            </a:r>
            <a:endParaRPr lang="zh-TW" altLang="en-US" sz="13800" dirty="0"/>
          </a:p>
        </p:txBody>
      </p:sp>
      <p:sp>
        <p:nvSpPr>
          <p:cNvPr id="3" name="投影片編號版面配置區 2"/>
          <p:cNvSpPr>
            <a:spLocks noGrp="1"/>
          </p:cNvSpPr>
          <p:nvPr>
            <p:ph type="sldNum" sz="quarter" idx="12"/>
          </p:nvPr>
        </p:nvSpPr>
        <p:spPr/>
        <p:txBody>
          <a:bodyPr/>
          <a:lstStyle/>
          <a:p>
            <a:fld id="{3509413B-C25F-4AD9-A20B-1B2BD8F7869A}" type="slidenum">
              <a:rPr lang="en-US" smtClean="0"/>
              <a:t>43</a:t>
            </a:fld>
            <a:endParaRPr lang="en-US"/>
          </a:p>
        </p:txBody>
      </p:sp>
    </p:spTree>
    <p:extLst>
      <p:ext uri="{BB962C8B-B14F-4D97-AF65-F5344CB8AC3E}">
        <p14:creationId xmlns:p14="http://schemas.microsoft.com/office/powerpoint/2010/main" val="131940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SPI, AOI, AXI</a:t>
            </a:r>
            <a:endParaRPr lang="zh-TW" altLang="en-US" dirty="0"/>
          </a:p>
        </p:txBody>
      </p:sp>
      <p:pic>
        <p:nvPicPr>
          <p:cNvPr id="3" name="Picture 4" descr="ãAOI system architecture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08920"/>
            <a:ext cx="8283882"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79976" y="1340769"/>
            <a:ext cx="4225580" cy="1200329"/>
          </a:xfrm>
          <a:prstGeom prst="rect">
            <a:avLst/>
          </a:prstGeom>
        </p:spPr>
        <p:txBody>
          <a:bodyPr wrap="none">
            <a:spAutoFit/>
          </a:bodyPr>
          <a:lstStyle/>
          <a:p>
            <a:r>
              <a:rPr lang="en-US" altLang="zh-TW" sz="2400" dirty="0"/>
              <a:t>SPI (Solder Paste Inspection)</a:t>
            </a:r>
          </a:p>
          <a:p>
            <a:r>
              <a:rPr lang="en-US" altLang="zh-TW" sz="2400" dirty="0">
                <a:solidFill>
                  <a:srgbClr val="DD4B39"/>
                </a:solidFill>
                <a:latin typeface="arial" panose="020B0604020202020204" pitchFamily="34" charset="0"/>
              </a:rPr>
              <a:t>AOI</a:t>
            </a:r>
            <a:r>
              <a:rPr lang="en-US" altLang="zh-TW" sz="2400" dirty="0">
                <a:solidFill>
                  <a:srgbClr val="545454"/>
                </a:solidFill>
                <a:latin typeface="arial" panose="020B0604020202020204" pitchFamily="34" charset="0"/>
              </a:rPr>
              <a:t> (Auto Optical Inspection)</a:t>
            </a:r>
          </a:p>
          <a:p>
            <a:r>
              <a:rPr lang="en-US" altLang="zh-TW" sz="2400" dirty="0"/>
              <a:t>AXI (Automatic X-ray Inspection)</a:t>
            </a:r>
            <a:endParaRPr lang="zh-TW" altLang="en-US" sz="2400" dirty="0"/>
          </a:p>
        </p:txBody>
      </p:sp>
    </p:spTree>
    <p:extLst>
      <p:ext uri="{BB962C8B-B14F-4D97-AF65-F5344CB8AC3E}">
        <p14:creationId xmlns:p14="http://schemas.microsoft.com/office/powerpoint/2010/main" val="103298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AOI system </a:t>
            </a:r>
            <a:r>
              <a:rPr lang="en-US" altLang="zh-TW" dirty="0" smtClean="0">
                <a:latin typeface="Times New Roman" panose="02020603050405020304" pitchFamily="18" charset="0"/>
                <a:cs typeface="Times New Roman" panose="02020603050405020304" pitchFamily="18" charset="0"/>
              </a:rPr>
              <a:t>architecture</a:t>
            </a:r>
            <a:endParaRPr lang="zh-TW" altLang="en-US" dirty="0"/>
          </a:p>
        </p:txBody>
      </p:sp>
      <p:pic>
        <p:nvPicPr>
          <p:cNvPr id="43010" name="Picture 2" descr="ç¸éå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700809"/>
            <a:ext cx="7200800" cy="499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23792" y="548680"/>
            <a:ext cx="2812440" cy="667236"/>
          </a:xfrm>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AOI Machine</a:t>
            </a:r>
            <a:endParaRPr lang="zh-TW" altLang="en-US" dirty="0"/>
          </a:p>
        </p:txBody>
      </p:sp>
      <p:pic>
        <p:nvPicPr>
          <p:cNvPr id="44034" name="Picture 2" descr="ãAOI system architectureãçåçæå°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828800"/>
            <a:ext cx="4640066" cy="464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7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Machine Learning model </a:t>
            </a:r>
            <a:endParaRPr lang="zh-TW" altLang="en-US" dirty="0"/>
          </a:p>
        </p:txBody>
      </p:sp>
      <p:pic>
        <p:nvPicPr>
          <p:cNvPr id="45058" name="Picture 2" descr="https://miro.medium.com/max/700/1*VsGJTjMp75Uz0qmJa_Ly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2204865"/>
            <a:ext cx="666750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2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AOI with Deep Learning models</a:t>
            </a:r>
            <a:endParaRPr lang="zh-TW" altLang="en-US" dirty="0"/>
          </a:p>
        </p:txBody>
      </p:sp>
      <p:pic>
        <p:nvPicPr>
          <p:cNvPr id="47108" name="Picture 4" descr="ãaoi deep learning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060848"/>
            <a:ext cx="7859216" cy="436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0420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Office-Files-PowerPoint-Template-27596</Template>
  <TotalTime>10025</TotalTime>
  <Words>1654</Words>
  <Application>Microsoft Office PowerPoint</Application>
  <PresentationFormat>寬螢幕</PresentationFormat>
  <Paragraphs>920</Paragraphs>
  <Slides>43</Slides>
  <Notes>1</Notes>
  <HiddenSlides>1</HiddenSlides>
  <MMClips>0</MMClips>
  <ScaleCrop>false</ScaleCrop>
  <HeadingPairs>
    <vt:vector size="8" baseType="variant">
      <vt:variant>
        <vt:lpstr>使用字型</vt:lpstr>
      </vt:variant>
      <vt:variant>
        <vt:i4>20</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65" baseType="lpstr">
      <vt:lpstr>等线</vt:lpstr>
      <vt:lpstr>궁서</vt:lpstr>
      <vt:lpstr>MS PGothic</vt:lpstr>
      <vt:lpstr>Noto Sans CJK SC Regular</vt:lpstr>
      <vt:lpstr>Roboto</vt:lpstr>
      <vt:lpstr>SFMono-Regular</vt:lpstr>
      <vt:lpstr>宋体</vt:lpstr>
      <vt:lpstr>华文细黑</vt:lpstr>
      <vt:lpstr>微軟正黑體</vt:lpstr>
      <vt:lpstr>新細明體</vt:lpstr>
      <vt:lpstr>Arial</vt:lpstr>
      <vt:lpstr>Arial</vt:lpstr>
      <vt:lpstr>Baskerville Old Face</vt:lpstr>
      <vt:lpstr>Calibri</vt:lpstr>
      <vt:lpstr>Century Gothic</vt:lpstr>
      <vt:lpstr>Comic Sans MS</vt:lpstr>
      <vt:lpstr>Tahoma</vt:lpstr>
      <vt:lpstr>Times New Roman</vt:lpstr>
      <vt:lpstr>Trebuchet MS</vt:lpstr>
      <vt:lpstr>Wingdings</vt:lpstr>
      <vt:lpstr>Office 佈景主題</vt:lpstr>
      <vt:lpstr>方程式</vt:lpstr>
      <vt:lpstr>PowerPoint 簡報</vt:lpstr>
      <vt:lpstr>PowerPoint 簡報</vt:lpstr>
      <vt:lpstr>PowerPoint 簡報</vt:lpstr>
      <vt:lpstr>Automated Optical Inspection</vt:lpstr>
      <vt:lpstr>SPI, AOI, AXI</vt:lpstr>
      <vt:lpstr>AOI system architecture</vt:lpstr>
      <vt:lpstr>AOI Machine</vt:lpstr>
      <vt:lpstr>Machine Learning model </vt:lpstr>
      <vt:lpstr>AOI with Deep Learning models</vt:lpstr>
      <vt:lpstr>PowerPoint 簡報</vt:lpstr>
      <vt:lpstr>HOW IT WORKS</vt:lpstr>
      <vt:lpstr>Feed Forward Neural Networks</vt:lpstr>
      <vt:lpstr>MNIST handwritten digit dataset</vt:lpstr>
      <vt:lpstr>Feed Forward Neural Networks</vt:lpstr>
      <vt:lpstr>Drawbacks of Feed Forward neural networks</vt:lpstr>
      <vt:lpstr>Scaling, and other forms of distortion </vt:lpstr>
      <vt:lpstr>CNN History</vt:lpstr>
      <vt:lpstr>CNN</vt:lpstr>
      <vt:lpstr>Convolutional neural network(CNN)</vt:lpstr>
      <vt:lpstr>Convolutional layer</vt:lpstr>
      <vt:lpstr>Pooling layer</vt:lpstr>
      <vt:lpstr>Convolution</vt:lpstr>
      <vt:lpstr>Convolution</vt:lpstr>
      <vt:lpstr>Convolution</vt:lpstr>
      <vt:lpstr>Convolution</vt:lpstr>
      <vt:lpstr>Convolution</vt:lpstr>
      <vt:lpstr>Color image: RGB 3 channels</vt:lpstr>
      <vt:lpstr>PowerPoint 簡報</vt:lpstr>
      <vt:lpstr>PowerPoint 簡報</vt:lpstr>
      <vt:lpstr>PowerPoint 簡報</vt:lpstr>
      <vt:lpstr>Max Pooling</vt:lpstr>
      <vt:lpstr>The whole CNN</vt:lpstr>
      <vt:lpstr>Concept of Transfer learning</vt:lpstr>
      <vt:lpstr>ImageNet CNN Models</vt:lpstr>
      <vt:lpstr>Transfer learning model</vt:lpstr>
      <vt:lpstr>Frozed layers</vt:lpstr>
      <vt:lpstr>Keras Layers</vt:lpstr>
      <vt:lpstr>Transfer VGG model</vt:lpstr>
      <vt:lpstr>PowerPoint 簡報</vt:lpstr>
      <vt:lpstr>AIdea AOI project</vt:lpstr>
      <vt:lpstr>Google Drive</vt:lpstr>
      <vt:lpstr>Google Colab</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Hsueh-Ting Chu</dc:creator>
  <cp:lastModifiedBy>Hsueh-Ting Chu</cp:lastModifiedBy>
  <cp:revision>46</cp:revision>
  <dcterms:created xsi:type="dcterms:W3CDTF">2017-09-23T04:08:27Z</dcterms:created>
  <dcterms:modified xsi:type="dcterms:W3CDTF">2019-12-15T17:11:48Z</dcterms:modified>
</cp:coreProperties>
</file>