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70" r:id="rId5"/>
    <p:sldId id="277" r:id="rId6"/>
    <p:sldId id="276" r:id="rId7"/>
    <p:sldId id="283" r:id="rId8"/>
    <p:sldId id="278" r:id="rId9"/>
    <p:sldId id="280" r:id="rId10"/>
    <p:sldId id="279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2" r:id="rId19"/>
    <p:sldId id="291" r:id="rId20"/>
    <p:sldId id="260" r:id="rId21"/>
    <p:sldId id="281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B04"/>
    <a:srgbClr val="FFDC47"/>
    <a:srgbClr val="5BEFFF"/>
    <a:srgbClr val="3B7271"/>
    <a:srgbClr val="1F3D34"/>
    <a:srgbClr val="FF9900"/>
    <a:srgbClr val="9900CC"/>
    <a:srgbClr val="D99B01"/>
    <a:srgbClr val="FF66CC"/>
    <a:srgbClr val="FF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5D7741EB-0162-4DE2-9F66-660D57237E8D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79AAD320-9840-4440-B52B-029D53F374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4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30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00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95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05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20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56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73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22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9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30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66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80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21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318" y="433880"/>
            <a:ext cx="8093364" cy="77300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317" y="1197405"/>
            <a:ext cx="8093366" cy="610821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5BE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5BE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09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BE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198559"/>
            <a:ext cx="626090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32688" y="5166531"/>
            <a:ext cx="9111311" cy="1221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8246071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5BE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22400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65552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22400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65552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Dubai" panose="020B0503030403030204" pitchFamily="34" charset="-78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Python Quick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1195106"/>
            <a:ext cx="7162800" cy="61082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smtClean="0"/>
              <a:t>2</a:t>
            </a:r>
            <a:r>
              <a:rPr lang="en-US" altLang="zh-TW" dirty="0" smtClean="0"/>
              <a:t>)-</a:t>
            </a:r>
            <a:r>
              <a:rPr lang="en-US" altLang="zh-TW" dirty="0" smtClean="0"/>
              <a:t>Begin to write 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programs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1200" cy="19812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626100" y="1660331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FFDC4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Hsueh-Ting Chu</a:t>
            </a:r>
            <a:endParaRPr lang="zh-TW" altLang="en-US" sz="1400" dirty="0">
              <a:solidFill>
                <a:srgbClr val="FFDC47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(2.a)</a:t>
            </a:r>
            <a:r>
              <a:rPr lang="zh-TW" altLang="en-US" dirty="0" smtClean="0">
                <a:solidFill>
                  <a:srgbClr val="5BEFFF"/>
                </a:solidFill>
              </a:rPr>
              <a:t>各種變數的資料</a:t>
            </a:r>
            <a:r>
              <a:rPr lang="zh-TW" altLang="en-US" dirty="0">
                <a:solidFill>
                  <a:srgbClr val="5BEFFF"/>
                </a:solidFill>
              </a:rPr>
              <a:t>型</a:t>
            </a:r>
            <a:r>
              <a:rPr lang="zh-TW" altLang="en-US" dirty="0" smtClean="0">
                <a:solidFill>
                  <a:srgbClr val="5BEFFF"/>
                </a:solidFill>
              </a:rPr>
              <a:t>別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43555" y="2571750"/>
            <a:ext cx="6413610" cy="212365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說明：</a:t>
            </a:r>
            <a:endParaRPr lang="en-US" altLang="zh-TW" sz="1600" dirty="0" smtClean="0"/>
          </a:p>
          <a:p>
            <a:r>
              <a:rPr lang="en-US" altLang="zh-TW" sz="1600" dirty="0" err="1"/>
              <a:t>varA</a:t>
            </a:r>
            <a:r>
              <a:rPr lang="en-US" altLang="zh-TW" sz="1600" dirty="0"/>
              <a:t> = 66 #</a:t>
            </a:r>
            <a:r>
              <a:rPr lang="zh-TW" altLang="en-US" sz="1600" dirty="0"/>
              <a:t>宣告一個整數變數</a:t>
            </a:r>
          </a:p>
          <a:p>
            <a:r>
              <a:rPr lang="en-US" altLang="zh-TW" sz="1600" dirty="0" err="1"/>
              <a:t>varB</a:t>
            </a:r>
            <a:r>
              <a:rPr lang="en-US" altLang="zh-TW" sz="1600" dirty="0"/>
              <a:t> = 1.68 #</a:t>
            </a:r>
            <a:r>
              <a:rPr lang="zh-TW" altLang="en-US" sz="1600" dirty="0"/>
              <a:t>宣告一個有小數的變數</a:t>
            </a:r>
            <a:r>
              <a:rPr lang="en-US" altLang="zh-TW" sz="1600" dirty="0"/>
              <a:t>(</a:t>
            </a:r>
            <a:r>
              <a:rPr lang="zh-TW" altLang="en-US" sz="1600" dirty="0"/>
              <a:t>電腦叫浮點數</a:t>
            </a:r>
            <a:r>
              <a:rPr lang="en-US" altLang="zh-TW" sz="1600" dirty="0"/>
              <a:t>)</a:t>
            </a:r>
          </a:p>
          <a:p>
            <a:r>
              <a:rPr lang="en-US" altLang="zh-TW" sz="1600" dirty="0" err="1"/>
              <a:t>varC</a:t>
            </a:r>
            <a:r>
              <a:rPr lang="en-US" altLang="zh-TW" sz="1600" dirty="0"/>
              <a:t> = '</a:t>
            </a:r>
            <a:r>
              <a:rPr lang="en-US" altLang="zh-TW" sz="1600" dirty="0" err="1"/>
              <a:t>GoPython</a:t>
            </a:r>
            <a:r>
              <a:rPr lang="en-US" altLang="zh-TW" sz="1600" dirty="0"/>
              <a:t>' #</a:t>
            </a:r>
            <a:r>
              <a:rPr lang="zh-TW" altLang="en-US" sz="1600" dirty="0"/>
              <a:t>宣告一個字串</a:t>
            </a:r>
            <a:r>
              <a:rPr lang="zh-TW" altLang="en-US" sz="1600" dirty="0" smtClean="0"/>
              <a:t>變數</a:t>
            </a:r>
            <a:endParaRPr lang="en-US" altLang="zh-TW" sz="1600" dirty="0" smtClean="0"/>
          </a:p>
          <a:p>
            <a:r>
              <a:rPr lang="en-US" altLang="zh-TW" sz="1600" dirty="0"/>
              <a:t>print(type(</a:t>
            </a:r>
            <a:r>
              <a:rPr lang="en-US" altLang="zh-TW" sz="1600" dirty="0" err="1"/>
              <a:t>varA</a:t>
            </a:r>
            <a:r>
              <a:rPr lang="en-US" altLang="zh-TW" sz="1600" dirty="0"/>
              <a:t>), type(</a:t>
            </a:r>
            <a:r>
              <a:rPr lang="en-US" altLang="zh-TW" sz="1600" dirty="0" err="1"/>
              <a:t>varB</a:t>
            </a:r>
            <a:r>
              <a:rPr lang="en-US" altLang="zh-TW" sz="1600" dirty="0"/>
              <a:t>), type(</a:t>
            </a:r>
            <a:r>
              <a:rPr lang="en-US" altLang="zh-TW" sz="1600" dirty="0" err="1"/>
              <a:t>varC</a:t>
            </a:r>
            <a:r>
              <a:rPr lang="en-US" altLang="zh-TW" sz="1600" dirty="0"/>
              <a:t>), </a:t>
            </a:r>
            <a:r>
              <a:rPr lang="en-US" altLang="zh-TW" sz="1600" dirty="0" err="1"/>
              <a:t>sep</a:t>
            </a:r>
            <a:r>
              <a:rPr lang="en-US" altLang="zh-TW" sz="1600" dirty="0" smtClean="0"/>
              <a:t>='...')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>
                <a:solidFill>
                  <a:schemeClr val="accent6">
                    <a:lumMod val="50000"/>
                  </a:schemeClr>
                </a:solidFill>
              </a:rPr>
              <a:t>type(</a:t>
            </a:r>
            <a:r>
              <a:rPr lang="en-US" altLang="zh-TW" sz="1600" dirty="0" err="1" smtClean="0">
                <a:solidFill>
                  <a:schemeClr val="accent6">
                    <a:lumMod val="50000"/>
                  </a:schemeClr>
                </a:solidFill>
              </a:rPr>
              <a:t>var</a:t>
            </a:r>
            <a:r>
              <a:rPr lang="en-US" altLang="zh-TW" sz="16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zh-TW" altLang="en-US" sz="1600" dirty="0">
                <a:solidFill>
                  <a:schemeClr val="accent6">
                    <a:lumMod val="50000"/>
                  </a:schemeClr>
                </a:solidFill>
              </a:rPr>
              <a:t>會告訴我們 </a:t>
            </a:r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</a:rPr>
              <a:t>變數的型別。</a:t>
            </a:r>
            <a:endParaRPr lang="en-US" altLang="zh-TW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TW" sz="1600" dirty="0" smtClean="0">
                <a:solidFill>
                  <a:schemeClr val="accent6">
                    <a:lumMod val="50000"/>
                  </a:schemeClr>
                </a:solidFill>
              </a:rPr>
              <a:t>#</a:t>
            </a:r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</a:rPr>
              <a:t>後面是說明文字，程式不會執行這部份</a:t>
            </a:r>
            <a:endParaRPr lang="zh-TW" alt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176094"/>
            <a:ext cx="28520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rgbClr val="FFDC47"/>
                </a:solidFill>
              </a:rPr>
              <a:t>變數名稱</a:t>
            </a:r>
            <a:r>
              <a:rPr lang="en-US" altLang="zh-TW" sz="3200" dirty="0" smtClean="0">
                <a:solidFill>
                  <a:srgbClr val="FFDC47"/>
                </a:solidFill>
              </a:rPr>
              <a:t>=</a:t>
            </a:r>
            <a:r>
              <a:rPr lang="zh-TW" altLang="en-US" sz="3200" dirty="0" smtClean="0">
                <a:solidFill>
                  <a:srgbClr val="FFDC47"/>
                </a:solidFill>
              </a:rPr>
              <a:t>數值</a:t>
            </a:r>
            <a:endParaRPr lang="en-US" altLang="zh-TW" sz="3200" dirty="0" smtClean="0">
              <a:solidFill>
                <a:srgbClr val="FFDC47"/>
              </a:solidFill>
            </a:endParaRPr>
          </a:p>
          <a:p>
            <a:r>
              <a:rPr lang="en-US" altLang="zh-TW" sz="3200" dirty="0" err="1" smtClean="0">
                <a:solidFill>
                  <a:srgbClr val="FFDC47"/>
                </a:solidFill>
              </a:rPr>
              <a:t>Var</a:t>
            </a:r>
            <a:r>
              <a:rPr lang="en-US" altLang="zh-TW" sz="3200" dirty="0" smtClean="0">
                <a:solidFill>
                  <a:srgbClr val="FFDC47"/>
                </a:solidFill>
              </a:rPr>
              <a:t> = 1.55</a:t>
            </a:r>
            <a:endParaRPr lang="zh-TW" altLang="en-US" sz="3200" dirty="0">
              <a:solidFill>
                <a:srgbClr val="FFDC47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552" y="1808225"/>
            <a:ext cx="4321448" cy="266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7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(2.b) </a:t>
            </a:r>
            <a:r>
              <a:rPr lang="zh-TW" altLang="en-US" dirty="0" smtClean="0">
                <a:solidFill>
                  <a:srgbClr val="5BEFFF"/>
                </a:solidFill>
              </a:rPr>
              <a:t>數值和字串的轉變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1087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43555" y="2571750"/>
            <a:ext cx="6413610" cy="156966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說明：</a:t>
            </a:r>
            <a:endParaRPr lang="en-US" altLang="zh-TW" sz="1600" dirty="0" smtClean="0"/>
          </a:p>
          <a:p>
            <a:r>
              <a:rPr lang="en-US" altLang="zh-TW" sz="1600" dirty="0" err="1"/>
              <a:t>varD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str</a:t>
            </a:r>
            <a:r>
              <a:rPr lang="en-US" altLang="zh-TW" sz="1600" dirty="0"/>
              <a:t>(</a:t>
            </a:r>
            <a:r>
              <a:rPr lang="en-US" altLang="zh-TW" sz="1600" dirty="0" err="1"/>
              <a:t>varA</a:t>
            </a:r>
            <a:r>
              <a:rPr lang="en-US" altLang="zh-TW" sz="1600" dirty="0"/>
              <a:t>) #</a:t>
            </a:r>
            <a:r>
              <a:rPr lang="zh-TW" altLang="en-US" sz="1600" dirty="0"/>
              <a:t>將整數</a:t>
            </a:r>
            <a:r>
              <a:rPr lang="en-US" altLang="zh-TW" sz="1600" dirty="0"/>
              <a:t>88</a:t>
            </a:r>
            <a:r>
              <a:rPr lang="zh-TW" altLang="en-US" sz="1600" dirty="0"/>
              <a:t>轉成字串的</a:t>
            </a:r>
            <a:r>
              <a:rPr lang="en-US" altLang="zh-TW" sz="1600" dirty="0"/>
              <a:t>88</a:t>
            </a:r>
          </a:p>
          <a:p>
            <a:r>
              <a:rPr lang="en-US" altLang="zh-TW" sz="1600" dirty="0" err="1"/>
              <a:t>varE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str</a:t>
            </a:r>
            <a:r>
              <a:rPr lang="en-US" altLang="zh-TW" sz="1600" dirty="0"/>
              <a:t>(</a:t>
            </a:r>
            <a:r>
              <a:rPr lang="en-US" altLang="zh-TW" sz="1600" dirty="0" err="1"/>
              <a:t>varB</a:t>
            </a:r>
            <a:r>
              <a:rPr lang="en-US" altLang="zh-TW" sz="1600" dirty="0"/>
              <a:t>) #</a:t>
            </a:r>
            <a:r>
              <a:rPr lang="zh-TW" altLang="en-US" sz="1600" dirty="0"/>
              <a:t>將浮點數</a:t>
            </a:r>
            <a:r>
              <a:rPr lang="en-US" altLang="zh-TW" sz="1600" dirty="0"/>
              <a:t>1.68</a:t>
            </a:r>
            <a:r>
              <a:rPr lang="zh-TW" altLang="en-US" sz="1600" dirty="0"/>
              <a:t>轉成字串的</a:t>
            </a:r>
            <a:r>
              <a:rPr lang="en-US" altLang="zh-TW" sz="1600" dirty="0"/>
              <a:t>1.68</a:t>
            </a:r>
          </a:p>
          <a:p>
            <a:r>
              <a:rPr lang="en-US" altLang="zh-TW" sz="1600" dirty="0" err="1"/>
              <a:t>varF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('2019') #</a:t>
            </a:r>
            <a:r>
              <a:rPr lang="zh-TW" altLang="en-US" sz="1600" dirty="0"/>
              <a:t>將字串</a:t>
            </a:r>
            <a:r>
              <a:rPr lang="en-US" altLang="zh-TW" sz="1600" dirty="0"/>
              <a:t>2019</a:t>
            </a:r>
            <a:r>
              <a:rPr lang="zh-TW" altLang="en-US" sz="1600" dirty="0"/>
              <a:t>轉作整數數值的</a:t>
            </a:r>
            <a:r>
              <a:rPr lang="en-US" altLang="zh-TW" sz="1600" dirty="0"/>
              <a:t>2019</a:t>
            </a:r>
          </a:p>
          <a:p>
            <a:r>
              <a:rPr lang="en-US" altLang="zh-TW" sz="1600" dirty="0" err="1"/>
              <a:t>varG</a:t>
            </a:r>
            <a:r>
              <a:rPr lang="en-US" altLang="zh-TW" sz="1600" dirty="0"/>
              <a:t> = float('3.14') #</a:t>
            </a:r>
            <a:r>
              <a:rPr lang="zh-TW" altLang="en-US" sz="1600" dirty="0"/>
              <a:t>將字串</a:t>
            </a:r>
            <a:r>
              <a:rPr lang="en-US" altLang="zh-TW" sz="1600" dirty="0"/>
              <a:t>3.14</a:t>
            </a:r>
            <a:r>
              <a:rPr lang="zh-TW" altLang="en-US" sz="1600" dirty="0"/>
              <a:t>轉作浮點數數值的</a:t>
            </a:r>
            <a:r>
              <a:rPr lang="en-US" altLang="zh-TW" sz="1600" dirty="0" smtClean="0"/>
              <a:t>3.14</a:t>
            </a:r>
          </a:p>
          <a:p>
            <a:r>
              <a:rPr lang="en-US" altLang="zh-TW" sz="1600" dirty="0"/>
              <a:t>print(</a:t>
            </a:r>
            <a:r>
              <a:rPr lang="en-US" altLang="zh-TW" sz="1600" dirty="0" err="1"/>
              <a:t>varD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varE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varF,varG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sep</a:t>
            </a:r>
            <a:r>
              <a:rPr lang="en-US" altLang="zh-TW" sz="1600" dirty="0"/>
              <a:t>=',')</a:t>
            </a:r>
            <a:endParaRPr lang="en-US" altLang="zh-TW" sz="1600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457200" y="1176094"/>
            <a:ext cx="4365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rgbClr val="FFDC47"/>
                </a:solidFill>
              </a:rPr>
              <a:t>變數名稱</a:t>
            </a:r>
            <a:r>
              <a:rPr lang="en-US" altLang="zh-TW" sz="3200" dirty="0" smtClean="0">
                <a:solidFill>
                  <a:srgbClr val="FFDC47"/>
                </a:solidFill>
              </a:rPr>
              <a:t>=</a:t>
            </a:r>
            <a:r>
              <a:rPr lang="en-US" altLang="zh-TW" sz="3200" dirty="0" err="1" smtClean="0">
                <a:solidFill>
                  <a:srgbClr val="FFDC47"/>
                </a:solidFill>
              </a:rPr>
              <a:t>int</a:t>
            </a:r>
            <a:r>
              <a:rPr lang="en-US" altLang="zh-TW" sz="3200" dirty="0" smtClean="0">
                <a:solidFill>
                  <a:srgbClr val="FFDC47"/>
                </a:solidFill>
              </a:rPr>
              <a:t>(</a:t>
            </a:r>
            <a:r>
              <a:rPr lang="zh-TW" altLang="en-US" sz="3200" dirty="0" smtClean="0">
                <a:solidFill>
                  <a:srgbClr val="FFDC47"/>
                </a:solidFill>
              </a:rPr>
              <a:t>字串變數</a:t>
            </a:r>
            <a:r>
              <a:rPr lang="en-US" altLang="zh-TW" sz="3200" dirty="0" smtClean="0">
                <a:solidFill>
                  <a:srgbClr val="FFDC47"/>
                </a:solidFill>
              </a:rPr>
              <a:t>)</a:t>
            </a:r>
          </a:p>
          <a:p>
            <a:r>
              <a:rPr lang="zh-TW" altLang="en-US" sz="3200" dirty="0">
                <a:solidFill>
                  <a:srgbClr val="FFDC47"/>
                </a:solidFill>
              </a:rPr>
              <a:t>變數名稱</a:t>
            </a:r>
            <a:r>
              <a:rPr lang="en-US" altLang="zh-TW" sz="3200" dirty="0" smtClean="0">
                <a:solidFill>
                  <a:srgbClr val="FFDC47"/>
                </a:solidFill>
              </a:rPr>
              <a:t>=</a:t>
            </a:r>
            <a:r>
              <a:rPr lang="en-US" altLang="zh-TW" sz="3200" dirty="0" err="1" smtClean="0">
                <a:solidFill>
                  <a:srgbClr val="FFDC47"/>
                </a:solidFill>
              </a:rPr>
              <a:t>str</a:t>
            </a:r>
            <a:r>
              <a:rPr lang="en-US" altLang="zh-TW" sz="3200" dirty="0" smtClean="0">
                <a:solidFill>
                  <a:srgbClr val="FFDC47"/>
                </a:solidFill>
              </a:rPr>
              <a:t>(</a:t>
            </a:r>
            <a:r>
              <a:rPr lang="zh-TW" altLang="en-US" sz="3200" dirty="0" smtClean="0">
                <a:solidFill>
                  <a:srgbClr val="FFDC47"/>
                </a:solidFill>
              </a:rPr>
              <a:t>數值變數</a:t>
            </a:r>
            <a:r>
              <a:rPr lang="en-US" altLang="zh-TW" sz="3200" dirty="0">
                <a:solidFill>
                  <a:srgbClr val="FFDC47"/>
                </a:solidFill>
              </a:rPr>
              <a:t>)</a:t>
            </a:r>
          </a:p>
          <a:p>
            <a:endParaRPr lang="zh-TW" altLang="en-US" sz="3200" dirty="0">
              <a:solidFill>
                <a:srgbClr val="FFDC47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876" y="1028343"/>
            <a:ext cx="3734124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37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(2.c) </a:t>
            </a:r>
            <a:r>
              <a:rPr lang="zh-TW" altLang="en-US" dirty="0" smtClean="0">
                <a:solidFill>
                  <a:srgbClr val="5BEFFF"/>
                </a:solidFill>
              </a:rPr>
              <a:t>格式化字串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1087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-21087" y="4307627"/>
            <a:ext cx="6413610" cy="83099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說明：</a:t>
            </a:r>
            <a:endParaRPr lang="en-US" altLang="zh-TW" sz="1600" dirty="0" smtClean="0"/>
          </a:p>
          <a:p>
            <a:r>
              <a:rPr lang="en-US" altLang="zh-TW" sz="1600" dirty="0" smtClean="0"/>
              <a:t>{0:5d} </a:t>
            </a:r>
            <a:r>
              <a:rPr lang="en-US" altLang="zh-TW" sz="1600" dirty="0"/>
              <a:t>#</a:t>
            </a:r>
            <a:r>
              <a:rPr lang="zh-TW" altLang="en-US" sz="1600" dirty="0" smtClean="0"/>
              <a:t>將後面第</a:t>
            </a:r>
            <a:r>
              <a:rPr lang="en-US" altLang="zh-TW" sz="1600" dirty="0" smtClean="0"/>
              <a:t>0</a:t>
            </a:r>
            <a:r>
              <a:rPr lang="zh-TW" altLang="en-US" sz="1600" dirty="0" smtClean="0"/>
              <a:t>個變數以寛度</a:t>
            </a:r>
            <a:r>
              <a:rPr lang="en-US" altLang="zh-TW" sz="1600" dirty="0" smtClean="0">
                <a:solidFill>
                  <a:srgbClr val="EA4B04"/>
                </a:solidFill>
              </a:rPr>
              <a:t>5</a:t>
            </a:r>
            <a:r>
              <a:rPr lang="zh-TW" altLang="en-US" sz="1600" dirty="0" smtClean="0"/>
              <a:t>格印成整數字串</a:t>
            </a:r>
            <a:endParaRPr lang="en-US" altLang="zh-TW" sz="1600" dirty="0"/>
          </a:p>
          <a:p>
            <a:r>
              <a:rPr lang="en-US" altLang="zh-TW" sz="1600" dirty="0" smtClean="0"/>
              <a:t>{1:8.2f} </a:t>
            </a:r>
            <a:r>
              <a:rPr lang="en-US" altLang="zh-TW" sz="1600" dirty="0"/>
              <a:t>#</a:t>
            </a:r>
            <a:r>
              <a:rPr lang="zh-TW" altLang="en-US" sz="1600" dirty="0"/>
              <a:t>將後面</a:t>
            </a:r>
            <a:r>
              <a:rPr lang="zh-TW" altLang="en-US" sz="1600" dirty="0" smtClean="0"/>
              <a:t>第</a:t>
            </a:r>
            <a:r>
              <a:rPr lang="en-US" altLang="zh-TW" sz="1600" dirty="0" smtClean="0"/>
              <a:t>1</a:t>
            </a:r>
            <a:r>
              <a:rPr lang="zh-TW" altLang="en-US" sz="1600" dirty="0" smtClean="0"/>
              <a:t>個</a:t>
            </a:r>
            <a:r>
              <a:rPr lang="zh-TW" altLang="en-US" sz="1600" dirty="0"/>
              <a:t>變數以寛</a:t>
            </a:r>
            <a:r>
              <a:rPr lang="zh-TW" altLang="en-US" sz="1600" dirty="0" smtClean="0"/>
              <a:t>度</a:t>
            </a:r>
            <a:r>
              <a:rPr lang="en-US" altLang="zh-TW" sz="1600" dirty="0" smtClean="0">
                <a:solidFill>
                  <a:srgbClr val="EA4B04"/>
                </a:solidFill>
              </a:rPr>
              <a:t>8</a:t>
            </a:r>
            <a:r>
              <a:rPr lang="zh-TW" altLang="en-US" sz="1600" dirty="0" smtClean="0"/>
              <a:t>格</a:t>
            </a:r>
            <a:r>
              <a:rPr lang="zh-TW" altLang="en-US" sz="1600" dirty="0"/>
              <a:t>印</a:t>
            </a:r>
            <a:r>
              <a:rPr lang="zh-TW" altLang="en-US" sz="1600" dirty="0" smtClean="0"/>
              <a:t>成成小數</a:t>
            </a:r>
            <a:r>
              <a:rPr lang="en-US" altLang="zh-TW" sz="1600" dirty="0" smtClean="0">
                <a:solidFill>
                  <a:srgbClr val="EA4B04"/>
                </a:solidFill>
              </a:rPr>
              <a:t>2</a:t>
            </a:r>
            <a:r>
              <a:rPr lang="zh-TW" altLang="en-US" sz="1600" dirty="0" smtClean="0"/>
              <a:t>位的字串</a:t>
            </a:r>
            <a:endParaRPr lang="en-US" altLang="zh-TW" sz="1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57199" y="1176094"/>
            <a:ext cx="7016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solidFill>
                  <a:srgbClr val="FFDC47"/>
                </a:solidFill>
              </a:rPr>
              <a:t>Var</a:t>
            </a:r>
            <a:r>
              <a:rPr lang="en-US" altLang="zh-TW" sz="3200" dirty="0" smtClean="0">
                <a:solidFill>
                  <a:srgbClr val="FFDC47"/>
                </a:solidFill>
              </a:rPr>
              <a:t> = “{} {}”.format(</a:t>
            </a:r>
            <a:r>
              <a:rPr lang="en-US" altLang="zh-TW" sz="3200" dirty="0" err="1" smtClean="0">
                <a:solidFill>
                  <a:srgbClr val="FFDC47"/>
                </a:solidFill>
              </a:rPr>
              <a:t>varA</a:t>
            </a:r>
            <a:r>
              <a:rPr lang="en-US" altLang="zh-TW" sz="3200" dirty="0" smtClean="0">
                <a:solidFill>
                  <a:srgbClr val="FFDC47"/>
                </a:solidFill>
              </a:rPr>
              <a:t>, </a:t>
            </a:r>
            <a:r>
              <a:rPr lang="en-US" altLang="zh-TW" sz="3200" dirty="0" err="1" smtClean="0">
                <a:solidFill>
                  <a:srgbClr val="FFDC47"/>
                </a:solidFill>
              </a:rPr>
              <a:t>varB</a:t>
            </a:r>
            <a:r>
              <a:rPr lang="en-US" altLang="zh-TW" sz="3200" dirty="0" smtClean="0">
                <a:solidFill>
                  <a:srgbClr val="FFDC47"/>
                </a:solidFill>
              </a:rPr>
              <a:t>)</a:t>
            </a:r>
            <a:endParaRPr lang="zh-TW" altLang="en-US" sz="3200" dirty="0">
              <a:solidFill>
                <a:srgbClr val="FFDC47"/>
              </a:solidFill>
            </a:endParaRPr>
          </a:p>
        </p:txBody>
      </p:sp>
      <p:pic>
        <p:nvPicPr>
          <p:cNvPr id="8" name="Picture 2" descr="ãpython print format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425" y="1760869"/>
            <a:ext cx="6760296" cy="249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628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(2.d) </a:t>
            </a:r>
            <a:r>
              <a:rPr lang="zh-TW" altLang="en-US" dirty="0" smtClean="0">
                <a:solidFill>
                  <a:srgbClr val="5BEFFF"/>
                </a:solidFill>
              </a:rPr>
              <a:t>格式化列印函數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1087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43555" y="2571750"/>
            <a:ext cx="6413610" cy="132343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說明：</a:t>
            </a:r>
            <a:endParaRPr lang="en-US" altLang="zh-TW" sz="1600" dirty="0" smtClean="0"/>
          </a:p>
          <a:p>
            <a:r>
              <a:rPr lang="zh-TW" altLang="en-US" sz="1600" dirty="0"/>
              <a:t>新型格式化列印</a:t>
            </a:r>
            <a:endParaRPr lang="en-US" altLang="zh-TW" sz="1600" dirty="0" smtClean="0"/>
          </a:p>
          <a:p>
            <a:r>
              <a:rPr lang="en-US" altLang="zh-TW" sz="1600" dirty="0"/>
              <a:t>print("Art: {0:5d}, Price per Unit: {1:8.2f}".format(435, 59.058</a:t>
            </a:r>
            <a:r>
              <a:rPr lang="en-US" altLang="zh-TW" sz="1600" dirty="0" smtClean="0"/>
              <a:t>))</a:t>
            </a:r>
          </a:p>
          <a:p>
            <a:r>
              <a:rPr lang="zh-TW" altLang="en-US" sz="1600" dirty="0" smtClean="0"/>
              <a:t>舊</a:t>
            </a:r>
            <a:r>
              <a:rPr lang="zh-TW" altLang="en-US" sz="1600" dirty="0"/>
              <a:t>型格式化列印</a:t>
            </a:r>
            <a:endParaRPr lang="en-US" altLang="zh-TW" sz="1600" dirty="0" smtClean="0"/>
          </a:p>
          <a:p>
            <a:r>
              <a:rPr lang="en-US" altLang="zh-TW" sz="1600" dirty="0"/>
              <a:t>print('Art: %5d, Price per Unit: %8.2f' % (435, 59.058))</a:t>
            </a:r>
            <a:endParaRPr lang="en-US" altLang="zh-TW" sz="1600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457200" y="1176094"/>
            <a:ext cx="4365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rgbClr val="FFDC47"/>
                </a:solidFill>
              </a:rPr>
              <a:t>變數名稱</a:t>
            </a:r>
            <a:r>
              <a:rPr lang="en-US" altLang="zh-TW" sz="3200" dirty="0" smtClean="0">
                <a:solidFill>
                  <a:srgbClr val="FFDC47"/>
                </a:solidFill>
              </a:rPr>
              <a:t>=</a:t>
            </a:r>
            <a:r>
              <a:rPr lang="en-US" altLang="zh-TW" sz="3200" dirty="0" err="1" smtClean="0">
                <a:solidFill>
                  <a:srgbClr val="FFDC47"/>
                </a:solidFill>
              </a:rPr>
              <a:t>int</a:t>
            </a:r>
            <a:r>
              <a:rPr lang="en-US" altLang="zh-TW" sz="3200" dirty="0" smtClean="0">
                <a:solidFill>
                  <a:srgbClr val="FFDC47"/>
                </a:solidFill>
              </a:rPr>
              <a:t>(</a:t>
            </a:r>
            <a:r>
              <a:rPr lang="zh-TW" altLang="en-US" sz="3200" dirty="0" smtClean="0">
                <a:solidFill>
                  <a:srgbClr val="FFDC47"/>
                </a:solidFill>
              </a:rPr>
              <a:t>字串變數</a:t>
            </a:r>
            <a:r>
              <a:rPr lang="en-US" altLang="zh-TW" sz="3200" dirty="0" smtClean="0">
                <a:solidFill>
                  <a:srgbClr val="FFDC47"/>
                </a:solidFill>
              </a:rPr>
              <a:t>)</a:t>
            </a:r>
          </a:p>
          <a:p>
            <a:r>
              <a:rPr lang="zh-TW" altLang="en-US" sz="3200" dirty="0">
                <a:solidFill>
                  <a:srgbClr val="FFDC47"/>
                </a:solidFill>
              </a:rPr>
              <a:t>變數名稱</a:t>
            </a:r>
            <a:r>
              <a:rPr lang="en-US" altLang="zh-TW" sz="3200" dirty="0" smtClean="0">
                <a:solidFill>
                  <a:srgbClr val="FFDC47"/>
                </a:solidFill>
              </a:rPr>
              <a:t>=</a:t>
            </a:r>
            <a:r>
              <a:rPr lang="en-US" altLang="zh-TW" sz="3200" dirty="0" err="1" smtClean="0">
                <a:solidFill>
                  <a:srgbClr val="FFDC47"/>
                </a:solidFill>
              </a:rPr>
              <a:t>str</a:t>
            </a:r>
            <a:r>
              <a:rPr lang="en-US" altLang="zh-TW" sz="3200" dirty="0" smtClean="0">
                <a:solidFill>
                  <a:srgbClr val="FFDC47"/>
                </a:solidFill>
              </a:rPr>
              <a:t>(</a:t>
            </a:r>
            <a:r>
              <a:rPr lang="zh-TW" altLang="en-US" sz="3200" dirty="0" smtClean="0">
                <a:solidFill>
                  <a:srgbClr val="FFDC47"/>
                </a:solidFill>
              </a:rPr>
              <a:t>數值變數</a:t>
            </a:r>
            <a:r>
              <a:rPr lang="en-US" altLang="zh-TW" sz="3200" dirty="0">
                <a:solidFill>
                  <a:srgbClr val="FFDC47"/>
                </a:solidFill>
              </a:rPr>
              <a:t>)</a:t>
            </a:r>
          </a:p>
          <a:p>
            <a:endParaRPr lang="zh-TW" altLang="en-US" sz="3200" dirty="0">
              <a:solidFill>
                <a:srgbClr val="FFDC47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530" y="1803893"/>
            <a:ext cx="3517470" cy="209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55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(3.a)</a:t>
            </a:r>
            <a:r>
              <a:rPr lang="zh-TW" altLang="en-US" dirty="0" smtClean="0"/>
              <a:t>目不同的列印</a:t>
            </a:r>
            <a:r>
              <a:rPr lang="en-US" altLang="zh-TW" dirty="0" smtClean="0"/>
              <a:t>99</a:t>
            </a:r>
            <a:r>
              <a:rPr lang="zh-TW" altLang="en-US" dirty="0" smtClean="0"/>
              <a:t>乘法表</a:t>
            </a:r>
            <a:endParaRPr lang="en-US" dirty="0"/>
          </a:p>
        </p:txBody>
      </p:sp>
      <p:pic>
        <p:nvPicPr>
          <p:cNvPr id="8194" name="Picture 2" descr="ã99ä¹æ³è¡¨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130" y="1044700"/>
            <a:ext cx="2602683" cy="2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ã99ä¹æ³è¡¨ãçåçæå°çµæ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230" y="1006524"/>
            <a:ext cx="2901395" cy="400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000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(3.b) </a:t>
            </a:r>
            <a:r>
              <a:rPr lang="zh-TW" altLang="en-US" dirty="0" smtClean="0">
                <a:solidFill>
                  <a:srgbClr val="5BEFFF"/>
                </a:solidFill>
              </a:rPr>
              <a:t>表示</a:t>
            </a:r>
            <a:r>
              <a:rPr lang="en-US" altLang="zh-TW" dirty="0" smtClean="0">
                <a:solidFill>
                  <a:srgbClr val="5BEFFF"/>
                </a:solidFill>
              </a:rPr>
              <a:t>1-9</a:t>
            </a:r>
            <a:r>
              <a:rPr lang="zh-TW" altLang="en-US" dirty="0" smtClean="0">
                <a:solidFill>
                  <a:srgbClr val="5BEFFF"/>
                </a:solidFill>
              </a:rPr>
              <a:t>的數字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1087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24025" y="3858614"/>
            <a:ext cx="6413610" cy="83099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說明：</a:t>
            </a:r>
            <a:endParaRPr lang="en-US" altLang="zh-TW" sz="1600" dirty="0" smtClean="0"/>
          </a:p>
          <a:p>
            <a:r>
              <a:rPr lang="en-US" altLang="zh-TW" sz="1600" dirty="0"/>
              <a:t>numbers = [1, 2, 3, 4, 5, 6, 7, 8, 9]</a:t>
            </a:r>
          </a:p>
          <a:p>
            <a:r>
              <a:rPr lang="en-US" altLang="zh-TW" sz="1600" dirty="0"/>
              <a:t>print(numbers)</a:t>
            </a:r>
            <a:endParaRPr lang="en-US" altLang="zh-TW" sz="1600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457200" y="1176094"/>
            <a:ext cx="59472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rgbClr val="FFDC47"/>
                </a:solidFill>
              </a:rPr>
              <a:t>變數名稱</a:t>
            </a:r>
            <a:r>
              <a:rPr lang="en-US" altLang="zh-TW" sz="3200" dirty="0" smtClean="0">
                <a:solidFill>
                  <a:srgbClr val="FFDC47"/>
                </a:solidFill>
              </a:rPr>
              <a:t>=[1, 2, 3, 4, 5, 6, 7, 8, 9]</a:t>
            </a:r>
          </a:p>
          <a:p>
            <a:r>
              <a:rPr lang="en-US" altLang="zh-TW" sz="3200" dirty="0" smtClean="0">
                <a:solidFill>
                  <a:srgbClr val="FFDC47"/>
                </a:solidFill>
              </a:rPr>
              <a:t>[ ]</a:t>
            </a:r>
            <a:r>
              <a:rPr lang="zh-TW" altLang="en-US" sz="3200" dirty="0" smtClean="0">
                <a:solidFill>
                  <a:srgbClr val="FFDC47"/>
                </a:solidFill>
              </a:rPr>
              <a:t>叫序列</a:t>
            </a:r>
            <a:r>
              <a:rPr lang="en-US" altLang="zh-TW" sz="3200" dirty="0" smtClean="0">
                <a:solidFill>
                  <a:srgbClr val="FFDC47"/>
                </a:solidFill>
              </a:rPr>
              <a:t>(list)</a:t>
            </a:r>
            <a:r>
              <a:rPr lang="zh-TW" altLang="en-US" sz="3200" dirty="0" smtClean="0">
                <a:solidFill>
                  <a:srgbClr val="FFDC47"/>
                </a:solidFill>
              </a:rPr>
              <a:t>，排入各種變數</a:t>
            </a:r>
            <a:endParaRPr lang="en-US" altLang="zh-TW" sz="3200" dirty="0">
              <a:solidFill>
                <a:srgbClr val="FFDC47"/>
              </a:solidFill>
            </a:endParaRPr>
          </a:p>
          <a:p>
            <a:endParaRPr lang="zh-TW" altLang="en-US" sz="3200" dirty="0">
              <a:solidFill>
                <a:srgbClr val="FFDC47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923" y="2730885"/>
            <a:ext cx="2606266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86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(3.c) </a:t>
            </a:r>
            <a:r>
              <a:rPr lang="zh-TW" altLang="en-US" dirty="0" smtClean="0">
                <a:solidFill>
                  <a:srgbClr val="5BEFFF"/>
                </a:solidFill>
              </a:rPr>
              <a:t>輪流印出</a:t>
            </a:r>
            <a:r>
              <a:rPr lang="en-US" altLang="zh-TW" dirty="0" smtClean="0">
                <a:solidFill>
                  <a:srgbClr val="5BEFFF"/>
                </a:solidFill>
              </a:rPr>
              <a:t>1-9</a:t>
            </a:r>
            <a:r>
              <a:rPr lang="zh-TW" altLang="en-US" dirty="0" smtClean="0">
                <a:solidFill>
                  <a:srgbClr val="5BEFFF"/>
                </a:solidFill>
              </a:rPr>
              <a:t>的數字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1087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24025" y="3858614"/>
            <a:ext cx="6413610" cy="132343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說明：</a:t>
            </a:r>
            <a:endParaRPr lang="en-US" altLang="zh-TW" sz="1600" dirty="0" smtClean="0"/>
          </a:p>
          <a:p>
            <a:r>
              <a:rPr lang="en-US" altLang="zh-TW" sz="1600" dirty="0"/>
              <a:t>for n in numbers:</a:t>
            </a:r>
          </a:p>
          <a:p>
            <a:r>
              <a:rPr lang="en-US" altLang="zh-TW" sz="1600" dirty="0"/>
              <a:t>  print(n, end=' ')</a:t>
            </a:r>
            <a:endParaRPr lang="en-US" altLang="zh-TW" sz="1600" dirty="0" smtClean="0"/>
          </a:p>
          <a:p>
            <a:r>
              <a:rPr lang="en-US" altLang="zh-TW" sz="1600" dirty="0" smtClean="0"/>
              <a:t>1. </a:t>
            </a:r>
            <a:r>
              <a:rPr lang="zh-TW" altLang="en-US" sz="1600" dirty="0" smtClean="0"/>
              <a:t>使用</a:t>
            </a:r>
            <a:r>
              <a:rPr lang="en-US" altLang="zh-TW" sz="1600" dirty="0" smtClean="0"/>
              <a:t>for</a:t>
            </a:r>
            <a:r>
              <a:rPr lang="zh-TW" altLang="en-US" sz="1600" dirty="0" smtClean="0"/>
              <a:t>迴</a:t>
            </a:r>
            <a:r>
              <a:rPr lang="zh-TW" altLang="en-US" sz="1600" dirty="0"/>
              <a:t>圈，</a:t>
            </a:r>
            <a:r>
              <a:rPr lang="zh-TW" altLang="en-US" sz="1600" dirty="0" smtClean="0"/>
              <a:t>反覆</a:t>
            </a:r>
            <a:r>
              <a:rPr lang="en-US" altLang="zh-TW" sz="1600" dirty="0" smtClean="0"/>
              <a:t>(iterate)</a:t>
            </a:r>
            <a:r>
              <a:rPr lang="zh-TW" altLang="en-US" sz="1600" dirty="0" smtClean="0"/>
              <a:t>從序列</a:t>
            </a:r>
            <a:r>
              <a:rPr lang="en-US" altLang="zh-TW" sz="1600" dirty="0" smtClean="0"/>
              <a:t>numbers</a:t>
            </a:r>
            <a:r>
              <a:rPr lang="zh-TW" altLang="en-US" sz="1600" dirty="0" smtClean="0"/>
              <a:t>中取出</a:t>
            </a:r>
            <a:r>
              <a:rPr lang="en-US" altLang="zh-TW" sz="1600" dirty="0" smtClean="0"/>
              <a:t>n</a:t>
            </a:r>
            <a:r>
              <a:rPr lang="zh-TW" altLang="en-US" sz="1600" dirty="0" smtClean="0"/>
              <a:t>變數</a:t>
            </a:r>
            <a:endParaRPr lang="en-US" altLang="zh-TW" sz="1600" dirty="0" smtClean="0"/>
          </a:p>
          <a:p>
            <a:r>
              <a:rPr lang="en-US" altLang="zh-TW" sz="1600" dirty="0" smtClean="0"/>
              <a:t>2. </a:t>
            </a:r>
            <a:r>
              <a:rPr lang="zh-TW" altLang="en-US" sz="1600" dirty="0" smtClean="0"/>
              <a:t>迴圈中的代碼要縮排</a:t>
            </a:r>
            <a:r>
              <a:rPr lang="en-US" altLang="zh-TW" sz="1600" dirty="0" smtClean="0"/>
              <a:t>(indent</a:t>
            </a:r>
            <a:r>
              <a:rPr lang="en-US" altLang="zh-TW" sz="1600" dirty="0"/>
              <a:t>)</a:t>
            </a:r>
            <a:endParaRPr lang="en-US" altLang="zh-TW" sz="1600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457200" y="1176094"/>
            <a:ext cx="59472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rgbClr val="FFDC47"/>
                </a:solidFill>
              </a:rPr>
              <a:t>簡單</a:t>
            </a:r>
            <a:r>
              <a:rPr lang="en-US" altLang="zh-TW" sz="3200" dirty="0" smtClean="0">
                <a:solidFill>
                  <a:srgbClr val="FFDC47"/>
                </a:solidFill>
              </a:rPr>
              <a:t>for</a:t>
            </a:r>
            <a:r>
              <a:rPr lang="zh-TW" altLang="en-US" sz="3200" dirty="0">
                <a:solidFill>
                  <a:srgbClr val="FFDC47"/>
                </a:solidFill>
              </a:rPr>
              <a:t>迴圈</a:t>
            </a:r>
          </a:p>
          <a:p>
            <a:r>
              <a:rPr lang="en-US" altLang="zh-TW" sz="3200" dirty="0" smtClean="0">
                <a:solidFill>
                  <a:srgbClr val="FFDC47"/>
                </a:solidFill>
              </a:rPr>
              <a:t>for </a:t>
            </a:r>
            <a:r>
              <a:rPr lang="en-US" altLang="zh-TW" sz="3200" dirty="0">
                <a:solidFill>
                  <a:srgbClr val="FFDC47"/>
                </a:solidFill>
              </a:rPr>
              <a:t>n in numbers</a:t>
            </a:r>
            <a:r>
              <a:rPr lang="en-US" altLang="zh-TW" sz="3200" dirty="0" smtClean="0">
                <a:solidFill>
                  <a:srgbClr val="FFDC47"/>
                </a:solidFill>
              </a:rPr>
              <a:t>:</a:t>
            </a:r>
            <a:endParaRPr lang="en-US" altLang="zh-TW" sz="3200" dirty="0">
              <a:solidFill>
                <a:srgbClr val="FFDC47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527" y="2385257"/>
            <a:ext cx="3558510" cy="217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34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(3.d) </a:t>
            </a:r>
            <a:r>
              <a:rPr lang="zh-TW" altLang="en-US" dirty="0" smtClean="0">
                <a:solidFill>
                  <a:srgbClr val="5BEFFF"/>
                </a:solidFill>
              </a:rPr>
              <a:t>印出第</a:t>
            </a:r>
            <a:r>
              <a:rPr lang="en-US" altLang="zh-TW" dirty="0" smtClean="0">
                <a:solidFill>
                  <a:srgbClr val="5BEFFF"/>
                </a:solidFill>
              </a:rPr>
              <a:t>1</a:t>
            </a:r>
            <a:r>
              <a:rPr lang="zh-TW" altLang="en-US" dirty="0" smtClean="0">
                <a:solidFill>
                  <a:srgbClr val="5BEFFF"/>
                </a:solidFill>
              </a:rPr>
              <a:t>個</a:t>
            </a:r>
            <a:r>
              <a:rPr lang="en-US" altLang="zh-TW" dirty="0">
                <a:solidFill>
                  <a:srgbClr val="5BEFFF"/>
                </a:solidFill>
              </a:rPr>
              <a:t>99</a:t>
            </a:r>
            <a:r>
              <a:rPr lang="zh-TW" altLang="en-US" dirty="0">
                <a:solidFill>
                  <a:srgbClr val="5BEFFF"/>
                </a:solidFill>
              </a:rPr>
              <a:t>乘法表</a:t>
            </a:r>
          </a:p>
        </p:txBody>
      </p:sp>
      <p:sp>
        <p:nvSpPr>
          <p:cNvPr id="3" name="矩形 2"/>
          <p:cNvSpPr/>
          <p:nvPr/>
        </p:nvSpPr>
        <p:spPr>
          <a:xfrm>
            <a:off x="-21087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24025" y="3858614"/>
            <a:ext cx="6413610" cy="58477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說明：</a:t>
            </a:r>
            <a:endParaRPr lang="en-US" altLang="zh-TW" sz="1600" dirty="0" smtClean="0"/>
          </a:p>
          <a:p>
            <a:r>
              <a:rPr lang="zh-TW" altLang="en-US" sz="1600" dirty="0" smtClean="0"/>
              <a:t>如何將印出來的</a:t>
            </a:r>
            <a:r>
              <a:rPr lang="en-US" altLang="zh-TW" sz="1600" dirty="0"/>
              <a:t>99</a:t>
            </a:r>
            <a:r>
              <a:rPr lang="zh-TW" altLang="en-US" sz="1600" dirty="0" smtClean="0"/>
              <a:t>乘法表排整齊</a:t>
            </a:r>
            <a:r>
              <a:rPr lang="en-US" altLang="zh-TW" sz="1600" dirty="0" smtClean="0"/>
              <a:t>?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57200" y="1176094"/>
            <a:ext cx="59472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DC47"/>
                </a:solidFill>
              </a:rPr>
              <a:t>for </a:t>
            </a:r>
            <a:r>
              <a:rPr lang="en-US" altLang="zh-TW" sz="3200" dirty="0">
                <a:solidFill>
                  <a:srgbClr val="FFDC47"/>
                </a:solidFill>
              </a:rPr>
              <a:t>r in numbers:</a:t>
            </a:r>
          </a:p>
          <a:p>
            <a:r>
              <a:rPr lang="en-US" altLang="zh-TW" sz="3200" dirty="0" smtClean="0">
                <a:solidFill>
                  <a:srgbClr val="FFDC47"/>
                </a:solidFill>
              </a:rPr>
              <a:t>     for </a:t>
            </a:r>
            <a:r>
              <a:rPr lang="en-US" altLang="zh-TW" sz="3200" dirty="0">
                <a:solidFill>
                  <a:srgbClr val="FFDC47"/>
                </a:solidFill>
              </a:rPr>
              <a:t>m in numbers:</a:t>
            </a:r>
            <a:endParaRPr lang="zh-TW" altLang="en-US" sz="3200" dirty="0">
              <a:solidFill>
                <a:srgbClr val="FFDC47"/>
              </a:solidFill>
            </a:endParaRPr>
          </a:p>
        </p:txBody>
      </p:sp>
      <p:pic>
        <p:nvPicPr>
          <p:cNvPr id="8" name="Picture 2" descr="ã99ä¹æ³è¡¨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985" y="336216"/>
            <a:ext cx="1679755" cy="167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964" y="2242105"/>
            <a:ext cx="3002540" cy="26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15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(3.e) </a:t>
            </a:r>
            <a:r>
              <a:rPr lang="zh-TW" altLang="en-US" dirty="0" smtClean="0">
                <a:solidFill>
                  <a:srgbClr val="5BEFFF"/>
                </a:solidFill>
              </a:rPr>
              <a:t>使用</a:t>
            </a:r>
            <a:r>
              <a:rPr lang="en-US" altLang="zh-TW" dirty="0" smtClean="0">
                <a:solidFill>
                  <a:srgbClr val="5BEFFF"/>
                </a:solidFill>
              </a:rPr>
              <a:t>range</a:t>
            </a:r>
            <a:r>
              <a:rPr lang="zh-TW" altLang="en-US" dirty="0" smtClean="0">
                <a:solidFill>
                  <a:srgbClr val="5BEFFF"/>
                </a:solidFill>
              </a:rPr>
              <a:t>函數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1087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535" y="2865953"/>
            <a:ext cx="4260055" cy="227754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說明：</a:t>
            </a:r>
            <a:endParaRPr lang="en-US" altLang="zh-TW" sz="1600" dirty="0" smtClean="0"/>
          </a:p>
          <a:p>
            <a:r>
              <a:rPr lang="en-US" altLang="zh-TW" dirty="0"/>
              <a:t>range(start, stop[, step])</a:t>
            </a:r>
            <a:endParaRPr lang="zh-TW" altLang="zh-TW" dirty="0"/>
          </a:p>
          <a:p>
            <a:r>
              <a:rPr lang="en-US" altLang="zh-TW" dirty="0"/>
              <a:t>start</a:t>
            </a:r>
            <a:r>
              <a:rPr lang="en-US" altLang="zh-TW" dirty="0" smtClean="0"/>
              <a:t>:</a:t>
            </a:r>
            <a:r>
              <a:rPr lang="zh-TW" altLang="zh-TW" dirty="0"/>
              <a:t>開始</a:t>
            </a:r>
            <a:r>
              <a:rPr lang="zh-TW" altLang="zh-TW" dirty="0" smtClean="0"/>
              <a:t>計數</a:t>
            </a:r>
            <a:r>
              <a:rPr lang="zh-TW" altLang="en-US" dirty="0" smtClean="0"/>
              <a:t>值</a:t>
            </a:r>
            <a:r>
              <a:rPr lang="zh-TW" altLang="zh-TW" dirty="0" smtClean="0"/>
              <a:t>。</a:t>
            </a:r>
            <a:r>
              <a:rPr lang="zh-TW" altLang="zh-TW" dirty="0"/>
              <a:t>默認是從</a:t>
            </a:r>
            <a:r>
              <a:rPr lang="en-US" altLang="zh-TW" dirty="0"/>
              <a:t> 0 </a:t>
            </a:r>
            <a:r>
              <a:rPr lang="zh-TW" altLang="zh-TW" dirty="0"/>
              <a:t>開始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dirty="0" smtClean="0"/>
              <a:t>例如</a:t>
            </a:r>
            <a:r>
              <a:rPr lang="en-US" altLang="zh-TW" dirty="0"/>
              <a:t>range(5)=range(0,5);</a:t>
            </a:r>
            <a:endParaRPr lang="zh-TW" altLang="zh-TW" dirty="0"/>
          </a:p>
          <a:p>
            <a:r>
              <a:rPr lang="en-US" altLang="zh-TW" dirty="0"/>
              <a:t>stop</a:t>
            </a:r>
            <a:r>
              <a:rPr lang="en-US" altLang="zh-TW" dirty="0" smtClean="0"/>
              <a:t>:</a:t>
            </a:r>
            <a:r>
              <a:rPr lang="zh-TW" altLang="zh-TW" dirty="0"/>
              <a:t>結束</a:t>
            </a:r>
            <a:r>
              <a:rPr lang="zh-TW" altLang="zh-TW" dirty="0" smtClean="0"/>
              <a:t>計數</a:t>
            </a:r>
            <a:r>
              <a:rPr lang="zh-TW" altLang="en-US" dirty="0" smtClean="0"/>
              <a:t>值</a:t>
            </a:r>
            <a:r>
              <a:rPr lang="zh-TW" altLang="zh-TW" dirty="0" smtClean="0"/>
              <a:t>，</a:t>
            </a:r>
            <a:r>
              <a:rPr lang="zh-TW" altLang="zh-TW" dirty="0"/>
              <a:t>但不包括</a:t>
            </a:r>
            <a:r>
              <a:rPr lang="en-US" altLang="zh-TW" dirty="0"/>
              <a:t> stop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dirty="0" smtClean="0"/>
              <a:t>例如</a:t>
            </a:r>
            <a:r>
              <a:rPr lang="zh-TW" altLang="zh-TW" dirty="0"/>
              <a:t>：</a:t>
            </a:r>
            <a:r>
              <a:rPr lang="en-US" altLang="zh-TW" dirty="0"/>
              <a:t>range(0,3)=[0, 1, 2]</a:t>
            </a:r>
            <a:r>
              <a:rPr lang="zh-TW" altLang="zh-TW" dirty="0"/>
              <a:t>沒有</a:t>
            </a:r>
            <a:r>
              <a:rPr lang="en-US" altLang="zh-TW" dirty="0"/>
              <a:t>3</a:t>
            </a:r>
            <a:endParaRPr lang="zh-TW" altLang="zh-TW" dirty="0"/>
          </a:p>
          <a:p>
            <a:r>
              <a:rPr lang="en-US" altLang="zh-TW" dirty="0"/>
              <a:t>step</a:t>
            </a:r>
            <a:r>
              <a:rPr lang="zh-TW" altLang="zh-TW" dirty="0"/>
              <a:t>：步長，默認為</a:t>
            </a:r>
            <a:r>
              <a:rPr lang="en-US" altLang="zh-TW" dirty="0"/>
              <a:t>1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dirty="0" smtClean="0"/>
              <a:t>例如</a:t>
            </a:r>
            <a:r>
              <a:rPr lang="zh-TW" altLang="zh-TW" dirty="0"/>
              <a:t>：</a:t>
            </a:r>
            <a:r>
              <a:rPr lang="en-US" altLang="zh-TW" dirty="0"/>
              <a:t>[2, 4, 6, 8] = range(2, 10, 2)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457200" y="1176094"/>
            <a:ext cx="59472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DC47"/>
                </a:solidFill>
              </a:rPr>
              <a:t>numbers = [1, 2, 3, 4, 5, 6, 7, 8, 9</a:t>
            </a:r>
            <a:r>
              <a:rPr lang="en-US" altLang="zh-TW" sz="3200" dirty="0" smtClean="0">
                <a:solidFill>
                  <a:srgbClr val="FFDC47"/>
                </a:solidFill>
              </a:rPr>
              <a:t>]</a:t>
            </a:r>
          </a:p>
          <a:p>
            <a:r>
              <a:rPr lang="en-US" altLang="zh-TW" sz="3200" dirty="0">
                <a:solidFill>
                  <a:srgbClr val="FFDC47"/>
                </a:solidFill>
              </a:rPr>
              <a:t>numbers = </a:t>
            </a:r>
            <a:r>
              <a:rPr lang="en-US" altLang="zh-TW" sz="3200" dirty="0" smtClean="0">
                <a:solidFill>
                  <a:srgbClr val="FFDC47"/>
                </a:solidFill>
              </a:rPr>
              <a:t>range(1, 10)</a:t>
            </a:r>
            <a:endParaRPr lang="en-US" altLang="zh-TW" sz="3200" dirty="0">
              <a:solidFill>
                <a:srgbClr val="FFDC47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525" y="2285400"/>
            <a:ext cx="3476708" cy="206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78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(3.f) </a:t>
            </a:r>
            <a:r>
              <a:rPr lang="zh-TW" altLang="en-US" dirty="0" smtClean="0">
                <a:solidFill>
                  <a:srgbClr val="5BEFFF"/>
                </a:solidFill>
              </a:rPr>
              <a:t>印出第</a:t>
            </a:r>
            <a:r>
              <a:rPr lang="en-US" altLang="zh-TW" dirty="0">
                <a:solidFill>
                  <a:srgbClr val="5BEFFF"/>
                </a:solidFill>
              </a:rPr>
              <a:t>2</a:t>
            </a:r>
            <a:r>
              <a:rPr lang="zh-TW" altLang="en-US" dirty="0" smtClean="0">
                <a:solidFill>
                  <a:srgbClr val="5BEFFF"/>
                </a:solidFill>
              </a:rPr>
              <a:t>個</a:t>
            </a:r>
            <a:r>
              <a:rPr lang="en-US" altLang="zh-TW" dirty="0">
                <a:solidFill>
                  <a:srgbClr val="5BEFFF"/>
                </a:solidFill>
              </a:rPr>
              <a:t>99</a:t>
            </a:r>
            <a:r>
              <a:rPr lang="zh-TW" altLang="en-US" dirty="0">
                <a:solidFill>
                  <a:srgbClr val="5BEFFF"/>
                </a:solidFill>
              </a:rPr>
              <a:t>乘法表</a:t>
            </a:r>
          </a:p>
        </p:txBody>
      </p:sp>
      <p:sp>
        <p:nvSpPr>
          <p:cNvPr id="3" name="矩形 2"/>
          <p:cNvSpPr/>
          <p:nvPr/>
        </p:nvSpPr>
        <p:spPr>
          <a:xfrm>
            <a:off x="-21087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24025" y="3858614"/>
            <a:ext cx="6413610" cy="58477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說明：</a:t>
            </a:r>
            <a:endParaRPr lang="en-US" altLang="zh-TW" sz="1600" dirty="0" smtClean="0"/>
          </a:p>
          <a:p>
            <a:r>
              <a:rPr lang="zh-TW" altLang="en-US" sz="1600" dirty="0" smtClean="0"/>
              <a:t>如何完成右側的程式以列印整齊的</a:t>
            </a:r>
            <a:r>
              <a:rPr lang="en-US" altLang="zh-TW" sz="1600" dirty="0"/>
              <a:t>99</a:t>
            </a:r>
            <a:r>
              <a:rPr lang="zh-TW" altLang="en-US" sz="1600" dirty="0"/>
              <a:t>乘法表</a:t>
            </a:r>
            <a:r>
              <a:rPr lang="en-US" altLang="zh-TW" sz="1600" dirty="0" smtClean="0"/>
              <a:t>?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57200" y="1176094"/>
            <a:ext cx="59472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DC47"/>
                </a:solidFill>
              </a:rPr>
              <a:t>for </a:t>
            </a:r>
            <a:r>
              <a:rPr lang="en-US" altLang="zh-TW" sz="3200" dirty="0">
                <a:solidFill>
                  <a:srgbClr val="FFDC47"/>
                </a:solidFill>
              </a:rPr>
              <a:t>r in </a:t>
            </a:r>
            <a:r>
              <a:rPr lang="en-US" altLang="zh-TW" sz="3200" dirty="0" smtClean="0">
                <a:solidFill>
                  <a:srgbClr val="FFDC47"/>
                </a:solidFill>
              </a:rPr>
              <a:t>range(1,10):</a:t>
            </a:r>
            <a:endParaRPr lang="en-US" altLang="zh-TW" sz="3200" dirty="0">
              <a:solidFill>
                <a:srgbClr val="FFDC47"/>
              </a:solidFill>
            </a:endParaRPr>
          </a:p>
          <a:p>
            <a:r>
              <a:rPr lang="en-US" altLang="zh-TW" sz="3200" dirty="0" smtClean="0">
                <a:solidFill>
                  <a:srgbClr val="FFDC47"/>
                </a:solidFill>
              </a:rPr>
              <a:t>     for </a:t>
            </a:r>
            <a:r>
              <a:rPr lang="en-US" altLang="zh-TW" sz="3200" dirty="0">
                <a:solidFill>
                  <a:srgbClr val="FFDC47"/>
                </a:solidFill>
              </a:rPr>
              <a:t>m in </a:t>
            </a:r>
            <a:r>
              <a:rPr lang="en-US" altLang="zh-TW" sz="3200" dirty="0" smtClean="0">
                <a:solidFill>
                  <a:srgbClr val="FFDC47"/>
                </a:solidFill>
              </a:rPr>
              <a:t>range(2,6):</a:t>
            </a:r>
            <a:endParaRPr lang="zh-TW" altLang="en-US" sz="3200" dirty="0">
              <a:solidFill>
                <a:srgbClr val="FFDC47"/>
              </a:solidFill>
            </a:endParaRPr>
          </a:p>
        </p:txBody>
      </p:sp>
      <p:pic>
        <p:nvPicPr>
          <p:cNvPr id="9" name="Picture 4" descr="ã99ä¹æ³è¡¨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215" y="166774"/>
            <a:ext cx="882062" cy="121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505" y="1400477"/>
            <a:ext cx="3429297" cy="37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2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課程大綱</a:t>
            </a:r>
            <a:r>
              <a:rPr lang="en-US" altLang="zh-TW" dirty="0" smtClean="0"/>
              <a:t>-</a:t>
            </a:r>
            <a:r>
              <a:rPr lang="zh-TW" altLang="en-US" dirty="0"/>
              <a:t>程式設計</a:t>
            </a:r>
            <a:r>
              <a:rPr lang="zh-TW" altLang="en-US" dirty="0" smtClean="0"/>
              <a:t>簡介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TW" dirty="0"/>
              <a:t>(1) HelloWorld program</a:t>
            </a:r>
          </a:p>
          <a:p>
            <a:pPr algn="l"/>
            <a:r>
              <a:rPr lang="en-US" altLang="zh-TW" dirty="0"/>
              <a:t>(2) Screen printing functions of various data types</a:t>
            </a:r>
          </a:p>
          <a:p>
            <a:pPr algn="l"/>
            <a:r>
              <a:rPr lang="en-US" altLang="zh-TW" dirty="0"/>
              <a:t>(3) N ways to print a 99 multiplication table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48966" y="433880"/>
            <a:ext cx="79469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92D050"/>
                </a:solidFill>
              </a:rPr>
              <a:t>REVIEWS</a:t>
            </a:r>
            <a:r>
              <a:rPr lang="zh-TW" altLang="en-US" sz="2800" dirty="0" smtClean="0">
                <a:solidFill>
                  <a:srgbClr val="92D050"/>
                </a:solidFill>
              </a:rPr>
              <a:t>：</a:t>
            </a:r>
            <a:endParaRPr lang="en-US" altLang="zh-TW" sz="2800" dirty="0" smtClean="0">
              <a:solidFill>
                <a:srgbClr val="92D050"/>
              </a:solidFill>
            </a:endParaRPr>
          </a:p>
          <a:p>
            <a:r>
              <a:rPr lang="en-US" altLang="zh-TW" sz="2800" dirty="0" smtClean="0">
                <a:solidFill>
                  <a:srgbClr val="92D050"/>
                </a:solidFill>
              </a:rPr>
              <a:t>(1) print()</a:t>
            </a:r>
            <a:r>
              <a:rPr lang="zh-TW" altLang="en-US" sz="2800" dirty="0" smtClean="0">
                <a:solidFill>
                  <a:srgbClr val="92D050"/>
                </a:solidFill>
              </a:rPr>
              <a:t>函數如何間隔不同參數？</a:t>
            </a:r>
            <a:endParaRPr lang="en-US" altLang="zh-TW" sz="2800" dirty="0" smtClean="0">
              <a:solidFill>
                <a:srgbClr val="92D050"/>
              </a:solidFill>
            </a:endParaRPr>
          </a:p>
          <a:p>
            <a:r>
              <a:rPr lang="en-US" altLang="zh-TW" sz="2800" dirty="0" smtClean="0">
                <a:solidFill>
                  <a:srgbClr val="92D050"/>
                </a:solidFill>
              </a:rPr>
              <a:t>(2)</a:t>
            </a:r>
            <a:r>
              <a:rPr lang="zh-TW" altLang="en-US" sz="2800" dirty="0" smtClean="0">
                <a:solidFill>
                  <a:srgbClr val="92D050"/>
                </a:solidFill>
              </a:rPr>
              <a:t> </a:t>
            </a:r>
            <a:r>
              <a:rPr lang="en-US" altLang="zh-TW" sz="2800" dirty="0">
                <a:solidFill>
                  <a:srgbClr val="92D050"/>
                </a:solidFill>
              </a:rPr>
              <a:t>print()</a:t>
            </a:r>
            <a:r>
              <a:rPr lang="zh-TW" altLang="en-US" sz="2800" dirty="0">
                <a:solidFill>
                  <a:srgbClr val="92D050"/>
                </a:solidFill>
              </a:rPr>
              <a:t>函數</a:t>
            </a:r>
            <a:r>
              <a:rPr lang="zh-TW" altLang="en-US" sz="2800" dirty="0" smtClean="0">
                <a:solidFill>
                  <a:srgbClr val="92D050"/>
                </a:solidFill>
              </a:rPr>
              <a:t>如何控制列印寛度一樣？</a:t>
            </a:r>
            <a:endParaRPr lang="en-US" altLang="zh-TW" sz="2800" dirty="0">
              <a:solidFill>
                <a:srgbClr val="92D050"/>
              </a:solidFill>
            </a:endParaRPr>
          </a:p>
          <a:p>
            <a:r>
              <a:rPr lang="en-US" altLang="zh-TW" sz="2800" dirty="0" smtClean="0">
                <a:solidFill>
                  <a:srgbClr val="92D050"/>
                </a:solidFill>
              </a:rPr>
              <a:t>(3) range(), list()</a:t>
            </a:r>
            <a:r>
              <a:rPr lang="zh-TW" altLang="en-US" sz="2800" dirty="0" smtClean="0">
                <a:solidFill>
                  <a:srgbClr val="92D050"/>
                </a:solidFill>
              </a:rPr>
              <a:t>函數是做什麼的</a:t>
            </a:r>
            <a:r>
              <a:rPr lang="en-US" altLang="zh-TW" sz="2800" dirty="0" smtClean="0">
                <a:solidFill>
                  <a:srgbClr val="92D050"/>
                </a:solidFill>
              </a:rPr>
              <a:t>?</a:t>
            </a:r>
          </a:p>
          <a:p>
            <a:r>
              <a:rPr lang="en-US" altLang="zh-TW" sz="2800" dirty="0" smtClean="0">
                <a:solidFill>
                  <a:srgbClr val="92D050"/>
                </a:solidFill>
              </a:rPr>
              <a:t>(4) For</a:t>
            </a:r>
            <a:r>
              <a:rPr lang="zh-TW" altLang="en-US" sz="2800" dirty="0" smtClean="0">
                <a:solidFill>
                  <a:srgbClr val="92D050"/>
                </a:solidFill>
              </a:rPr>
              <a:t>迴圈的冒號</a:t>
            </a:r>
            <a:r>
              <a:rPr lang="en-US" altLang="zh-TW" sz="2800" dirty="0" smtClean="0">
                <a:solidFill>
                  <a:srgbClr val="92D050"/>
                </a:solidFill>
              </a:rPr>
              <a:t>(:)</a:t>
            </a:r>
            <a:r>
              <a:rPr lang="zh-TW" altLang="en-US" sz="2800" dirty="0" smtClean="0">
                <a:solidFill>
                  <a:srgbClr val="92D050"/>
                </a:solidFill>
              </a:rPr>
              <a:t>是做什麼的</a:t>
            </a:r>
            <a:r>
              <a:rPr lang="en-US" altLang="zh-TW" sz="2800" dirty="0" smtClean="0">
                <a:solidFill>
                  <a:srgbClr val="92D050"/>
                </a:solidFill>
              </a:rPr>
              <a:t>?</a:t>
            </a:r>
            <a:endParaRPr lang="zh-TW" altLang="en-US" sz="2800" dirty="0">
              <a:solidFill>
                <a:srgbClr val="92D050"/>
              </a:solidFill>
            </a:endParaRPr>
          </a:p>
          <a:p>
            <a:endParaRPr lang="en-US" altLang="zh-TW" sz="2800" dirty="0" smtClean="0">
              <a:solidFill>
                <a:srgbClr val="92D050"/>
              </a:solidFill>
            </a:endParaRPr>
          </a:p>
          <a:p>
            <a:endParaRPr lang="zh-TW" alt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 smtClean="0">
                <a:solidFill>
                  <a:srgbClr val="5BEFFF"/>
                </a:solidFill>
              </a:rPr>
              <a:t>單元</a:t>
            </a:r>
            <a:r>
              <a:rPr lang="en-US" altLang="zh-TW" dirty="0" smtClean="0">
                <a:solidFill>
                  <a:srgbClr val="5BEFFF"/>
                </a:solidFill>
              </a:rPr>
              <a:t>2</a:t>
            </a:r>
            <a:r>
              <a:rPr lang="zh-TW" altLang="en-US" dirty="0" smtClean="0">
                <a:solidFill>
                  <a:srgbClr val="5BEFFF"/>
                </a:solidFill>
              </a:rPr>
              <a:t>的習題：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21533" y="7041824"/>
            <a:ext cx="5369991" cy="1077269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57199" y="1176094"/>
            <a:ext cx="79324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DC47"/>
                </a:solidFill>
              </a:rPr>
              <a:t>(1) </a:t>
            </a:r>
            <a:r>
              <a:rPr lang="zh-TW" altLang="en-US" sz="3200" dirty="0" smtClean="0">
                <a:solidFill>
                  <a:srgbClr val="FFDC47"/>
                </a:solidFill>
              </a:rPr>
              <a:t>完成步驟</a:t>
            </a:r>
            <a:r>
              <a:rPr lang="en-US" altLang="zh-TW" sz="3200" dirty="0" smtClean="0">
                <a:solidFill>
                  <a:srgbClr val="FFDC47"/>
                </a:solidFill>
              </a:rPr>
              <a:t>(3.d)</a:t>
            </a:r>
            <a:r>
              <a:rPr lang="zh-TW" altLang="en-US" sz="3200" dirty="0" smtClean="0">
                <a:solidFill>
                  <a:srgbClr val="FFDC47"/>
                </a:solidFill>
              </a:rPr>
              <a:t>的格式化輸出</a:t>
            </a:r>
            <a:endParaRPr lang="zh-TW" altLang="en-US" sz="3200" dirty="0">
              <a:solidFill>
                <a:srgbClr val="FFDC47"/>
              </a:solidFill>
            </a:endParaRPr>
          </a:p>
          <a:p>
            <a:r>
              <a:rPr lang="en-US" altLang="zh-TW" sz="3200" dirty="0" smtClean="0">
                <a:solidFill>
                  <a:srgbClr val="FFDC47"/>
                </a:solidFill>
              </a:rPr>
              <a:t>(2) </a:t>
            </a:r>
            <a:r>
              <a:rPr lang="zh-TW" altLang="en-US" sz="3200" dirty="0">
                <a:solidFill>
                  <a:srgbClr val="FFDC47"/>
                </a:solidFill>
              </a:rPr>
              <a:t>完成步驟</a:t>
            </a:r>
            <a:r>
              <a:rPr lang="en-US" altLang="zh-TW" sz="3200" dirty="0">
                <a:solidFill>
                  <a:srgbClr val="FFDC47"/>
                </a:solidFill>
              </a:rPr>
              <a:t>(</a:t>
            </a:r>
            <a:r>
              <a:rPr lang="en-US" altLang="zh-TW" sz="3200" dirty="0" smtClean="0">
                <a:solidFill>
                  <a:srgbClr val="FFDC47"/>
                </a:solidFill>
              </a:rPr>
              <a:t>3.e)</a:t>
            </a:r>
            <a:r>
              <a:rPr lang="zh-TW" altLang="en-US" sz="3200" dirty="0" smtClean="0">
                <a:solidFill>
                  <a:srgbClr val="FFDC47"/>
                </a:solidFill>
              </a:rPr>
              <a:t>的迴圈</a:t>
            </a:r>
            <a:endParaRPr lang="zh-TW" altLang="en-US" sz="3200" dirty="0">
              <a:solidFill>
                <a:srgbClr val="FFDC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30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(</a:t>
            </a:r>
            <a:r>
              <a:rPr lang="en-US" altLang="zh-TW" dirty="0" smtClean="0"/>
              <a:t>1.a)</a:t>
            </a:r>
            <a:r>
              <a:rPr lang="zh-TW" altLang="en-US" dirty="0" smtClean="0"/>
              <a:t>打開</a:t>
            </a:r>
            <a:r>
              <a:rPr lang="en-US" altLang="zh-TW" dirty="0" err="1" smtClean="0"/>
              <a:t>Colab</a:t>
            </a:r>
            <a:endParaRPr lang="en-US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197404"/>
            <a:ext cx="4050029" cy="25959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238" y="739970"/>
            <a:ext cx="2118544" cy="158509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7410" y="3309333"/>
            <a:ext cx="4262378" cy="1834167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 rot="1776318">
            <a:off x="4122813" y="2470572"/>
            <a:ext cx="1068935" cy="916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>
                <a:solidFill>
                  <a:srgbClr val="5BEFFF"/>
                </a:solidFill>
              </a:rPr>
              <a:t>(</a:t>
            </a:r>
            <a:r>
              <a:rPr lang="en-US" altLang="zh-TW" dirty="0" smtClean="0">
                <a:solidFill>
                  <a:srgbClr val="5BEFFF"/>
                </a:solidFill>
              </a:rPr>
              <a:t>1.b) </a:t>
            </a:r>
            <a:r>
              <a:rPr lang="zh-TW" altLang="en-US" dirty="0" smtClean="0">
                <a:solidFill>
                  <a:srgbClr val="5BEFFF"/>
                </a:solidFill>
              </a:rPr>
              <a:t>鍵入第一行程式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6965"/>
            <a:ext cx="4793395" cy="23700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6260" y="3970843"/>
            <a:ext cx="2901395" cy="92333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/>
              <a:t>print("Hello World"</a:t>
            </a:r>
            <a:r>
              <a:rPr lang="zh-TW" altLang="en-US" dirty="0" smtClean="0"/>
              <a:t>)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426" y="3464218"/>
            <a:ext cx="4662317" cy="1710634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H="1">
            <a:off x="5130122" y="3141015"/>
            <a:ext cx="816223" cy="102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834106" y="27244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按執行鍵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15" name="直線單箭頭接點 14"/>
          <p:cNvCxnSpPr>
            <a:stCxn id="16" idx="1"/>
          </p:cNvCxnSpPr>
          <p:nvPr/>
        </p:nvCxnSpPr>
        <p:spPr>
          <a:xfrm flipH="1" flipV="1">
            <a:off x="5335526" y="4709620"/>
            <a:ext cx="610819" cy="24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946345" y="4774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程式輸出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5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>
                <a:solidFill>
                  <a:srgbClr val="5BEFFF"/>
                </a:solidFill>
              </a:rPr>
              <a:t>(</a:t>
            </a:r>
            <a:r>
              <a:rPr lang="en-US" altLang="zh-TW" dirty="0" smtClean="0">
                <a:solidFill>
                  <a:srgbClr val="5BEFFF"/>
                </a:solidFill>
              </a:rPr>
              <a:t>1.c) </a:t>
            </a:r>
            <a:r>
              <a:rPr lang="zh-TW" altLang="en-US" dirty="0" smtClean="0">
                <a:solidFill>
                  <a:srgbClr val="5BEFFF"/>
                </a:solidFill>
              </a:rPr>
              <a:t>新增代碼區塊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96260" y="3970843"/>
            <a:ext cx="2901395" cy="92333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/>
              <a:t>print("Hello World"</a:t>
            </a:r>
            <a:r>
              <a:rPr lang="zh-TW" altLang="en-US" dirty="0" smtClean="0"/>
              <a:t>)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04" y="1289633"/>
            <a:ext cx="2659610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6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>
                <a:solidFill>
                  <a:srgbClr val="5BEFFF"/>
                </a:solidFill>
              </a:rPr>
              <a:t>(</a:t>
            </a:r>
            <a:r>
              <a:rPr lang="en-US" altLang="zh-TW" dirty="0" smtClean="0">
                <a:solidFill>
                  <a:srgbClr val="5BEFFF"/>
                </a:solidFill>
              </a:rPr>
              <a:t>1.d) </a:t>
            </a:r>
            <a:r>
              <a:rPr lang="zh-TW" altLang="en-US" dirty="0" smtClean="0">
                <a:solidFill>
                  <a:srgbClr val="5BEFFF"/>
                </a:solidFill>
              </a:rPr>
              <a:t>各種不同的</a:t>
            </a:r>
            <a:r>
              <a:rPr lang="en-US" altLang="zh-TW" dirty="0" smtClean="0">
                <a:solidFill>
                  <a:srgbClr val="5BEFFF"/>
                </a:solidFill>
              </a:rPr>
              <a:t>print()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3555" y="2571750"/>
            <a:ext cx="3817626" cy="230832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/>
              <a:t>print(</a:t>
            </a:r>
            <a:r>
              <a:rPr lang="zh-TW" altLang="en-US" dirty="0" smtClean="0"/>
              <a:t>"Hello</a:t>
            </a:r>
            <a:r>
              <a:rPr lang="en-US" altLang="zh-TW" dirty="0" smtClean="0"/>
              <a:t>"</a:t>
            </a:r>
            <a:r>
              <a:rPr lang="zh-TW" altLang="en-US" dirty="0" smtClean="0"/>
              <a:t> </a:t>
            </a:r>
            <a:r>
              <a:rPr lang="zh-TW" altLang="en-US" dirty="0"/>
              <a:t>World"</a:t>
            </a:r>
            <a:r>
              <a:rPr lang="zh-TW" altLang="en-US" dirty="0" smtClean="0"/>
              <a:t>)</a:t>
            </a:r>
            <a:endParaRPr lang="en-US" altLang="zh-TW" dirty="0" smtClean="0"/>
          </a:p>
          <a:p>
            <a:r>
              <a:rPr lang="en-US" altLang="zh-TW" dirty="0"/>
              <a:t>print("</a:t>
            </a:r>
            <a:r>
              <a:rPr lang="en-US" altLang="zh-TW" dirty="0" err="1"/>
              <a:t>Hello","World</a:t>
            </a:r>
            <a:r>
              <a:rPr lang="en-US" altLang="zh-TW" dirty="0"/>
              <a:t>", </a:t>
            </a:r>
            <a:r>
              <a:rPr lang="en-US" altLang="zh-TW" dirty="0" err="1"/>
              <a:t>sep</a:t>
            </a:r>
            <a:r>
              <a:rPr lang="en-US" altLang="zh-TW" dirty="0" smtClean="0"/>
              <a:t>="+")</a:t>
            </a:r>
          </a:p>
          <a:p>
            <a:r>
              <a:rPr lang="en-US" altLang="zh-TW" dirty="0"/>
              <a:t>print("Hello");print("World</a:t>
            </a:r>
            <a:r>
              <a:rPr lang="en-US" altLang="zh-TW" dirty="0" smtClean="0"/>
              <a:t>")</a:t>
            </a:r>
          </a:p>
          <a:p>
            <a:r>
              <a:rPr lang="en-US" altLang="zh-TW" dirty="0"/>
              <a:t>print("Hello", end=' ');print("World")</a:t>
            </a:r>
            <a:endParaRPr lang="en-US" altLang="zh-TW" dirty="0" smtClean="0"/>
          </a:p>
          <a:p>
            <a:endParaRPr lang="en-US" altLang="zh-TW" dirty="0" smtClean="0"/>
          </a:p>
          <a:p>
            <a:pPr latinLnBrk="1"/>
            <a:r>
              <a:rPr lang="en-US" altLang="zh-CN" dirty="0" err="1"/>
              <a:t>sep</a:t>
            </a:r>
            <a:r>
              <a:rPr lang="en-US" altLang="zh-CN" dirty="0"/>
              <a:t> -- </a:t>
            </a:r>
            <a:r>
              <a:rPr lang="zh-CN" altLang="en-US" dirty="0" smtClean="0"/>
              <a:t>間隔，預設值是一個空格。</a:t>
            </a:r>
          </a:p>
          <a:p>
            <a:pPr latinLnBrk="1"/>
            <a:r>
              <a:rPr lang="en-US" altLang="zh-CN" dirty="0" smtClean="0"/>
              <a:t>end --</a:t>
            </a:r>
            <a:r>
              <a:rPr lang="zh-CN" altLang="en-US" dirty="0" smtClean="0"/>
              <a:t>結尾</a:t>
            </a:r>
            <a:r>
              <a:rPr lang="zh-CN" altLang="en-US" dirty="0"/>
              <a:t>，</a:t>
            </a:r>
            <a:r>
              <a:rPr lang="zh-CN" altLang="en-US" dirty="0" smtClean="0"/>
              <a:t>預設值是分行符號 </a:t>
            </a:r>
            <a:r>
              <a:rPr lang="en-US" altLang="zh-CN" dirty="0" smtClean="0"/>
              <a:t>\n</a:t>
            </a:r>
            <a:r>
              <a:rPr lang="zh-CN" altLang="en-US" dirty="0" smtClean="0"/>
              <a:t>。</a:t>
            </a:r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590" y="1078920"/>
            <a:ext cx="4655529" cy="406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61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solidFill>
                  <a:srgbClr val="5BEFFF"/>
                </a:solidFill>
              </a:rPr>
              <a:t>(</a:t>
            </a:r>
            <a:r>
              <a:rPr lang="en-US" altLang="zh-TW" dirty="0" smtClean="0">
                <a:solidFill>
                  <a:srgbClr val="5BEFFF"/>
                </a:solidFill>
              </a:rPr>
              <a:t>1.e) </a:t>
            </a:r>
            <a:r>
              <a:rPr lang="zh-TW" altLang="en-US" dirty="0" smtClean="0">
                <a:solidFill>
                  <a:srgbClr val="5BEFFF"/>
                </a:solidFill>
              </a:rPr>
              <a:t>新增文字區塊當程式標頭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559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3555" y="4556915"/>
            <a:ext cx="3817626" cy="36933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smtClean="0"/>
              <a:t>#Demo2-1</a:t>
            </a:r>
            <a:r>
              <a:rPr lang="en-US" altLang="zh-TW" dirty="0"/>
              <a:t> </a:t>
            </a:r>
            <a:r>
              <a:rPr lang="en-US" altLang="zh-TW" dirty="0" smtClean="0"/>
              <a:t>HelloWorld</a:t>
            </a:r>
            <a:r>
              <a:rPr lang="zh-TW" altLang="en-US" dirty="0" smtClean="0"/>
              <a:t>程式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50" y="1101129"/>
            <a:ext cx="4846740" cy="166130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720" y="1197405"/>
            <a:ext cx="3932261" cy="3002540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>
            <a:off x="1365195" y="2419045"/>
            <a:ext cx="1221640" cy="1195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328" y="2643923"/>
            <a:ext cx="4526672" cy="2499577"/>
          </a:xfrm>
          <a:prstGeom prst="rect">
            <a:avLst/>
          </a:prstGeom>
        </p:spPr>
      </p:pic>
      <p:cxnSp>
        <p:nvCxnSpPr>
          <p:cNvPr id="14" name="直線單箭頭接點 13"/>
          <p:cNvCxnSpPr/>
          <p:nvPr/>
        </p:nvCxnSpPr>
        <p:spPr>
          <a:xfrm flipV="1">
            <a:off x="2586835" y="3692802"/>
            <a:ext cx="305410" cy="1016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119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>
                <a:solidFill>
                  <a:srgbClr val="5BEFFF"/>
                </a:solidFill>
              </a:rPr>
              <a:t>(</a:t>
            </a:r>
            <a:r>
              <a:rPr lang="en-US" altLang="zh-TW" dirty="0" smtClean="0">
                <a:solidFill>
                  <a:srgbClr val="5BEFFF"/>
                </a:solidFill>
              </a:rPr>
              <a:t>1.e) </a:t>
            </a:r>
            <a:r>
              <a:rPr lang="zh-TW" altLang="en-US" dirty="0" smtClean="0">
                <a:solidFill>
                  <a:srgbClr val="5BEFFF"/>
                </a:solidFill>
              </a:rPr>
              <a:t>把</a:t>
            </a:r>
            <a:r>
              <a:rPr lang="zh-TW" altLang="en-US" dirty="0">
                <a:solidFill>
                  <a:srgbClr val="5BEFFF"/>
                </a:solidFill>
              </a:rPr>
              <a:t>程式</a:t>
            </a:r>
            <a:r>
              <a:rPr lang="zh-TW" altLang="en-US" dirty="0" smtClean="0">
                <a:solidFill>
                  <a:srgbClr val="5BEFFF"/>
                </a:solidFill>
              </a:rPr>
              <a:t>筆記本存檔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5" y="1228906"/>
            <a:ext cx="4191363" cy="188230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284" y="3057218"/>
            <a:ext cx="4938188" cy="2088061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>
            <a:off x="1670605" y="2113635"/>
            <a:ext cx="3054100" cy="1527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872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>
                <a:solidFill>
                  <a:srgbClr val="5BEFFF"/>
                </a:solidFill>
              </a:rPr>
              <a:t>(</a:t>
            </a:r>
            <a:r>
              <a:rPr lang="en-US" altLang="zh-TW" dirty="0" smtClean="0">
                <a:solidFill>
                  <a:srgbClr val="5BEFFF"/>
                </a:solidFill>
              </a:rPr>
              <a:t>1.f) </a:t>
            </a:r>
            <a:r>
              <a:rPr lang="zh-TW" altLang="en-US" dirty="0" smtClean="0">
                <a:solidFill>
                  <a:srgbClr val="5BEFFF"/>
                </a:solidFill>
              </a:rPr>
              <a:t>下載程式筆記本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5" y="1063230"/>
            <a:ext cx="1948495" cy="349368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584" y="1655520"/>
            <a:ext cx="6374416" cy="3487980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>
            <a:off x="1517900" y="4098800"/>
            <a:ext cx="1374345" cy="91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797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2513</TotalTime>
  <Words>874</Words>
  <Application>Microsoft Office PowerPoint</Application>
  <PresentationFormat>如螢幕大小 (16:9)</PresentationFormat>
  <Paragraphs>116</Paragraphs>
  <Slides>21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Dubai</vt:lpstr>
      <vt:lpstr>宋体</vt:lpstr>
      <vt:lpstr>新細明體</vt:lpstr>
      <vt:lpstr>標楷體</vt:lpstr>
      <vt:lpstr>Arial</vt:lpstr>
      <vt:lpstr>Calibri</vt:lpstr>
      <vt:lpstr>Office Theme</vt:lpstr>
      <vt:lpstr>Python Quick Tutorial</vt:lpstr>
      <vt:lpstr>課程大綱-程式設計簡介</vt:lpstr>
      <vt:lpstr>(1.a)打開Colab</vt:lpstr>
      <vt:lpstr>(1.b) 鍵入第一行程式</vt:lpstr>
      <vt:lpstr>(1.c) 新增代碼區塊</vt:lpstr>
      <vt:lpstr>(1.d) 各種不同的print()</vt:lpstr>
      <vt:lpstr>(1.e) 新增文字區塊當程式標頭</vt:lpstr>
      <vt:lpstr>(1.e) 把程式筆記本存檔</vt:lpstr>
      <vt:lpstr>(1.f) 下載程式筆記本</vt:lpstr>
      <vt:lpstr>(2.a)各種變數的資料型別</vt:lpstr>
      <vt:lpstr>(2.b) 數值和字串的轉變</vt:lpstr>
      <vt:lpstr>(2.c) 格式化字串</vt:lpstr>
      <vt:lpstr>(2.d) 格式化列印函數</vt:lpstr>
      <vt:lpstr>(3.a)目不同的列印99乘法表</vt:lpstr>
      <vt:lpstr>(3.b) 表示1-9的數字</vt:lpstr>
      <vt:lpstr>(3.c) 輪流印出1-9的數字</vt:lpstr>
      <vt:lpstr>(3.d) 印出第1個99乘法表</vt:lpstr>
      <vt:lpstr>(3.e) 使用range函數</vt:lpstr>
      <vt:lpstr>(3.f) 印出第2個99乘法表</vt:lpstr>
      <vt:lpstr>PowerPoint 簡報</vt:lpstr>
      <vt:lpstr>單元2的習題：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Hsueh-Ting Chu</cp:lastModifiedBy>
  <cp:revision>172</cp:revision>
  <dcterms:created xsi:type="dcterms:W3CDTF">2013-08-21T19:17:07Z</dcterms:created>
  <dcterms:modified xsi:type="dcterms:W3CDTF">2019-05-09T16:38:11Z</dcterms:modified>
</cp:coreProperties>
</file>